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8"/>
  </p:notesMasterIdLst>
  <p:sldIdLst>
    <p:sldId id="270" r:id="rId2"/>
    <p:sldId id="346" r:id="rId3"/>
    <p:sldId id="347" r:id="rId4"/>
    <p:sldId id="348" r:id="rId5"/>
    <p:sldId id="352" r:id="rId6"/>
    <p:sldId id="350" r:id="rId7"/>
    <p:sldId id="351" r:id="rId8"/>
    <p:sldId id="359" r:id="rId9"/>
    <p:sldId id="360" r:id="rId10"/>
    <p:sldId id="361" r:id="rId11"/>
    <p:sldId id="319" r:id="rId12"/>
    <p:sldId id="320" r:id="rId13"/>
    <p:sldId id="321" r:id="rId14"/>
    <p:sldId id="322" r:id="rId15"/>
    <p:sldId id="363" r:id="rId16"/>
    <p:sldId id="364" r:id="rId17"/>
    <p:sldId id="332" r:id="rId18"/>
    <p:sldId id="365" r:id="rId19"/>
    <p:sldId id="366" r:id="rId20"/>
    <p:sldId id="338" r:id="rId21"/>
    <p:sldId id="339" r:id="rId22"/>
    <p:sldId id="340" r:id="rId23"/>
    <p:sldId id="341" r:id="rId24"/>
    <p:sldId id="342" r:id="rId25"/>
    <p:sldId id="367" r:id="rId26"/>
    <p:sldId id="315" r:id="rId27"/>
    <p:sldId id="314" r:id="rId28"/>
    <p:sldId id="313" r:id="rId29"/>
    <p:sldId id="317" r:id="rId30"/>
    <p:sldId id="318" r:id="rId31"/>
    <p:sldId id="368" r:id="rId32"/>
    <p:sldId id="369" r:id="rId33"/>
    <p:sldId id="308" r:id="rId34"/>
    <p:sldId id="389" r:id="rId35"/>
    <p:sldId id="390" r:id="rId36"/>
    <p:sldId id="323" r:id="rId37"/>
    <p:sldId id="324" r:id="rId38"/>
    <p:sldId id="325" r:id="rId39"/>
    <p:sldId id="326" r:id="rId40"/>
    <p:sldId id="343" r:id="rId41"/>
    <p:sldId id="344" r:id="rId42"/>
    <p:sldId id="391" r:id="rId43"/>
    <p:sldId id="345" r:id="rId44"/>
    <p:sldId id="392" r:id="rId45"/>
    <p:sldId id="393" r:id="rId46"/>
    <p:sldId id="394" r:id="rId47"/>
    <p:sldId id="349" r:id="rId48"/>
    <p:sldId id="395" r:id="rId49"/>
    <p:sldId id="388" r:id="rId50"/>
    <p:sldId id="396" r:id="rId51"/>
    <p:sldId id="397" r:id="rId52"/>
    <p:sldId id="398" r:id="rId53"/>
    <p:sldId id="353" r:id="rId54"/>
    <p:sldId id="354" r:id="rId55"/>
    <p:sldId id="355" r:id="rId56"/>
    <p:sldId id="356" r:id="rId57"/>
    <p:sldId id="357" r:id="rId58"/>
    <p:sldId id="358" r:id="rId59"/>
    <p:sldId id="399" r:id="rId60"/>
    <p:sldId id="400" r:id="rId61"/>
    <p:sldId id="401" r:id="rId62"/>
    <p:sldId id="362" r:id="rId63"/>
    <p:sldId id="402" r:id="rId64"/>
    <p:sldId id="403" r:id="rId65"/>
    <p:sldId id="404" r:id="rId66"/>
    <p:sldId id="405" r:id="rId67"/>
    <p:sldId id="406" r:id="rId68"/>
    <p:sldId id="407" r:id="rId69"/>
    <p:sldId id="408" r:id="rId70"/>
    <p:sldId id="370" r:id="rId71"/>
    <p:sldId id="371" r:id="rId72"/>
    <p:sldId id="372" r:id="rId73"/>
    <p:sldId id="373" r:id="rId74"/>
    <p:sldId id="374" r:id="rId75"/>
    <p:sldId id="375" r:id="rId76"/>
    <p:sldId id="376" r:id="rId77"/>
    <p:sldId id="377" r:id="rId78"/>
    <p:sldId id="379" r:id="rId79"/>
    <p:sldId id="382" r:id="rId80"/>
    <p:sldId id="383" r:id="rId81"/>
    <p:sldId id="384" r:id="rId82"/>
    <p:sldId id="385" r:id="rId83"/>
    <p:sldId id="387" r:id="rId84"/>
    <p:sldId id="409" r:id="rId85"/>
    <p:sldId id="410" r:id="rId86"/>
    <p:sldId id="411" r:id="rId87"/>
    <p:sldId id="412" r:id="rId88"/>
    <p:sldId id="413" r:id="rId89"/>
    <p:sldId id="414" r:id="rId90"/>
    <p:sldId id="415" r:id="rId91"/>
    <p:sldId id="416" r:id="rId92"/>
    <p:sldId id="417" r:id="rId93"/>
    <p:sldId id="418" r:id="rId94"/>
    <p:sldId id="419" r:id="rId95"/>
    <p:sldId id="420" r:id="rId96"/>
    <p:sldId id="421" r:id="rId97"/>
    <p:sldId id="422" r:id="rId98"/>
    <p:sldId id="423" r:id="rId99"/>
    <p:sldId id="424" r:id="rId100"/>
    <p:sldId id="425" r:id="rId101"/>
    <p:sldId id="426" r:id="rId102"/>
    <p:sldId id="427" r:id="rId103"/>
    <p:sldId id="428" r:id="rId104"/>
    <p:sldId id="429" r:id="rId105"/>
    <p:sldId id="430" r:id="rId106"/>
    <p:sldId id="431" r:id="rId107"/>
    <p:sldId id="432" r:id="rId108"/>
    <p:sldId id="433" r:id="rId109"/>
    <p:sldId id="434" r:id="rId110"/>
    <p:sldId id="435" r:id="rId111"/>
    <p:sldId id="436" r:id="rId112"/>
    <p:sldId id="437" r:id="rId113"/>
    <p:sldId id="438" r:id="rId114"/>
    <p:sldId id="439" r:id="rId115"/>
    <p:sldId id="440" r:id="rId116"/>
    <p:sldId id="441" r:id="rId117"/>
    <p:sldId id="442" r:id="rId118"/>
    <p:sldId id="443" r:id="rId119"/>
    <p:sldId id="444" r:id="rId120"/>
    <p:sldId id="445" r:id="rId121"/>
    <p:sldId id="446" r:id="rId122"/>
    <p:sldId id="447" r:id="rId123"/>
    <p:sldId id="448" r:id="rId124"/>
    <p:sldId id="449" r:id="rId125"/>
    <p:sldId id="450" r:id="rId126"/>
    <p:sldId id="451" r:id="rId127"/>
    <p:sldId id="452" r:id="rId128"/>
    <p:sldId id="453" r:id="rId129"/>
    <p:sldId id="454" r:id="rId130"/>
    <p:sldId id="455" r:id="rId131"/>
    <p:sldId id="456" r:id="rId132"/>
    <p:sldId id="457" r:id="rId133"/>
    <p:sldId id="458" r:id="rId134"/>
    <p:sldId id="459" r:id="rId135"/>
    <p:sldId id="460" r:id="rId136"/>
    <p:sldId id="461" r:id="rId137"/>
    <p:sldId id="462" r:id="rId138"/>
    <p:sldId id="463" r:id="rId139"/>
    <p:sldId id="464" r:id="rId140"/>
    <p:sldId id="465" r:id="rId141"/>
    <p:sldId id="466" r:id="rId142"/>
    <p:sldId id="467" r:id="rId143"/>
    <p:sldId id="468" r:id="rId144"/>
    <p:sldId id="469" r:id="rId145"/>
    <p:sldId id="470" r:id="rId146"/>
    <p:sldId id="471" r:id="rId147"/>
    <p:sldId id="472" r:id="rId148"/>
    <p:sldId id="473" r:id="rId149"/>
    <p:sldId id="474" r:id="rId150"/>
    <p:sldId id="475" r:id="rId151"/>
    <p:sldId id="476" r:id="rId152"/>
    <p:sldId id="477" r:id="rId153"/>
    <p:sldId id="478" r:id="rId154"/>
    <p:sldId id="479" r:id="rId155"/>
    <p:sldId id="480" r:id="rId156"/>
    <p:sldId id="481" r:id="rId157"/>
    <p:sldId id="482" r:id="rId158"/>
    <p:sldId id="483" r:id="rId159"/>
    <p:sldId id="484" r:id="rId160"/>
    <p:sldId id="485" r:id="rId161"/>
    <p:sldId id="486" r:id="rId162"/>
    <p:sldId id="487" r:id="rId163"/>
    <p:sldId id="488" r:id="rId164"/>
    <p:sldId id="489" r:id="rId165"/>
    <p:sldId id="490" r:id="rId166"/>
    <p:sldId id="491" r:id="rId167"/>
    <p:sldId id="492" r:id="rId168"/>
    <p:sldId id="493" r:id="rId169"/>
    <p:sldId id="494" r:id="rId170"/>
    <p:sldId id="495" r:id="rId171"/>
    <p:sldId id="496" r:id="rId172"/>
    <p:sldId id="497" r:id="rId173"/>
    <p:sldId id="498" r:id="rId174"/>
    <p:sldId id="499" r:id="rId175"/>
    <p:sldId id="500" r:id="rId176"/>
    <p:sldId id="501" r:id="rId177"/>
    <p:sldId id="502" r:id="rId178"/>
    <p:sldId id="503" r:id="rId179"/>
    <p:sldId id="504" r:id="rId180"/>
    <p:sldId id="505" r:id="rId181"/>
    <p:sldId id="506" r:id="rId182"/>
    <p:sldId id="507" r:id="rId183"/>
    <p:sldId id="508" r:id="rId184"/>
    <p:sldId id="509" r:id="rId185"/>
    <p:sldId id="510" r:id="rId186"/>
    <p:sldId id="511" r:id="rId187"/>
    <p:sldId id="512" r:id="rId188"/>
    <p:sldId id="513" r:id="rId189"/>
    <p:sldId id="514" r:id="rId190"/>
    <p:sldId id="515" r:id="rId191"/>
    <p:sldId id="516" r:id="rId192"/>
    <p:sldId id="517" r:id="rId193"/>
    <p:sldId id="518" r:id="rId194"/>
    <p:sldId id="519" r:id="rId195"/>
    <p:sldId id="520" r:id="rId196"/>
    <p:sldId id="521" r:id="rId197"/>
    <p:sldId id="522" r:id="rId198"/>
    <p:sldId id="523" r:id="rId199"/>
    <p:sldId id="524" r:id="rId200"/>
    <p:sldId id="525" r:id="rId201"/>
    <p:sldId id="526" r:id="rId202"/>
    <p:sldId id="527" r:id="rId203"/>
    <p:sldId id="528" r:id="rId204"/>
    <p:sldId id="529" r:id="rId205"/>
    <p:sldId id="530" r:id="rId206"/>
    <p:sldId id="531" r:id="rId207"/>
    <p:sldId id="532" r:id="rId208"/>
    <p:sldId id="533" r:id="rId209"/>
    <p:sldId id="534" r:id="rId210"/>
    <p:sldId id="535" r:id="rId211"/>
    <p:sldId id="536" r:id="rId212"/>
    <p:sldId id="537" r:id="rId213"/>
    <p:sldId id="538" r:id="rId214"/>
    <p:sldId id="539" r:id="rId215"/>
    <p:sldId id="540" r:id="rId216"/>
    <p:sldId id="541" r:id="rId217"/>
    <p:sldId id="542" r:id="rId218"/>
    <p:sldId id="543" r:id="rId219"/>
    <p:sldId id="544" r:id="rId220"/>
    <p:sldId id="545" r:id="rId221"/>
    <p:sldId id="546" r:id="rId222"/>
    <p:sldId id="547" r:id="rId223"/>
    <p:sldId id="548" r:id="rId224"/>
    <p:sldId id="549" r:id="rId225"/>
    <p:sldId id="550" r:id="rId226"/>
    <p:sldId id="551" r:id="rId227"/>
    <p:sldId id="552" r:id="rId228"/>
    <p:sldId id="553" r:id="rId229"/>
    <p:sldId id="554" r:id="rId230"/>
    <p:sldId id="555" r:id="rId231"/>
    <p:sldId id="556" r:id="rId232"/>
    <p:sldId id="557" r:id="rId233"/>
    <p:sldId id="558" r:id="rId234"/>
    <p:sldId id="559" r:id="rId235"/>
    <p:sldId id="560" r:id="rId236"/>
    <p:sldId id="561" r:id="rId237"/>
    <p:sldId id="562" r:id="rId238"/>
    <p:sldId id="563" r:id="rId239"/>
    <p:sldId id="564" r:id="rId240"/>
    <p:sldId id="565" r:id="rId241"/>
    <p:sldId id="566" r:id="rId242"/>
    <p:sldId id="567" r:id="rId243"/>
    <p:sldId id="568" r:id="rId244"/>
    <p:sldId id="569" r:id="rId245"/>
    <p:sldId id="570" r:id="rId246"/>
    <p:sldId id="571" r:id="rId247"/>
    <p:sldId id="572" r:id="rId248"/>
    <p:sldId id="573" r:id="rId249"/>
    <p:sldId id="574" r:id="rId250"/>
    <p:sldId id="575" r:id="rId251"/>
    <p:sldId id="576" r:id="rId252"/>
    <p:sldId id="577" r:id="rId253"/>
    <p:sldId id="578" r:id="rId254"/>
    <p:sldId id="579" r:id="rId255"/>
    <p:sldId id="580" r:id="rId256"/>
    <p:sldId id="581" r:id="rId257"/>
    <p:sldId id="582" r:id="rId258"/>
    <p:sldId id="583" r:id="rId259"/>
    <p:sldId id="584" r:id="rId260"/>
    <p:sldId id="585" r:id="rId261"/>
    <p:sldId id="586" r:id="rId262"/>
    <p:sldId id="587" r:id="rId263"/>
    <p:sldId id="588" r:id="rId264"/>
    <p:sldId id="589" r:id="rId265"/>
    <p:sldId id="590" r:id="rId266"/>
    <p:sldId id="591" r:id="rId267"/>
    <p:sldId id="592" r:id="rId268"/>
    <p:sldId id="593" r:id="rId269"/>
    <p:sldId id="594" r:id="rId270"/>
    <p:sldId id="595" r:id="rId271"/>
    <p:sldId id="596" r:id="rId272"/>
    <p:sldId id="597" r:id="rId273"/>
    <p:sldId id="598" r:id="rId274"/>
    <p:sldId id="599" r:id="rId275"/>
    <p:sldId id="600" r:id="rId276"/>
    <p:sldId id="601" r:id="rId2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0" autoAdjust="0"/>
    <p:restoredTop sz="94660"/>
  </p:normalViewPr>
  <p:slideViewPr>
    <p:cSldViewPr snapToGrid="0">
      <p:cViewPr varScale="1">
        <p:scale>
          <a:sx n="72" d="100"/>
          <a:sy n="72" d="100"/>
        </p:scale>
        <p:origin x="6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08320-D2F9-44E0-A42F-CD9E10184F79}" type="datetimeFigureOut">
              <a:rPr lang="en-CA" smtClean="0"/>
              <a:t>2021-04-11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A3583-E415-495C-9D1E-A099B017006D}" type="slidenum">
              <a:rPr lang="en-CA" smtClean="0"/>
              <a:t>‹#›</a:t>
            </a:fld>
            <a:endParaRPr lang="en-CA"/>
          </a:p>
        </p:txBody>
      </p:sp>
    </p:spTree>
    <p:extLst>
      <p:ext uri="{BB962C8B-B14F-4D97-AF65-F5344CB8AC3E}">
        <p14:creationId xmlns:p14="http://schemas.microsoft.com/office/powerpoint/2010/main" val="183245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4FA0-2C12-450E-ACD6-D211C5346B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CF0ACCA-4868-420E-87CB-48D6A73608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68D0DC5-A3E8-4AF2-ABA7-5006B51C023C}"/>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5" name="Footer Placeholder 4">
            <a:extLst>
              <a:ext uri="{FF2B5EF4-FFF2-40B4-BE49-F238E27FC236}">
                <a16:creationId xmlns:a16="http://schemas.microsoft.com/office/drawing/2014/main" id="{82AB629D-6DC8-4090-AA35-7C128FE086C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2E0CAB-2EAF-4D0B-AAAB-B4E69E002BB1}"/>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223329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601-B720-4E4B-807A-53D73DF640E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B00D38E-1D9E-47FA-BFAD-CB3406DE8D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C336D13-C70A-4BBE-9BE5-A5F788D2093D}"/>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5" name="Footer Placeholder 4">
            <a:extLst>
              <a:ext uri="{FF2B5EF4-FFF2-40B4-BE49-F238E27FC236}">
                <a16:creationId xmlns:a16="http://schemas.microsoft.com/office/drawing/2014/main" id="{4583A3F6-77AC-43FD-AE5C-1885F7E912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1946CD-89FC-49EE-A4C9-42B9943D6813}"/>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1790260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7E6B28-E68F-44D0-A2DA-F9282F8A76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A433425-86F2-408C-9432-008EFA88B9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37C12FA-0039-47D0-9318-105C3F8F511B}"/>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5" name="Footer Placeholder 4">
            <a:extLst>
              <a:ext uri="{FF2B5EF4-FFF2-40B4-BE49-F238E27FC236}">
                <a16:creationId xmlns:a16="http://schemas.microsoft.com/office/drawing/2014/main" id="{9A00FF33-EA96-449C-9E11-E22E115D6E2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ADD5773-18C1-47B1-A81A-1E6EE7E185B7}"/>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3365414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86876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87D9-AA4B-4FF0-9F87-92E96EB3747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37A5131-ACFF-4DD3-8E34-4F33464453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A64E641-F29B-4D54-9A8F-B39F79E13CC9}"/>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5" name="Footer Placeholder 4">
            <a:extLst>
              <a:ext uri="{FF2B5EF4-FFF2-40B4-BE49-F238E27FC236}">
                <a16:creationId xmlns:a16="http://schemas.microsoft.com/office/drawing/2014/main" id="{8AF54391-1EC7-4266-8B23-9C38F149A5C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65B279-8757-4DDA-B0AC-4045E490A6D6}"/>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1831445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A176-D334-4AA0-9D5A-ADF493DA7D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1F2ACB5-A471-4F6E-9BC4-5A8809E38D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9A4B83-3C90-4036-9818-C95CB93346AC}"/>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5" name="Footer Placeholder 4">
            <a:extLst>
              <a:ext uri="{FF2B5EF4-FFF2-40B4-BE49-F238E27FC236}">
                <a16:creationId xmlns:a16="http://schemas.microsoft.com/office/drawing/2014/main" id="{4408B8B7-62E6-459C-A1F1-C4BDFB5D53B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4154C4A-0526-465E-8847-583EA379510B}"/>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12277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6302F-AE1A-4A49-BCD2-6AA794374CB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B8067C2-4028-494E-B001-6BEC08FAE5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4481AF1-B2BB-4638-9911-2A2C23AEBB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E63BEB6-4C96-4E72-880F-2569EACF9496}"/>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6" name="Footer Placeholder 5">
            <a:extLst>
              <a:ext uri="{FF2B5EF4-FFF2-40B4-BE49-F238E27FC236}">
                <a16:creationId xmlns:a16="http://schemas.microsoft.com/office/drawing/2014/main" id="{2D708601-1C6C-4BB9-8B82-F8D7F1816A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28CE521-4B79-4942-91E3-4E7D97BB82D9}"/>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3762974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A4527-CB3D-4B88-ACA6-94AB1941E8E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0334CE-04B9-4F77-A39D-C5F68D2F4F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BA8FB-123D-4071-B962-0BB629528A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83CC416-E041-4928-9637-DAC6777D0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D9A0D-FCF1-4CD4-BF24-BF328DA4E5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E940898-40C0-436A-B2F7-D2DF6F0E1664}"/>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8" name="Footer Placeholder 7">
            <a:extLst>
              <a:ext uri="{FF2B5EF4-FFF2-40B4-BE49-F238E27FC236}">
                <a16:creationId xmlns:a16="http://schemas.microsoft.com/office/drawing/2014/main" id="{C9B1C21B-F0FF-49DB-999E-86CB0F89413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7262949-A53D-4A6A-A614-EF17680743EE}"/>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148241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50F7-945C-4B4C-898A-D0496C22CF0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B58283E-F65E-4D9C-AF59-4EE521DE9335}"/>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4" name="Footer Placeholder 3">
            <a:extLst>
              <a:ext uri="{FF2B5EF4-FFF2-40B4-BE49-F238E27FC236}">
                <a16:creationId xmlns:a16="http://schemas.microsoft.com/office/drawing/2014/main" id="{7FC129C1-BACF-4E85-A7F8-195C3FFF6BA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A2FDE67-AB2E-452A-9336-7311FEC09288}"/>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186696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6D9AEB-29C3-4195-8F38-6DD9C3AC22D0}"/>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3" name="Footer Placeholder 2">
            <a:extLst>
              <a:ext uri="{FF2B5EF4-FFF2-40B4-BE49-F238E27FC236}">
                <a16:creationId xmlns:a16="http://schemas.microsoft.com/office/drawing/2014/main" id="{25DB8A73-37A7-409D-8C47-052A3681B73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1D98205-2FFE-447D-9D00-97815BCB5E09}"/>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2634691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DC5B-6C70-45EE-B663-9A64EBF1C5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1BCEB1E-E12A-4B38-B899-9E0CE33F1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C8066B8-C0F9-4FC7-9BC4-44637C0891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048D83-E42B-4FD4-BB54-D6CEA74FB716}"/>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6" name="Footer Placeholder 5">
            <a:extLst>
              <a:ext uri="{FF2B5EF4-FFF2-40B4-BE49-F238E27FC236}">
                <a16:creationId xmlns:a16="http://schemas.microsoft.com/office/drawing/2014/main" id="{23F74900-799B-4081-BC04-3E71BDD8A39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17CF9C5-181E-4006-A6AF-B196B390999B}"/>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3191840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4777-73D3-4FB3-A970-BE9CCBBB13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98C5B46-0478-42D6-9E3B-BA08BF9635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9A49B25-5839-43F0-938F-FA36293E8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966997-C823-458C-BBC1-04DCD74EBC85}"/>
              </a:ext>
            </a:extLst>
          </p:cNvPr>
          <p:cNvSpPr>
            <a:spLocks noGrp="1"/>
          </p:cNvSpPr>
          <p:nvPr>
            <p:ph type="dt" sz="half" idx="10"/>
          </p:nvPr>
        </p:nvSpPr>
        <p:spPr/>
        <p:txBody>
          <a:bodyPr/>
          <a:lstStyle/>
          <a:p>
            <a:fld id="{211EA6DC-5D2F-428C-96AC-647AA4234395}" type="datetimeFigureOut">
              <a:rPr lang="en-CA" smtClean="0"/>
              <a:t>2021-04-11</a:t>
            </a:fld>
            <a:endParaRPr lang="en-CA"/>
          </a:p>
        </p:txBody>
      </p:sp>
      <p:sp>
        <p:nvSpPr>
          <p:cNvPr id="6" name="Footer Placeholder 5">
            <a:extLst>
              <a:ext uri="{FF2B5EF4-FFF2-40B4-BE49-F238E27FC236}">
                <a16:creationId xmlns:a16="http://schemas.microsoft.com/office/drawing/2014/main" id="{4F8C7828-7DCE-4AD3-B8B1-1D50D5A53E6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E55149A-E23C-4F55-8D0A-DD7A75C620CB}"/>
              </a:ext>
            </a:extLst>
          </p:cNvPr>
          <p:cNvSpPr>
            <a:spLocks noGrp="1"/>
          </p:cNvSpPr>
          <p:nvPr>
            <p:ph type="sldNum" sz="quarter" idx="12"/>
          </p:nvPr>
        </p:nvSpPr>
        <p:spPr/>
        <p:txBody>
          <a:bodyPr/>
          <a:lstStyle/>
          <a:p>
            <a:fld id="{230096A4-D0B1-49C4-9E36-5331A1B4599C}" type="slidenum">
              <a:rPr lang="en-CA" smtClean="0"/>
              <a:t>‹#›</a:t>
            </a:fld>
            <a:endParaRPr lang="en-CA"/>
          </a:p>
        </p:txBody>
      </p:sp>
    </p:spTree>
    <p:extLst>
      <p:ext uri="{BB962C8B-B14F-4D97-AF65-F5344CB8AC3E}">
        <p14:creationId xmlns:p14="http://schemas.microsoft.com/office/powerpoint/2010/main" val="2678007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6D1DAC-1C55-44B2-B915-62970EB74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F9840A-8E69-4329-82E5-ED7996550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F5E2D63-F59B-42B9-B694-FF5F28812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1EA6DC-5D2F-428C-96AC-647AA4234395}" type="datetimeFigureOut">
              <a:rPr lang="en-CA" smtClean="0"/>
              <a:t>2021-04-11</a:t>
            </a:fld>
            <a:endParaRPr lang="en-CA"/>
          </a:p>
        </p:txBody>
      </p:sp>
      <p:sp>
        <p:nvSpPr>
          <p:cNvPr id="5" name="Footer Placeholder 4">
            <a:extLst>
              <a:ext uri="{FF2B5EF4-FFF2-40B4-BE49-F238E27FC236}">
                <a16:creationId xmlns:a16="http://schemas.microsoft.com/office/drawing/2014/main" id="{E8F081B6-A4C1-4504-87D9-DAB32BCD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1CA5129-D7B8-42E5-94D6-B5CCDA67AC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096A4-D0B1-49C4-9E36-5331A1B4599C}" type="slidenum">
              <a:rPr lang="en-CA" smtClean="0"/>
              <a:t>‹#›</a:t>
            </a:fld>
            <a:endParaRPr lang="en-CA"/>
          </a:p>
        </p:txBody>
      </p:sp>
    </p:spTree>
    <p:extLst>
      <p:ext uri="{BB962C8B-B14F-4D97-AF65-F5344CB8AC3E}">
        <p14:creationId xmlns:p14="http://schemas.microsoft.com/office/powerpoint/2010/main" val="3005313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hyperlink" Target="mailto:RB@somewhere.com" TargetMode="External"/><Relationship Id="rId3" Type="http://schemas.openxmlformats.org/officeDocument/2006/relationships/hyperlink" Target="mailto:MA@somewhere.com" TargetMode="External"/><Relationship Id="rId7" Type="http://schemas.openxmlformats.org/officeDocument/2006/relationships/hyperlink" Target="mailto:EC@somewhere.com" TargetMode="External"/><Relationship Id="rId2" Type="http://schemas.openxmlformats.org/officeDocument/2006/relationships/hyperlink" Target="mailto:JJ@somewhere.com" TargetMode="External"/><Relationship Id="rId1" Type="http://schemas.openxmlformats.org/officeDocument/2006/relationships/slideLayout" Target="../slideLayouts/slideLayout12.xml"/><Relationship Id="rId6" Type="http://schemas.openxmlformats.org/officeDocument/2006/relationships/hyperlink" Target="mailto:TJ@somewhere.com" TargetMode="External"/><Relationship Id="rId5" Type="http://schemas.openxmlformats.org/officeDocument/2006/relationships/hyperlink" Target="mailto:TC@somewhere.com" TargetMode="External"/><Relationship Id="rId4" Type="http://schemas.openxmlformats.org/officeDocument/2006/relationships/hyperlink" Target="mailto:LS@somewhere.com"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mailto:MA@somewhere.com" TargetMode="External"/><Relationship Id="rId7" Type="http://schemas.openxmlformats.org/officeDocument/2006/relationships/hyperlink" Target="mailto:RB@somewhere.com" TargetMode="External"/><Relationship Id="rId2" Type="http://schemas.openxmlformats.org/officeDocument/2006/relationships/hyperlink" Target="mailto:JJ@somewhere.com" TargetMode="External"/><Relationship Id="rId1" Type="http://schemas.openxmlformats.org/officeDocument/2006/relationships/slideLayout" Target="../slideLayouts/slideLayout12.xml"/><Relationship Id="rId6" Type="http://schemas.openxmlformats.org/officeDocument/2006/relationships/hyperlink" Target="mailto:EC@somewhere.com" TargetMode="External"/><Relationship Id="rId5" Type="http://schemas.openxmlformats.org/officeDocument/2006/relationships/hyperlink" Target="mailto:TJ@somewhere.com" TargetMode="External"/><Relationship Id="rId4" Type="http://schemas.openxmlformats.org/officeDocument/2006/relationships/hyperlink" Target="mailto:LS@somewhere.com"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mailto:MA@somewhere.com" TargetMode="External"/><Relationship Id="rId7" Type="http://schemas.openxmlformats.org/officeDocument/2006/relationships/hyperlink" Target="mailto:RB@somewhere.com" TargetMode="External"/><Relationship Id="rId2" Type="http://schemas.openxmlformats.org/officeDocument/2006/relationships/hyperlink" Target="mailto:JJ@somewhere.com" TargetMode="External"/><Relationship Id="rId1" Type="http://schemas.openxmlformats.org/officeDocument/2006/relationships/slideLayout" Target="../slideLayouts/slideLayout12.xml"/><Relationship Id="rId6" Type="http://schemas.openxmlformats.org/officeDocument/2006/relationships/hyperlink" Target="mailto:EC@somewhere.com" TargetMode="External"/><Relationship Id="rId5" Type="http://schemas.openxmlformats.org/officeDocument/2006/relationships/hyperlink" Target="mailto:TJ@somewhere.com" TargetMode="External"/><Relationship Id="rId4" Type="http://schemas.openxmlformats.org/officeDocument/2006/relationships/hyperlink" Target="mailto:LS@somewhere.com" TargetMode="External"/></Relationships>
</file>

<file path=ppt/slides/_rels/slide165.xml.rels><?xml version="1.0" encoding="UTF-8" standalone="yes"?>
<Relationships xmlns="http://schemas.openxmlformats.org/package/2006/relationships"><Relationship Id="rId8" Type="http://schemas.openxmlformats.org/officeDocument/2006/relationships/hyperlink" Target="mailto:RB@somewhere.com" TargetMode="External"/><Relationship Id="rId3" Type="http://schemas.openxmlformats.org/officeDocument/2006/relationships/hyperlink" Target="mailto:MA@somewhere.com" TargetMode="External"/><Relationship Id="rId7" Type="http://schemas.openxmlformats.org/officeDocument/2006/relationships/hyperlink" Target="mailto:EC@somewhere.com" TargetMode="External"/><Relationship Id="rId2" Type="http://schemas.openxmlformats.org/officeDocument/2006/relationships/hyperlink" Target="mailto:JJ@somewhere.com" TargetMode="External"/><Relationship Id="rId1" Type="http://schemas.openxmlformats.org/officeDocument/2006/relationships/slideLayout" Target="../slideLayouts/slideLayout12.xml"/><Relationship Id="rId6" Type="http://schemas.openxmlformats.org/officeDocument/2006/relationships/hyperlink" Target="mailto:TJ@somewhere.com" TargetMode="External"/><Relationship Id="rId5" Type="http://schemas.openxmlformats.org/officeDocument/2006/relationships/hyperlink" Target="mailto:TC@somewhere.com" TargetMode="External"/><Relationship Id="rId4" Type="http://schemas.openxmlformats.org/officeDocument/2006/relationships/hyperlink" Target="mailto:LS@somewhere.com"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hyperlink" Target="http://www2.cis.gsu.edu/dmcdonald/cis8040/Chen.pdf"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332600"/>
          </a:xfrm>
          <a:prstGeom prst="rect">
            <a:avLst/>
          </a:prstGeom>
          <a:noFill/>
          <a:ln>
            <a:noFill/>
          </a:ln>
        </p:spPr>
        <p:txBody>
          <a:bodyPr vert="horz" lIns="0" tIns="0" rIns="0" bIns="0" rtlCol="0" anchor="t" anchorCtr="0">
            <a:noAutofit/>
          </a:bodyPr>
          <a:lstStyle/>
          <a:p>
            <a:pPr>
              <a:lnSpc>
                <a:spcPct val="100000"/>
              </a:lnSpc>
              <a:spcBef>
                <a:spcPts val="0"/>
              </a:spcBef>
              <a:buClr>
                <a:srgbClr val="007FA3"/>
              </a:buClr>
              <a:buSzPct val="25000"/>
            </a:pPr>
            <a:r>
              <a:rPr lang="en-US" sz="3400" b="1" dirty="0">
                <a:solidFill>
                  <a:srgbClr val="007FA3"/>
                </a:solidFill>
                <a:latin typeface="Times New Roman"/>
                <a:ea typeface="Times New Roman"/>
                <a:cs typeface="Times New Roman"/>
                <a:sym typeface="Times New Roman"/>
              </a:rPr>
              <a:t>Database Processing: Fundamentals, Design, and Implementation</a:t>
            </a:r>
          </a:p>
        </p:txBody>
      </p:sp>
      <p:sp>
        <p:nvSpPr>
          <p:cNvPr id="196" name="Shape 196"/>
          <p:cNvSpPr txBox="1">
            <a:spLocks noGrp="1"/>
          </p:cNvSpPr>
          <p:nvPr>
            <p:ph type="body" idx="1"/>
          </p:nvPr>
        </p:nvSpPr>
        <p:spPr>
          <a:xfrm>
            <a:off x="1981200" y="1267097"/>
            <a:ext cx="8229600" cy="4859066"/>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endParaRPr lang="en-US" sz="2000" dirty="0">
              <a:solidFill>
                <a:srgbClr val="007FA3"/>
              </a:solidFill>
              <a:latin typeface="Arial"/>
              <a:ea typeface="Arial"/>
              <a:cs typeface="Arial"/>
              <a:sym typeface="Arial"/>
            </a:endParaRPr>
          </a:p>
        </p:txBody>
      </p:sp>
      <p:sp>
        <p:nvSpPr>
          <p:cNvPr id="198" name="Shape 198"/>
          <p:cNvSpPr txBox="1">
            <a:spLocks noGrp="1"/>
          </p:cNvSpPr>
          <p:nvPr>
            <p:ph type="body" idx="4294967295"/>
          </p:nvPr>
        </p:nvSpPr>
        <p:spPr>
          <a:xfrm>
            <a:off x="7010400"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#1</a:t>
            </a:r>
          </a:p>
        </p:txBody>
      </p:sp>
      <p:sp>
        <p:nvSpPr>
          <p:cNvPr id="199" name="Shape 199"/>
          <p:cNvSpPr txBox="1">
            <a:spLocks noGrp="1"/>
          </p:cNvSpPr>
          <p:nvPr>
            <p:ph type="body" idx="4294967295"/>
          </p:nvPr>
        </p:nvSpPr>
        <p:spPr>
          <a:xfrm>
            <a:off x="7010400"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Introduction</a:t>
            </a:r>
          </a:p>
        </p:txBody>
      </p:sp>
      <p:pic>
        <p:nvPicPr>
          <p:cNvPr id="3" name="Picture 2">
            <a:extLst>
              <a:ext uri="{FF2B5EF4-FFF2-40B4-BE49-F238E27FC236}">
                <a16:creationId xmlns:a16="http://schemas.microsoft.com/office/drawing/2014/main" id="{4A241FCA-1138-4FE9-96B6-0532D84916E5}"/>
              </a:ext>
            </a:extLst>
          </p:cNvPr>
          <p:cNvPicPr>
            <a:picLocks noChangeAspect="1"/>
          </p:cNvPicPr>
          <p:nvPr/>
        </p:nvPicPr>
        <p:blipFill>
          <a:blip r:embed="rId3"/>
          <a:stretch>
            <a:fillRect/>
          </a:stretch>
        </p:blipFill>
        <p:spPr>
          <a:xfrm>
            <a:off x="2199409" y="1608702"/>
            <a:ext cx="3574473" cy="45744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E5D9-154C-4652-BD64-C6023246E01D}"/>
              </a:ext>
            </a:extLst>
          </p:cNvPr>
          <p:cNvSpPr>
            <a:spLocks noGrp="1"/>
          </p:cNvSpPr>
          <p:nvPr>
            <p:ph type="title"/>
          </p:nvPr>
        </p:nvSpPr>
        <p:spPr/>
        <p:txBody>
          <a:bodyPr/>
          <a:lstStyle/>
          <a:p>
            <a:r>
              <a:rPr lang="en-US" dirty="0"/>
              <a:t>Applications, the  DBMS, and SQL</a:t>
            </a:r>
          </a:p>
        </p:txBody>
      </p:sp>
      <p:sp>
        <p:nvSpPr>
          <p:cNvPr id="3" name="Text Placeholder 2">
            <a:extLst>
              <a:ext uri="{FF2B5EF4-FFF2-40B4-BE49-F238E27FC236}">
                <a16:creationId xmlns:a16="http://schemas.microsoft.com/office/drawing/2014/main" id="{5306A7D7-113F-463A-B900-FB45C64F84FA}"/>
              </a:ext>
            </a:extLst>
          </p:cNvPr>
          <p:cNvSpPr>
            <a:spLocks noGrp="1"/>
          </p:cNvSpPr>
          <p:nvPr>
            <p:ph type="body" idx="1"/>
          </p:nvPr>
        </p:nvSpPr>
        <p:spPr/>
        <p:txBody>
          <a:bodyPr/>
          <a:lstStyle/>
          <a:p>
            <a:pPr lvl="0"/>
            <a:r>
              <a:rPr lang="en-US" sz="3000" b="1" dirty="0">
                <a:solidFill>
                  <a:srgbClr val="007FA3"/>
                </a:solidFill>
              </a:rPr>
              <a:t>Applications</a:t>
            </a:r>
            <a:r>
              <a:rPr lang="en-US" sz="3000" dirty="0">
                <a:solidFill>
                  <a:srgbClr val="000000"/>
                </a:solidFill>
              </a:rPr>
              <a:t> are the computer programs that users work with.</a:t>
            </a:r>
          </a:p>
          <a:p>
            <a:pPr lvl="0"/>
            <a:r>
              <a:rPr lang="en-US" sz="3000" dirty="0">
                <a:solidFill>
                  <a:srgbClr val="000000"/>
                </a:solidFill>
              </a:rPr>
              <a:t>The </a:t>
            </a:r>
            <a:r>
              <a:rPr lang="en-US" sz="3000" b="1" dirty="0">
                <a:solidFill>
                  <a:srgbClr val="007FA3"/>
                </a:solidFill>
              </a:rPr>
              <a:t>Database Management System (DBMS)</a:t>
            </a:r>
            <a:r>
              <a:rPr lang="en-US" sz="3000" dirty="0">
                <a:solidFill>
                  <a:srgbClr val="000000"/>
                </a:solidFill>
              </a:rPr>
              <a:t> creates, processes, and administers databases.</a:t>
            </a:r>
          </a:p>
          <a:p>
            <a:pPr lvl="0"/>
            <a:r>
              <a:rPr lang="en-US" sz="3000" b="1" dirty="0">
                <a:solidFill>
                  <a:srgbClr val="007FA3"/>
                </a:solidFill>
              </a:rPr>
              <a:t>Structured Query Language (SQL) </a:t>
            </a:r>
            <a:r>
              <a:rPr lang="en-US" sz="3000" dirty="0">
                <a:solidFill>
                  <a:srgbClr val="000000"/>
                </a:solidFill>
              </a:rPr>
              <a:t>is an internationally recognized standard database language that is used by all commercial DBMSs.</a:t>
            </a:r>
          </a:p>
          <a:p>
            <a:endParaRPr lang="en-US" dirty="0"/>
          </a:p>
        </p:txBody>
      </p:sp>
    </p:spTree>
    <p:extLst>
      <p:ext uri="{BB962C8B-B14F-4D97-AF65-F5344CB8AC3E}">
        <p14:creationId xmlns:p14="http://schemas.microsoft.com/office/powerpoint/2010/main" val="14520893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(9 of 10)</a:t>
            </a:r>
            <a:br>
              <a:rPr lang="en-US" sz="3000" dirty="0"/>
            </a:br>
            <a:r>
              <a:rPr lang="en-US" sz="2600" dirty="0"/>
              <a:t>SQL JOIN ON Syntax</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indent="-342900" fontAlgn="base">
              <a:spcBef>
                <a:spcPct val="0"/>
              </a:spcBef>
              <a:spcAft>
                <a:spcPct val="0"/>
              </a:spcAft>
            </a:pPr>
            <a:r>
              <a:rPr lang="en-US" sz="2400" dirty="0">
                <a:solidFill>
                  <a:srgbClr val="000000"/>
                </a:solidFill>
                <a:latin typeface="MentorStd-Light"/>
              </a:rPr>
              <a:t>In </a:t>
            </a:r>
            <a:r>
              <a:rPr lang="en-US" sz="2400" b="1" dirty="0">
                <a:solidFill>
                  <a:schemeClr val="tx2"/>
                </a:solidFill>
                <a:latin typeface="MentorStd-Light"/>
              </a:rPr>
              <a:t>SQL JOIN ON syntax</a:t>
            </a:r>
            <a:r>
              <a:rPr lang="en-US" sz="2400" dirty="0">
                <a:solidFill>
                  <a:srgbClr val="000000"/>
                </a:solidFill>
                <a:latin typeface="MentorStd-Light"/>
              </a:rPr>
              <a:t>:</a:t>
            </a:r>
          </a:p>
          <a:p>
            <a:pPr lvl="1" indent="-285750" fontAlgn="base">
              <a:spcBef>
                <a:spcPct val="0"/>
              </a:spcBef>
              <a:spcAft>
                <a:spcPct val="0"/>
              </a:spcAft>
            </a:pPr>
            <a:r>
              <a:rPr lang="en-US" sz="2000" dirty="0">
                <a:solidFill>
                  <a:srgbClr val="000000"/>
                </a:solidFill>
                <a:latin typeface="Arial" charset="0"/>
              </a:rPr>
              <a:t>The </a:t>
            </a:r>
            <a:r>
              <a:rPr lang="en-US" sz="2000" b="1" dirty="0">
                <a:solidFill>
                  <a:schemeClr val="tx2"/>
                </a:solidFill>
                <a:latin typeface="Arial" charset="0"/>
              </a:rPr>
              <a:t>SQL JOIN keyword </a:t>
            </a:r>
            <a:r>
              <a:rPr lang="en-US" sz="2000" dirty="0">
                <a:solidFill>
                  <a:srgbClr val="000000"/>
                </a:solidFill>
                <a:latin typeface="Arial" charset="0"/>
              </a:rPr>
              <a:t>is placed between the table names in the </a:t>
            </a:r>
            <a:r>
              <a:rPr lang="en-US" sz="2000" b="1" dirty="0">
                <a:solidFill>
                  <a:srgbClr val="000000"/>
                </a:solidFill>
                <a:latin typeface="Arial" charset="0"/>
              </a:rPr>
              <a:t>SQL FROM clause</a:t>
            </a:r>
            <a:r>
              <a:rPr lang="en-US" sz="2000" dirty="0">
                <a:solidFill>
                  <a:srgbClr val="000000"/>
                </a:solidFill>
                <a:latin typeface="Arial" charset="0"/>
              </a:rPr>
              <a:t>, where it replaces the comma that previously separated the two table names.</a:t>
            </a:r>
          </a:p>
          <a:p>
            <a:pPr lvl="1" indent="-285750" fontAlgn="base">
              <a:spcBef>
                <a:spcPct val="0"/>
              </a:spcBef>
              <a:spcAft>
                <a:spcPct val="0"/>
              </a:spcAft>
            </a:pPr>
            <a:r>
              <a:rPr lang="en-US" sz="2000" dirty="0">
                <a:solidFill>
                  <a:srgbClr val="000000"/>
                </a:solidFill>
                <a:latin typeface="Arial" charset="0"/>
              </a:rPr>
              <a:t>The </a:t>
            </a:r>
            <a:r>
              <a:rPr lang="en-US" sz="2000" b="1" dirty="0">
                <a:solidFill>
                  <a:schemeClr val="tx2"/>
                </a:solidFill>
                <a:latin typeface="Arial" charset="0"/>
              </a:rPr>
              <a:t>SQL ON keyword </a:t>
            </a:r>
            <a:r>
              <a:rPr lang="en-US" sz="2000" dirty="0">
                <a:solidFill>
                  <a:srgbClr val="000000"/>
                </a:solidFill>
                <a:latin typeface="Arial" charset="0"/>
              </a:rPr>
              <a:t>now leads into an </a:t>
            </a:r>
            <a:r>
              <a:rPr lang="en-US" sz="2000" b="1" dirty="0">
                <a:solidFill>
                  <a:schemeClr val="tx2"/>
                </a:solidFill>
                <a:latin typeface="Arial" charset="0"/>
              </a:rPr>
              <a:t>SQL ON clause</a:t>
            </a:r>
            <a:r>
              <a:rPr lang="en-US" sz="2000" dirty="0">
                <a:solidFill>
                  <a:srgbClr val="000000"/>
                </a:solidFill>
                <a:latin typeface="Arial" charset="0"/>
              </a:rPr>
              <a:t>, which includes the statement of matching key values that was previously in an </a:t>
            </a:r>
            <a:r>
              <a:rPr lang="en-US" sz="2000" b="1" dirty="0">
                <a:solidFill>
                  <a:srgbClr val="000000"/>
                </a:solidFill>
                <a:latin typeface="Arial" charset="0"/>
              </a:rPr>
              <a:t>SQL WHERE clause</a:t>
            </a:r>
            <a:r>
              <a:rPr lang="en-US" sz="2000" dirty="0">
                <a:solidFill>
                  <a:srgbClr val="000000"/>
                </a:solidFill>
                <a:latin typeface="Arial" charset="0"/>
              </a:rPr>
              <a:t>.</a:t>
            </a:r>
          </a:p>
          <a:p>
            <a:pPr lvl="1" indent="-285750" fontAlgn="base">
              <a:spcBef>
                <a:spcPct val="0"/>
              </a:spcBef>
              <a:spcAft>
                <a:spcPct val="0"/>
              </a:spcAft>
            </a:pPr>
            <a:r>
              <a:rPr lang="en-US" sz="2000" dirty="0">
                <a:solidFill>
                  <a:srgbClr val="000000"/>
                </a:solidFill>
                <a:latin typeface="Arial" charset="0"/>
              </a:rPr>
              <a:t>The </a:t>
            </a:r>
            <a:r>
              <a:rPr lang="en-US" sz="2000" b="1" dirty="0">
                <a:solidFill>
                  <a:schemeClr val="tx2"/>
                </a:solidFill>
                <a:latin typeface="Arial" charset="0"/>
              </a:rPr>
              <a:t>SQL WHERE clause </a:t>
            </a:r>
            <a:r>
              <a:rPr lang="en-US" sz="2000" dirty="0">
                <a:solidFill>
                  <a:srgbClr val="000000"/>
                </a:solidFill>
                <a:latin typeface="Arial" charset="0"/>
              </a:rPr>
              <a:t>is </a:t>
            </a:r>
            <a:r>
              <a:rPr lang="en-US" sz="2000" i="1" dirty="0">
                <a:solidFill>
                  <a:schemeClr val="tx2"/>
                </a:solidFill>
                <a:latin typeface="Arial" charset="0"/>
              </a:rPr>
              <a:t>no longer used as part of the join</a:t>
            </a:r>
            <a:r>
              <a:rPr lang="en-US" sz="2000" dirty="0">
                <a:solidFill>
                  <a:srgbClr val="000000"/>
                </a:solidFill>
                <a:latin typeface="Arial" charset="0"/>
              </a:rPr>
              <a:t>, which makes it easier to read the actual restrictions on the rows in the query in the </a:t>
            </a:r>
            <a:r>
              <a:rPr lang="en-US" sz="2000" b="1" dirty="0">
                <a:solidFill>
                  <a:srgbClr val="000000"/>
                </a:solidFill>
                <a:latin typeface="Arial" charset="0"/>
              </a:rPr>
              <a:t>SQL WHERE clause</a:t>
            </a:r>
            <a:r>
              <a:rPr lang="en-US" sz="2000" dirty="0">
                <a:solidFill>
                  <a:srgbClr val="000000"/>
                </a:solidFill>
                <a:latin typeface="Arial" charset="0"/>
              </a:rPr>
              <a:t> itself.</a:t>
            </a:r>
          </a:p>
          <a:p>
            <a:pPr marL="285750" indent="-285750" fontAlgn="base">
              <a:spcBef>
                <a:spcPct val="0"/>
              </a:spcBef>
              <a:spcAft>
                <a:spcPct val="0"/>
              </a:spcAft>
            </a:pPr>
            <a:r>
              <a:rPr lang="en-US" sz="2000" dirty="0">
                <a:solidFill>
                  <a:srgbClr val="000000"/>
                </a:solidFill>
                <a:latin typeface="Arial" charset="0"/>
              </a:rPr>
              <a:t>The </a:t>
            </a:r>
            <a:r>
              <a:rPr lang="en-US" sz="2000" b="1" dirty="0">
                <a:solidFill>
                  <a:schemeClr val="tx2"/>
                </a:solidFill>
                <a:latin typeface="Arial" charset="0"/>
              </a:rPr>
              <a:t>explicit SQL JOIN ON syntax </a:t>
            </a:r>
            <a:r>
              <a:rPr lang="en-US" sz="2000" dirty="0">
                <a:solidFill>
                  <a:srgbClr val="000000"/>
                </a:solidFill>
                <a:latin typeface="Arial" charset="0"/>
              </a:rPr>
              <a:t>is currently considered as the proper way to write SQL join operations, and the older implicit SQL syntax is considered an archaic, older syntax (but it still works).</a:t>
            </a:r>
          </a:p>
          <a:p>
            <a:endParaRPr lang="en-US" dirty="0"/>
          </a:p>
        </p:txBody>
      </p:sp>
    </p:spTree>
    <p:extLst>
      <p:ext uri="{BB962C8B-B14F-4D97-AF65-F5344CB8AC3E}">
        <p14:creationId xmlns:p14="http://schemas.microsoft.com/office/powerpoint/2010/main" val="17355184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(10 of 10)</a:t>
            </a:r>
            <a:br>
              <a:rPr lang="en-US" sz="3000" dirty="0"/>
            </a:br>
            <a:r>
              <a:rPr lang="en-US" sz="2600" dirty="0"/>
              <a:t>The Logic of Joins</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RETAIL_ORDER JOIN ORDER_ITEM</a:t>
            </a:r>
          </a:p>
          <a:p>
            <a:pPr marL="588518" marR="9790" lvl="1" indent="0">
              <a:buNone/>
            </a:pPr>
            <a:r>
              <a:rPr lang="en-US" b="1" dirty="0">
                <a:solidFill>
                  <a:srgbClr val="00ABBD"/>
                </a:solidFill>
                <a:latin typeface="Courier New" panose="02070309020205020404" pitchFamily="49" charset="0"/>
              </a:rPr>
              <a:t>	  ON	RETAIL_ORDER.OrderNumber = ORDER_ITEM.OrderNumber WHERE	OrderYear = 2017</a:t>
            </a:r>
          </a:p>
          <a:p>
            <a:pPr marL="588518" lvl="1" indent="0">
              <a:buNone/>
            </a:pPr>
            <a:r>
              <a:rPr lang="en-US" b="1" dirty="0">
                <a:solidFill>
                  <a:srgbClr val="00ABBD"/>
                </a:solidFill>
                <a:latin typeface="Courier New" panose="02070309020205020404" pitchFamily="49" charset="0"/>
              </a:rPr>
              <a:t>ORDER BY	RETAIL_ORDER.OrderNumber, ORDER_ITEM.SKU;</a:t>
            </a:r>
          </a:p>
          <a:p>
            <a:endParaRPr lang="en-US" dirty="0"/>
          </a:p>
        </p:txBody>
      </p:sp>
      <p:pic>
        <p:nvPicPr>
          <p:cNvPr id="5" name="Picture 4">
            <a:extLst>
              <a:ext uri="{FF2B5EF4-FFF2-40B4-BE49-F238E27FC236}">
                <a16:creationId xmlns:a16="http://schemas.microsoft.com/office/drawing/2014/main" id="{F83DE66D-38FA-47B3-B21D-D913C6FEA30A}"/>
              </a:ext>
            </a:extLst>
          </p:cNvPr>
          <p:cNvPicPr>
            <a:picLocks noChangeAspect="1"/>
          </p:cNvPicPr>
          <p:nvPr/>
        </p:nvPicPr>
        <p:blipFill>
          <a:blip r:embed="rId2"/>
          <a:stretch>
            <a:fillRect/>
          </a:stretch>
        </p:blipFill>
        <p:spPr>
          <a:xfrm>
            <a:off x="2629227" y="3887723"/>
            <a:ext cx="6933546" cy="1276558"/>
          </a:xfrm>
          <a:prstGeom prst="rect">
            <a:avLst/>
          </a:prstGeom>
        </p:spPr>
      </p:pic>
    </p:spTree>
    <p:extLst>
      <p:ext uri="{BB962C8B-B14F-4D97-AF65-F5344CB8AC3E}">
        <p14:creationId xmlns:p14="http://schemas.microsoft.com/office/powerpoint/2010/main" val="30133788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#4</a:t>
            </a:r>
          </a:p>
          <a:p>
            <a:pPr marL="101600" indent="0" algn="ctr">
              <a:buNone/>
            </a:pPr>
            <a:r>
              <a:rPr lang="en-US" sz="3200" dirty="0">
                <a:solidFill>
                  <a:srgbClr val="000000"/>
                </a:solidFill>
              </a:rPr>
              <a:t>Part 2A</a:t>
            </a:r>
          </a:p>
          <a:p>
            <a:endParaRPr lang="en-US" dirty="0"/>
          </a:p>
        </p:txBody>
      </p:sp>
    </p:spTree>
    <p:extLst>
      <p:ext uri="{BB962C8B-B14F-4D97-AF65-F5344CB8AC3E}">
        <p14:creationId xmlns:p14="http://schemas.microsoft.com/office/powerpoint/2010/main" val="3812663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7010400"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#5</a:t>
            </a:r>
          </a:p>
          <a:p>
            <a:pPr marL="0" indent="0">
              <a:spcBef>
                <a:spcPts val="0"/>
              </a:spcBef>
              <a:buClr>
                <a:srgbClr val="007FA3"/>
              </a:buClr>
              <a:buSzPct val="25000"/>
              <a:buNone/>
            </a:pPr>
            <a:r>
              <a:rPr lang="en-US" sz="2400" dirty="0"/>
              <a:t>Part 2B</a:t>
            </a:r>
            <a:endParaRPr lang="en-US" sz="2400" dirty="0">
              <a:solidFill>
                <a:schemeClr val="dk1"/>
              </a:solidFill>
              <a:latin typeface="Arial"/>
              <a:ea typeface="Arial"/>
              <a:cs typeface="Arial"/>
              <a:sym typeface="Arial"/>
            </a:endParaRPr>
          </a:p>
        </p:txBody>
      </p:sp>
      <p:sp>
        <p:nvSpPr>
          <p:cNvPr id="199" name="Shape 199"/>
          <p:cNvSpPr txBox="1">
            <a:spLocks noGrp="1"/>
          </p:cNvSpPr>
          <p:nvPr>
            <p:ph type="body" idx="4294967295"/>
          </p:nvPr>
        </p:nvSpPr>
        <p:spPr>
          <a:xfrm>
            <a:off x="7010400"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Introduction to Structured Query Language</a:t>
            </a:r>
          </a:p>
        </p:txBody>
      </p:sp>
      <p:pic>
        <p:nvPicPr>
          <p:cNvPr id="3" name="Picture 2">
            <a:extLst>
              <a:ext uri="{FF2B5EF4-FFF2-40B4-BE49-F238E27FC236}">
                <a16:creationId xmlns:a16="http://schemas.microsoft.com/office/drawing/2014/main" id="{68DAC3B7-8B7C-4A57-B389-AFD53FBE4930}"/>
              </a:ext>
            </a:extLst>
          </p:cNvPr>
          <p:cNvPicPr>
            <a:picLocks noChangeAspect="1"/>
          </p:cNvPicPr>
          <p:nvPr/>
        </p:nvPicPr>
        <p:blipFill>
          <a:blip r:embed="rId3"/>
          <a:stretch>
            <a:fillRect/>
          </a:stretch>
        </p:blipFill>
        <p:spPr>
          <a:xfrm>
            <a:off x="2206016" y="1600200"/>
            <a:ext cx="3584103" cy="4586754"/>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2AF-20E9-4BDD-A906-934E216F1788}"/>
              </a:ext>
            </a:extLst>
          </p:cNvPr>
          <p:cNvSpPr>
            <a:spLocks noGrp="1"/>
          </p:cNvSpPr>
          <p:nvPr>
            <p:ph type="title"/>
          </p:nvPr>
        </p:nvSpPr>
        <p:spPr/>
        <p:txBody>
          <a:bodyPr/>
          <a:lstStyle/>
          <a:p>
            <a:r>
              <a:rPr lang="en-US" dirty="0"/>
              <a:t>SQL Subqueries versus SQL Joins</a:t>
            </a:r>
          </a:p>
        </p:txBody>
      </p:sp>
      <p:sp>
        <p:nvSpPr>
          <p:cNvPr id="3" name="Text Placeholder 2">
            <a:extLst>
              <a:ext uri="{FF2B5EF4-FFF2-40B4-BE49-F238E27FC236}">
                <a16:creationId xmlns:a16="http://schemas.microsoft.com/office/drawing/2014/main" id="{E371A9B5-C8E7-4F6D-9ED9-03ADF96F613B}"/>
              </a:ext>
            </a:extLst>
          </p:cNvPr>
          <p:cNvSpPr>
            <a:spLocks noGrp="1"/>
          </p:cNvSpPr>
          <p:nvPr>
            <p:ph type="body" idx="1"/>
          </p:nvPr>
        </p:nvSpPr>
        <p:spPr>
          <a:xfrm>
            <a:off x="1981200" y="1577341"/>
            <a:ext cx="8229600" cy="4525963"/>
          </a:xfrm>
        </p:spPr>
        <p:txBody>
          <a:bodyPr/>
          <a:lstStyle/>
          <a:p>
            <a:pPr marL="457200" indent="-457200" fontAlgn="base">
              <a:spcBef>
                <a:spcPct val="20000"/>
              </a:spcBef>
              <a:spcAft>
                <a:spcPct val="0"/>
              </a:spcAft>
            </a:pPr>
            <a:r>
              <a:rPr lang="en-US" b="1" dirty="0">
                <a:solidFill>
                  <a:schemeClr val="tx2"/>
                </a:solidFill>
              </a:rPr>
              <a:t>SQL subqueries</a:t>
            </a:r>
            <a:r>
              <a:rPr lang="en-US" dirty="0">
                <a:solidFill>
                  <a:schemeClr val="tx2"/>
                </a:solidFill>
              </a:rPr>
              <a:t> </a:t>
            </a:r>
            <a:r>
              <a:rPr lang="en-US" dirty="0">
                <a:solidFill>
                  <a:srgbClr val="000000"/>
                </a:solidFill>
              </a:rPr>
              <a:t>and </a:t>
            </a:r>
            <a:r>
              <a:rPr lang="en-US" b="1" dirty="0">
                <a:solidFill>
                  <a:schemeClr val="tx2"/>
                </a:solidFill>
              </a:rPr>
              <a:t>SQL joins </a:t>
            </a:r>
            <a:r>
              <a:rPr lang="en-US" dirty="0">
                <a:solidFill>
                  <a:srgbClr val="000000"/>
                </a:solidFill>
              </a:rPr>
              <a:t>both process multiple tables.</a:t>
            </a:r>
          </a:p>
          <a:p>
            <a:pPr marL="342900" indent="-342900" fontAlgn="base">
              <a:spcBef>
                <a:spcPct val="20000"/>
              </a:spcBef>
              <a:spcAft>
                <a:spcPct val="0"/>
              </a:spcAft>
              <a:buFontTx/>
              <a:buChar char="•"/>
            </a:pPr>
            <a:r>
              <a:rPr lang="en-US" dirty="0">
                <a:solidFill>
                  <a:srgbClr val="000000"/>
                </a:solidFill>
              </a:rPr>
              <a:t>An </a:t>
            </a:r>
            <a:r>
              <a:rPr lang="en-US" b="1" dirty="0">
                <a:solidFill>
                  <a:schemeClr val="tx2"/>
                </a:solidFill>
              </a:rPr>
              <a:t>SQL subquery</a:t>
            </a:r>
            <a:r>
              <a:rPr lang="en-US" dirty="0">
                <a:solidFill>
                  <a:schemeClr val="tx2"/>
                </a:solidFill>
              </a:rPr>
              <a:t> </a:t>
            </a:r>
            <a:r>
              <a:rPr lang="en-US" dirty="0">
                <a:solidFill>
                  <a:srgbClr val="000000"/>
                </a:solidFill>
              </a:rPr>
              <a:t>can only be used to retrieve data from the “top table.”</a:t>
            </a:r>
          </a:p>
          <a:p>
            <a:pPr marL="342900" indent="-342900" fontAlgn="base">
              <a:spcBef>
                <a:spcPct val="20000"/>
              </a:spcBef>
              <a:spcAft>
                <a:spcPct val="0"/>
              </a:spcAft>
              <a:buFontTx/>
              <a:buChar char="•"/>
            </a:pPr>
            <a:r>
              <a:rPr lang="en-US" dirty="0">
                <a:solidFill>
                  <a:srgbClr val="000000"/>
                </a:solidFill>
              </a:rPr>
              <a:t>An </a:t>
            </a:r>
            <a:r>
              <a:rPr lang="en-US" b="1" dirty="0">
                <a:solidFill>
                  <a:schemeClr val="tx2"/>
                </a:solidFill>
              </a:rPr>
              <a:t>SQL join</a:t>
            </a:r>
            <a:r>
              <a:rPr lang="en-US" dirty="0">
                <a:solidFill>
                  <a:schemeClr val="tx2"/>
                </a:solidFill>
              </a:rPr>
              <a:t> </a:t>
            </a:r>
            <a:r>
              <a:rPr lang="en-US" dirty="0">
                <a:solidFill>
                  <a:srgbClr val="000000"/>
                </a:solidFill>
              </a:rPr>
              <a:t>can be used to obtain data from any number of tables, including the “top table” of the subquery. </a:t>
            </a:r>
          </a:p>
          <a:p>
            <a:pPr marL="342900" indent="-342900" fontAlgn="base">
              <a:spcBef>
                <a:spcPct val="20000"/>
              </a:spcBef>
              <a:spcAft>
                <a:spcPct val="0"/>
              </a:spcAft>
              <a:buFontTx/>
              <a:buChar char="•"/>
            </a:pPr>
            <a:r>
              <a:rPr lang="en-US" dirty="0">
                <a:solidFill>
                  <a:srgbClr val="000000"/>
                </a:solidFill>
              </a:rPr>
              <a:t>In Chapter 8, we will study the </a:t>
            </a:r>
            <a:r>
              <a:rPr lang="en-US" b="1" dirty="0">
                <a:solidFill>
                  <a:schemeClr val="tx2"/>
                </a:solidFill>
              </a:rPr>
              <a:t>correlated</a:t>
            </a:r>
            <a:r>
              <a:rPr lang="en-US" b="1" dirty="0">
                <a:solidFill>
                  <a:srgbClr val="0099CC"/>
                </a:solidFill>
              </a:rPr>
              <a:t> </a:t>
            </a:r>
            <a:r>
              <a:rPr lang="en-US" b="1" dirty="0">
                <a:solidFill>
                  <a:schemeClr val="tx2"/>
                </a:solidFill>
              </a:rPr>
              <a:t>subquery</a:t>
            </a:r>
            <a:r>
              <a:rPr lang="en-US" dirty="0">
                <a:solidFill>
                  <a:srgbClr val="000000"/>
                </a:solidFill>
              </a:rPr>
              <a:t>. That kind of subquery can do work that is not possible with joins. </a:t>
            </a:r>
          </a:p>
          <a:p>
            <a:endParaRPr lang="en-US" dirty="0"/>
          </a:p>
        </p:txBody>
      </p:sp>
    </p:spTree>
    <p:extLst>
      <p:ext uri="{BB962C8B-B14F-4D97-AF65-F5344CB8AC3E}">
        <p14:creationId xmlns:p14="http://schemas.microsoft.com/office/powerpoint/2010/main" val="1677771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4D47-2921-4D8B-8ED0-D7802FB6EEA6}"/>
              </a:ext>
            </a:extLst>
          </p:cNvPr>
          <p:cNvSpPr>
            <a:spLocks noGrp="1"/>
          </p:cNvSpPr>
          <p:nvPr>
            <p:ph type="title"/>
          </p:nvPr>
        </p:nvSpPr>
        <p:spPr/>
        <p:txBody>
          <a:bodyPr/>
          <a:lstStyle/>
          <a:p>
            <a:r>
              <a:rPr lang="en-US" sz="3000" dirty="0"/>
              <a:t>SQL Queries on Recursive Relationships (1 of 3)</a:t>
            </a:r>
          </a:p>
        </p:txBody>
      </p:sp>
      <p:sp>
        <p:nvSpPr>
          <p:cNvPr id="3" name="Text Placeholder 2">
            <a:extLst>
              <a:ext uri="{FF2B5EF4-FFF2-40B4-BE49-F238E27FC236}">
                <a16:creationId xmlns:a16="http://schemas.microsoft.com/office/drawing/2014/main" id="{490D1533-D33C-46FF-9BBD-25563773FF37}"/>
              </a:ext>
            </a:extLst>
          </p:cNvPr>
          <p:cNvSpPr>
            <a:spLocks noGrp="1"/>
          </p:cNvSpPr>
          <p:nvPr>
            <p:ph type="body" idx="1"/>
          </p:nvPr>
        </p:nvSpPr>
        <p:spPr/>
        <p:txBody>
          <a:bodyPr/>
          <a:lstStyle/>
          <a:p>
            <a:r>
              <a:rPr lang="en-US" sz="2400" b="1" dirty="0">
                <a:solidFill>
                  <a:schemeClr val="tx2"/>
                </a:solidFill>
              </a:rPr>
              <a:t>Recursive</a:t>
            </a:r>
            <a:r>
              <a:rPr lang="en-US" sz="2400" b="1" dirty="0"/>
              <a:t> </a:t>
            </a:r>
            <a:r>
              <a:rPr lang="en-US" sz="2400" dirty="0"/>
              <a:t>means that something recurs or repeats.</a:t>
            </a:r>
          </a:p>
          <a:p>
            <a:r>
              <a:rPr lang="en-US" sz="2400" dirty="0"/>
              <a:t>A </a:t>
            </a:r>
            <a:r>
              <a:rPr lang="en-US" sz="2400" b="1" dirty="0">
                <a:solidFill>
                  <a:schemeClr val="tx2"/>
                </a:solidFill>
              </a:rPr>
              <a:t>recursive procedure </a:t>
            </a:r>
            <a:r>
              <a:rPr lang="en-US" sz="2400" dirty="0"/>
              <a:t>(in computer programming languages) is a block of code that calls itself.</a:t>
            </a:r>
          </a:p>
          <a:p>
            <a:r>
              <a:rPr lang="en-US" sz="2400" dirty="0"/>
              <a:t>A </a:t>
            </a:r>
            <a:r>
              <a:rPr lang="en-US" sz="2400" b="1" i="1" dirty="0">
                <a:solidFill>
                  <a:schemeClr val="tx2"/>
                </a:solidFill>
              </a:rPr>
              <a:t>recursive relationship</a:t>
            </a:r>
            <a:r>
              <a:rPr lang="en-US" sz="2400" dirty="0"/>
              <a:t> (in database structures) is a relationship between two columns in the same table.</a:t>
            </a:r>
          </a:p>
        </p:txBody>
      </p:sp>
    </p:spTree>
    <p:extLst>
      <p:ext uri="{BB962C8B-B14F-4D97-AF65-F5344CB8AC3E}">
        <p14:creationId xmlns:p14="http://schemas.microsoft.com/office/powerpoint/2010/main" val="35334255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5F37-D73A-4FE8-A53F-183A64029C02}"/>
              </a:ext>
            </a:extLst>
          </p:cNvPr>
          <p:cNvSpPr>
            <a:spLocks noGrp="1"/>
          </p:cNvSpPr>
          <p:nvPr>
            <p:ph type="title"/>
          </p:nvPr>
        </p:nvSpPr>
        <p:spPr/>
        <p:txBody>
          <a:bodyPr/>
          <a:lstStyle/>
          <a:p>
            <a:r>
              <a:rPr lang="en-US" sz="3000" dirty="0"/>
              <a:t>SQL Queries on Recursive Relationships (2 of 3)</a:t>
            </a:r>
            <a:endParaRPr lang="en-US" dirty="0"/>
          </a:p>
        </p:txBody>
      </p:sp>
      <p:sp>
        <p:nvSpPr>
          <p:cNvPr id="3" name="Text Placeholder 2">
            <a:extLst>
              <a:ext uri="{FF2B5EF4-FFF2-40B4-BE49-F238E27FC236}">
                <a16:creationId xmlns:a16="http://schemas.microsoft.com/office/drawing/2014/main" id="{8177D97D-360E-4349-8BC8-5E8FDDECEB30}"/>
              </a:ext>
            </a:extLst>
          </p:cNvPr>
          <p:cNvSpPr>
            <a:spLocks noGrp="1"/>
          </p:cNvSpPr>
          <p:nvPr>
            <p:ph type="body" idx="1"/>
          </p:nvPr>
        </p:nvSpPr>
        <p:spPr/>
        <p:txBody>
          <a:bodyPr/>
          <a:lstStyle/>
          <a:p>
            <a:pPr marL="101600" indent="0">
              <a:spcBef>
                <a:spcPts val="500"/>
              </a:spcBef>
              <a:buNone/>
            </a:pPr>
            <a:r>
              <a:rPr lang="en-US" sz="2100" dirty="0"/>
              <a:t>In the Cape Codd Outdoor Sports data extract below, the BUYER table has a recursive relationship: the Supervisor column holds value of the BuyerName column as data and serves as a foreign key referencing BuyerName as the associated primary key.</a:t>
            </a:r>
          </a:p>
          <a:p>
            <a:pPr marL="101600" indent="0">
              <a:spcBef>
                <a:spcPts val="0"/>
              </a:spcBef>
              <a:buNone/>
            </a:pPr>
            <a:endParaRPr lang="en-US" sz="2100" dirty="0"/>
          </a:p>
          <a:p>
            <a:pPr marL="588518" marR="19540" lvl="1" indent="0">
              <a:buNone/>
            </a:pPr>
            <a:r>
              <a:rPr lang="en-US" b="1" dirty="0">
                <a:solidFill>
                  <a:srgbClr val="00ABBD"/>
                </a:solidFill>
                <a:latin typeface="Courier New" panose="02070309020205020404" pitchFamily="49" charset="0"/>
              </a:rPr>
              <a:t>SELECT 	BuyerName, Department, Position, Supervisor </a:t>
            </a:r>
          </a:p>
          <a:p>
            <a:pPr marL="588518" marR="19540" lvl="1" indent="0">
              <a:buNone/>
            </a:pPr>
            <a:r>
              <a:rPr lang="en-US" b="1" dirty="0">
                <a:solidFill>
                  <a:srgbClr val="00ABBD"/>
                </a:solidFill>
                <a:latin typeface="Courier New" panose="02070309020205020404" pitchFamily="49" charset="0"/>
              </a:rPr>
              <a:t>FROM 	BUYER</a:t>
            </a:r>
          </a:p>
          <a:p>
            <a:pPr marL="588518" lvl="1" indent="0">
              <a:buNone/>
            </a:pPr>
            <a:r>
              <a:rPr lang="en-US" b="1" dirty="0">
                <a:solidFill>
                  <a:srgbClr val="00ABBD"/>
                </a:solidFill>
                <a:latin typeface="Courier New" panose="02070309020205020404" pitchFamily="49" charset="0"/>
              </a:rPr>
              <a:t>ORDER BY 	Position DESC;</a:t>
            </a:r>
          </a:p>
          <a:p>
            <a:endParaRPr lang="en-US" dirty="0"/>
          </a:p>
        </p:txBody>
      </p:sp>
      <p:pic>
        <p:nvPicPr>
          <p:cNvPr id="5" name="Picture 4">
            <a:extLst>
              <a:ext uri="{FF2B5EF4-FFF2-40B4-BE49-F238E27FC236}">
                <a16:creationId xmlns:a16="http://schemas.microsoft.com/office/drawing/2014/main" id="{14C71FE2-B04E-40B6-B6B5-A56E6BDECD9B}"/>
              </a:ext>
            </a:extLst>
          </p:cNvPr>
          <p:cNvPicPr>
            <a:picLocks noChangeAspect="1"/>
          </p:cNvPicPr>
          <p:nvPr/>
        </p:nvPicPr>
        <p:blipFill>
          <a:blip r:embed="rId2"/>
          <a:stretch>
            <a:fillRect/>
          </a:stretch>
        </p:blipFill>
        <p:spPr>
          <a:xfrm>
            <a:off x="3879018" y="4670644"/>
            <a:ext cx="4433965" cy="1563901"/>
          </a:xfrm>
          <a:prstGeom prst="rect">
            <a:avLst/>
          </a:prstGeom>
        </p:spPr>
      </p:pic>
    </p:spTree>
    <p:extLst>
      <p:ext uri="{BB962C8B-B14F-4D97-AF65-F5344CB8AC3E}">
        <p14:creationId xmlns:p14="http://schemas.microsoft.com/office/powerpoint/2010/main" val="33954983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2E48-4C0F-4619-B197-7E99494DAC84}"/>
              </a:ext>
            </a:extLst>
          </p:cNvPr>
          <p:cNvSpPr>
            <a:spLocks noGrp="1"/>
          </p:cNvSpPr>
          <p:nvPr>
            <p:ph type="title"/>
          </p:nvPr>
        </p:nvSpPr>
        <p:spPr/>
        <p:txBody>
          <a:bodyPr/>
          <a:lstStyle/>
          <a:p>
            <a:r>
              <a:rPr lang="en-US" sz="3000" dirty="0"/>
              <a:t>SQL Queries on Recursive Relationships (3 of 3)</a:t>
            </a:r>
            <a:endParaRPr lang="en-US" dirty="0"/>
          </a:p>
        </p:txBody>
      </p:sp>
      <p:sp>
        <p:nvSpPr>
          <p:cNvPr id="3" name="Text Placeholder 2">
            <a:extLst>
              <a:ext uri="{FF2B5EF4-FFF2-40B4-BE49-F238E27FC236}">
                <a16:creationId xmlns:a16="http://schemas.microsoft.com/office/drawing/2014/main" id="{C7C761F2-E51D-4A50-A432-406093C9E11C}"/>
              </a:ext>
            </a:extLst>
          </p:cNvPr>
          <p:cNvSpPr>
            <a:spLocks noGrp="1"/>
          </p:cNvSpPr>
          <p:nvPr>
            <p:ph type="body" idx="1"/>
          </p:nvPr>
        </p:nvSpPr>
        <p:spPr/>
        <p:txBody>
          <a:bodyPr/>
          <a:lstStyle/>
          <a:p>
            <a:pPr marL="101600" indent="0">
              <a:buNone/>
            </a:pPr>
            <a:r>
              <a:rPr lang="en-US" sz="2200" dirty="0"/>
              <a:t>The solution is to use table aliases to create two aliased versions of the same single table. Thus, the query below lists each BuyerName and that person’s Supervisor:</a:t>
            </a:r>
            <a:endParaRPr lang="en-US" sz="2200" b="1" dirty="0">
              <a:solidFill>
                <a:srgbClr val="00ABBD"/>
              </a:solidFill>
            </a:endParaRPr>
          </a:p>
          <a:p>
            <a:pPr marL="588518" lvl="1" indent="0">
              <a:buNone/>
            </a:pPr>
            <a:endParaRPr lang="en-US" b="1" dirty="0">
              <a:solidFill>
                <a:srgbClr val="00ABBD"/>
              </a:solidFill>
              <a:latin typeface="Courier New" panose="02070309020205020404" pitchFamily="49" charset="0"/>
            </a:endParaRPr>
          </a:p>
          <a:p>
            <a:pPr marL="588518" lvl="1" indent="0">
              <a:buNone/>
            </a:pPr>
            <a:r>
              <a:rPr lang="en-US" b="1" dirty="0">
                <a:solidFill>
                  <a:srgbClr val="00ABBD"/>
                </a:solidFill>
                <a:latin typeface="Courier New" panose="02070309020205020404" pitchFamily="49" charset="0"/>
              </a:rPr>
              <a:t>SELECT	S.BuyerName AS SupervisorName, S.Position AS 		SupervisorPosition, B.BuyerName, B.Position </a:t>
            </a:r>
          </a:p>
          <a:p>
            <a:pPr marL="588518" lvl="1" indent="0">
              <a:buNone/>
            </a:pPr>
            <a:r>
              <a:rPr lang="en-US" b="1" dirty="0">
                <a:solidFill>
                  <a:srgbClr val="00ABBD"/>
                </a:solidFill>
                <a:latin typeface="Courier New" panose="02070309020205020404" pitchFamily="49" charset="0"/>
              </a:rPr>
              <a:t>FROM 	BUYER S JOIN BUYER B</a:t>
            </a:r>
          </a:p>
          <a:p>
            <a:pPr marL="958850" marR="37390" lvl="2" indent="0">
              <a:buNone/>
            </a:pPr>
            <a:r>
              <a:rPr lang="en-US" b="1" dirty="0">
                <a:solidFill>
                  <a:srgbClr val="00ABBD"/>
                </a:solidFill>
                <a:latin typeface="Courier New" panose="02070309020205020404" pitchFamily="49" charset="0"/>
              </a:rPr>
              <a:t>ON 	S.BuyerName = B.Supervisor ORDER BY S.BuyerName;</a:t>
            </a:r>
          </a:p>
          <a:p>
            <a:endParaRPr lang="en-US" dirty="0"/>
          </a:p>
        </p:txBody>
      </p:sp>
      <p:pic>
        <p:nvPicPr>
          <p:cNvPr id="7" name="Picture 6">
            <a:extLst>
              <a:ext uri="{FF2B5EF4-FFF2-40B4-BE49-F238E27FC236}">
                <a16:creationId xmlns:a16="http://schemas.microsoft.com/office/drawing/2014/main" id="{96211B8F-606B-40B8-A0CE-90C9D475539E}"/>
              </a:ext>
            </a:extLst>
          </p:cNvPr>
          <p:cNvPicPr>
            <a:picLocks noChangeAspect="1"/>
          </p:cNvPicPr>
          <p:nvPr/>
        </p:nvPicPr>
        <p:blipFill>
          <a:blip r:embed="rId2"/>
          <a:stretch>
            <a:fillRect/>
          </a:stretch>
        </p:blipFill>
        <p:spPr>
          <a:xfrm>
            <a:off x="3518554" y="4692257"/>
            <a:ext cx="5154892" cy="1334470"/>
          </a:xfrm>
          <a:prstGeom prst="rect">
            <a:avLst/>
          </a:prstGeom>
        </p:spPr>
      </p:pic>
    </p:spTree>
    <p:extLst>
      <p:ext uri="{BB962C8B-B14F-4D97-AF65-F5344CB8AC3E}">
        <p14:creationId xmlns:p14="http://schemas.microsoft.com/office/powerpoint/2010/main" val="25813673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FC64-C742-4B72-8F4A-AD43E41ABDE6}"/>
              </a:ext>
            </a:extLst>
          </p:cNvPr>
          <p:cNvSpPr>
            <a:spLocks noGrp="1"/>
          </p:cNvSpPr>
          <p:nvPr>
            <p:ph type="title"/>
          </p:nvPr>
        </p:nvSpPr>
        <p:spPr/>
        <p:txBody>
          <a:bodyPr/>
          <a:lstStyle/>
          <a:p>
            <a:r>
              <a:rPr lang="en-US" sz="3000" dirty="0"/>
              <a:t>The Logic of Outer Joins – Example Tables</a:t>
            </a:r>
          </a:p>
        </p:txBody>
      </p:sp>
      <p:pic>
        <p:nvPicPr>
          <p:cNvPr id="5" name="Picture 4">
            <a:extLst>
              <a:ext uri="{FF2B5EF4-FFF2-40B4-BE49-F238E27FC236}">
                <a16:creationId xmlns:a16="http://schemas.microsoft.com/office/drawing/2014/main" id="{A6E11059-07FC-4037-AC64-5C7DD84FEAE5}"/>
              </a:ext>
            </a:extLst>
          </p:cNvPr>
          <p:cNvPicPr>
            <a:picLocks noChangeAspect="1"/>
          </p:cNvPicPr>
          <p:nvPr/>
        </p:nvPicPr>
        <p:blipFill>
          <a:blip r:embed="rId2"/>
          <a:stretch>
            <a:fillRect/>
          </a:stretch>
        </p:blipFill>
        <p:spPr>
          <a:xfrm>
            <a:off x="2330236" y="1697944"/>
            <a:ext cx="7531528" cy="3462112"/>
          </a:xfrm>
          <a:prstGeom prst="rect">
            <a:avLst/>
          </a:prstGeom>
        </p:spPr>
      </p:pic>
    </p:spTree>
    <p:extLst>
      <p:ext uri="{BB962C8B-B14F-4D97-AF65-F5344CB8AC3E}">
        <p14:creationId xmlns:p14="http://schemas.microsoft.com/office/powerpoint/2010/main" val="29225662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2A6F-AFC0-4F4D-8025-A5E0569DFB1F}"/>
              </a:ext>
            </a:extLst>
          </p:cNvPr>
          <p:cNvSpPr>
            <a:spLocks noGrp="1"/>
          </p:cNvSpPr>
          <p:nvPr>
            <p:ph type="title"/>
          </p:nvPr>
        </p:nvSpPr>
        <p:spPr/>
        <p:txBody>
          <a:bodyPr/>
          <a:lstStyle/>
          <a:p>
            <a:r>
              <a:rPr lang="en-US" sz="3000" dirty="0"/>
              <a:t>INNER JOIN (STUDENT and LOCKER Tables)</a:t>
            </a:r>
            <a:endParaRPr lang="en-US" dirty="0"/>
          </a:p>
        </p:txBody>
      </p:sp>
      <p:pic>
        <p:nvPicPr>
          <p:cNvPr id="5" name="Picture 4">
            <a:extLst>
              <a:ext uri="{FF2B5EF4-FFF2-40B4-BE49-F238E27FC236}">
                <a16:creationId xmlns:a16="http://schemas.microsoft.com/office/drawing/2014/main" id="{EACCED60-0292-4DB1-901F-5EBFA050CF41}"/>
              </a:ext>
            </a:extLst>
          </p:cNvPr>
          <p:cNvPicPr>
            <a:picLocks noChangeAspect="1"/>
          </p:cNvPicPr>
          <p:nvPr/>
        </p:nvPicPr>
        <p:blipFill>
          <a:blip r:embed="rId2"/>
          <a:stretch>
            <a:fillRect/>
          </a:stretch>
        </p:blipFill>
        <p:spPr>
          <a:xfrm>
            <a:off x="2058626" y="1796379"/>
            <a:ext cx="8074749" cy="1726138"/>
          </a:xfrm>
          <a:prstGeom prst="rect">
            <a:avLst/>
          </a:prstGeom>
        </p:spPr>
      </p:pic>
    </p:spTree>
    <p:extLst>
      <p:ext uri="{BB962C8B-B14F-4D97-AF65-F5344CB8AC3E}">
        <p14:creationId xmlns:p14="http://schemas.microsoft.com/office/powerpoint/2010/main" val="267988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4087-C11D-4B63-883D-C9771F61A970}"/>
              </a:ext>
            </a:extLst>
          </p:cNvPr>
          <p:cNvSpPr>
            <a:spLocks noGrp="1"/>
          </p:cNvSpPr>
          <p:nvPr>
            <p:ph type="title"/>
          </p:nvPr>
        </p:nvSpPr>
        <p:spPr/>
        <p:txBody>
          <a:bodyPr/>
          <a:lstStyle/>
          <a:p>
            <a:r>
              <a:rPr lang="en-US" dirty="0"/>
              <a:t>Functions of a DBMS</a:t>
            </a:r>
          </a:p>
        </p:txBody>
      </p:sp>
      <p:graphicFrame>
        <p:nvGraphicFramePr>
          <p:cNvPr id="5" name="Table 4">
            <a:extLst>
              <a:ext uri="{FF2B5EF4-FFF2-40B4-BE49-F238E27FC236}">
                <a16:creationId xmlns:a16="http://schemas.microsoft.com/office/drawing/2014/main" id="{12B41A06-EC95-49DC-AA33-47606A027795}"/>
              </a:ext>
            </a:extLst>
          </p:cNvPr>
          <p:cNvGraphicFramePr>
            <a:graphicFrameLocks noGrp="1"/>
          </p:cNvGraphicFramePr>
          <p:nvPr/>
        </p:nvGraphicFramePr>
        <p:xfrm>
          <a:off x="3048000" y="1653381"/>
          <a:ext cx="6096000" cy="3708400"/>
        </p:xfrm>
        <a:graphic>
          <a:graphicData uri="http://schemas.openxmlformats.org/drawingml/2006/table">
            <a:tbl>
              <a:tblPr firstRow="1" bandRow="1"/>
              <a:tblGrid>
                <a:gridCol w="6096000">
                  <a:extLst>
                    <a:ext uri="{9D8B030D-6E8A-4147-A177-3AD203B41FA5}">
                      <a16:colId xmlns:a16="http://schemas.microsoft.com/office/drawing/2014/main" val="3142298147"/>
                    </a:ext>
                  </a:extLst>
                </a:gridCol>
              </a:tblGrid>
              <a:tr h="370840">
                <a:tc>
                  <a:txBody>
                    <a:bodyPr/>
                    <a:lstStyle/>
                    <a:p>
                      <a:pPr algn="ctr"/>
                      <a:r>
                        <a:rPr lang="en-US" sz="1800" dirty="0"/>
                        <a:t>Functions of a DBMS</a:t>
                      </a:r>
                    </a:p>
                  </a:txBody>
                  <a:tcPr/>
                </a:tc>
                <a:extLst>
                  <a:ext uri="{0D108BD9-81ED-4DB2-BD59-A6C34878D82A}">
                    <a16:rowId xmlns:a16="http://schemas.microsoft.com/office/drawing/2014/main" val="802606442"/>
                  </a:ext>
                </a:extLst>
              </a:tr>
              <a:tr h="370840">
                <a:tc>
                  <a:txBody>
                    <a:bodyPr/>
                    <a:lstStyle/>
                    <a:p>
                      <a:r>
                        <a:rPr lang="en-US" sz="1800" dirty="0"/>
                        <a:t>Create database</a:t>
                      </a:r>
                    </a:p>
                  </a:txBody>
                  <a:tcPr/>
                </a:tc>
                <a:extLst>
                  <a:ext uri="{0D108BD9-81ED-4DB2-BD59-A6C34878D82A}">
                    <a16:rowId xmlns:a16="http://schemas.microsoft.com/office/drawing/2014/main" val="1067285438"/>
                  </a:ext>
                </a:extLst>
              </a:tr>
              <a:tr h="370840">
                <a:tc>
                  <a:txBody>
                    <a:bodyPr/>
                    <a:lstStyle/>
                    <a:p>
                      <a:r>
                        <a:rPr lang="en-US" sz="1800" dirty="0"/>
                        <a:t>Create tables</a:t>
                      </a:r>
                    </a:p>
                  </a:txBody>
                  <a:tcPr/>
                </a:tc>
                <a:extLst>
                  <a:ext uri="{0D108BD9-81ED-4DB2-BD59-A6C34878D82A}">
                    <a16:rowId xmlns:a16="http://schemas.microsoft.com/office/drawing/2014/main" val="3269533487"/>
                  </a:ext>
                </a:extLst>
              </a:tr>
              <a:tr h="370840">
                <a:tc>
                  <a:txBody>
                    <a:bodyPr/>
                    <a:lstStyle/>
                    <a:p>
                      <a:r>
                        <a:rPr lang="en-US" sz="1800" dirty="0"/>
                        <a:t>Create supporting structures (e.g., Indexes)</a:t>
                      </a:r>
                    </a:p>
                  </a:txBody>
                  <a:tcPr/>
                </a:tc>
                <a:extLst>
                  <a:ext uri="{0D108BD9-81ED-4DB2-BD59-A6C34878D82A}">
                    <a16:rowId xmlns:a16="http://schemas.microsoft.com/office/drawing/2014/main" val="1557273553"/>
                  </a:ext>
                </a:extLst>
              </a:tr>
              <a:tr h="370840">
                <a:tc>
                  <a:txBody>
                    <a:bodyPr/>
                    <a:lstStyle/>
                    <a:p>
                      <a:r>
                        <a:rPr lang="en-US" sz="1800" dirty="0"/>
                        <a:t>Modify (insert, update, or delete) database data</a:t>
                      </a:r>
                    </a:p>
                  </a:txBody>
                  <a:tcPr/>
                </a:tc>
                <a:extLst>
                  <a:ext uri="{0D108BD9-81ED-4DB2-BD59-A6C34878D82A}">
                    <a16:rowId xmlns:a16="http://schemas.microsoft.com/office/drawing/2014/main" val="3985949919"/>
                  </a:ext>
                </a:extLst>
              </a:tr>
              <a:tr h="370840">
                <a:tc>
                  <a:txBody>
                    <a:bodyPr/>
                    <a:lstStyle/>
                    <a:p>
                      <a:r>
                        <a:rPr lang="en-US" sz="1800" dirty="0"/>
                        <a:t>Read database data</a:t>
                      </a:r>
                    </a:p>
                  </a:txBody>
                  <a:tcPr/>
                </a:tc>
                <a:extLst>
                  <a:ext uri="{0D108BD9-81ED-4DB2-BD59-A6C34878D82A}">
                    <a16:rowId xmlns:a16="http://schemas.microsoft.com/office/drawing/2014/main" val="204416083"/>
                  </a:ext>
                </a:extLst>
              </a:tr>
              <a:tr h="370840">
                <a:tc>
                  <a:txBody>
                    <a:bodyPr/>
                    <a:lstStyle/>
                    <a:p>
                      <a:r>
                        <a:rPr lang="en-US" sz="1800" dirty="0"/>
                        <a:t>Maintain database structures</a:t>
                      </a:r>
                    </a:p>
                  </a:txBody>
                  <a:tcPr/>
                </a:tc>
                <a:extLst>
                  <a:ext uri="{0D108BD9-81ED-4DB2-BD59-A6C34878D82A}">
                    <a16:rowId xmlns:a16="http://schemas.microsoft.com/office/drawing/2014/main" val="981545257"/>
                  </a:ext>
                </a:extLst>
              </a:tr>
              <a:tr h="370840">
                <a:tc>
                  <a:txBody>
                    <a:bodyPr/>
                    <a:lstStyle/>
                    <a:p>
                      <a:r>
                        <a:rPr lang="en-US" sz="1800" dirty="0"/>
                        <a:t>Enforce rules</a:t>
                      </a:r>
                    </a:p>
                  </a:txBody>
                  <a:tcPr/>
                </a:tc>
                <a:extLst>
                  <a:ext uri="{0D108BD9-81ED-4DB2-BD59-A6C34878D82A}">
                    <a16:rowId xmlns:a16="http://schemas.microsoft.com/office/drawing/2014/main" val="3623269396"/>
                  </a:ext>
                </a:extLst>
              </a:tr>
              <a:tr h="370840">
                <a:tc>
                  <a:txBody>
                    <a:bodyPr/>
                    <a:lstStyle/>
                    <a:p>
                      <a:r>
                        <a:rPr lang="en-US" sz="1800" dirty="0"/>
                        <a:t>Control concurrency</a:t>
                      </a:r>
                    </a:p>
                  </a:txBody>
                  <a:tcPr/>
                </a:tc>
                <a:extLst>
                  <a:ext uri="{0D108BD9-81ED-4DB2-BD59-A6C34878D82A}">
                    <a16:rowId xmlns:a16="http://schemas.microsoft.com/office/drawing/2014/main" val="643001749"/>
                  </a:ext>
                </a:extLst>
              </a:tr>
              <a:tr h="370840">
                <a:tc>
                  <a:txBody>
                    <a:bodyPr/>
                    <a:lstStyle/>
                    <a:p>
                      <a:r>
                        <a:rPr lang="en-US" sz="1800" dirty="0"/>
                        <a:t>Perform backup and recovery</a:t>
                      </a:r>
                    </a:p>
                  </a:txBody>
                  <a:tcPr/>
                </a:tc>
                <a:extLst>
                  <a:ext uri="{0D108BD9-81ED-4DB2-BD59-A6C34878D82A}">
                    <a16:rowId xmlns:a16="http://schemas.microsoft.com/office/drawing/2014/main" val="3251391983"/>
                  </a:ext>
                </a:extLst>
              </a:tr>
            </a:tbl>
          </a:graphicData>
        </a:graphic>
      </p:graphicFrame>
    </p:spTree>
    <p:extLst>
      <p:ext uri="{BB962C8B-B14F-4D97-AF65-F5344CB8AC3E}">
        <p14:creationId xmlns:p14="http://schemas.microsoft.com/office/powerpoint/2010/main" val="18405488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D30C-D50A-44E9-B546-AA91419D6120}"/>
              </a:ext>
            </a:extLst>
          </p:cNvPr>
          <p:cNvSpPr>
            <a:spLocks noGrp="1"/>
          </p:cNvSpPr>
          <p:nvPr>
            <p:ph type="title"/>
          </p:nvPr>
        </p:nvSpPr>
        <p:spPr/>
        <p:txBody>
          <a:bodyPr/>
          <a:lstStyle/>
          <a:p>
            <a:r>
              <a:rPr lang="en-US" sz="2600" dirty="0"/>
              <a:t>LEFT OUTER JOIN (STUDENT and LOCKER Tables)</a:t>
            </a:r>
          </a:p>
        </p:txBody>
      </p:sp>
      <p:pic>
        <p:nvPicPr>
          <p:cNvPr id="5" name="Picture 4">
            <a:extLst>
              <a:ext uri="{FF2B5EF4-FFF2-40B4-BE49-F238E27FC236}">
                <a16:creationId xmlns:a16="http://schemas.microsoft.com/office/drawing/2014/main" id="{EC4B5CE5-642B-4350-9816-11B4E09428BF}"/>
              </a:ext>
            </a:extLst>
          </p:cNvPr>
          <p:cNvPicPr>
            <a:picLocks noChangeAspect="1"/>
          </p:cNvPicPr>
          <p:nvPr/>
        </p:nvPicPr>
        <p:blipFill>
          <a:blip r:embed="rId2"/>
          <a:stretch>
            <a:fillRect/>
          </a:stretch>
        </p:blipFill>
        <p:spPr>
          <a:xfrm>
            <a:off x="2161449" y="1827968"/>
            <a:ext cx="7869103" cy="2068623"/>
          </a:xfrm>
          <a:prstGeom prst="rect">
            <a:avLst/>
          </a:prstGeom>
        </p:spPr>
      </p:pic>
    </p:spTree>
    <p:extLst>
      <p:ext uri="{BB962C8B-B14F-4D97-AF65-F5344CB8AC3E}">
        <p14:creationId xmlns:p14="http://schemas.microsoft.com/office/powerpoint/2010/main" val="254987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29286-5878-4D19-835C-10D9537DFD39}"/>
              </a:ext>
            </a:extLst>
          </p:cNvPr>
          <p:cNvSpPr>
            <a:spLocks noGrp="1"/>
          </p:cNvSpPr>
          <p:nvPr>
            <p:ph type="title"/>
          </p:nvPr>
        </p:nvSpPr>
        <p:spPr/>
        <p:txBody>
          <a:bodyPr/>
          <a:lstStyle/>
          <a:p>
            <a:r>
              <a:rPr lang="en-US" sz="2500" dirty="0"/>
              <a:t>RIGHT OUTER JOIN (STUDENT and LOCKER Tables)</a:t>
            </a:r>
          </a:p>
        </p:txBody>
      </p:sp>
      <p:pic>
        <p:nvPicPr>
          <p:cNvPr id="5" name="Picture 4">
            <a:extLst>
              <a:ext uri="{FF2B5EF4-FFF2-40B4-BE49-F238E27FC236}">
                <a16:creationId xmlns:a16="http://schemas.microsoft.com/office/drawing/2014/main" id="{3284D7A9-8266-411A-A2CC-5ACA7D9DCB93}"/>
              </a:ext>
            </a:extLst>
          </p:cNvPr>
          <p:cNvPicPr>
            <a:picLocks noChangeAspect="1"/>
          </p:cNvPicPr>
          <p:nvPr/>
        </p:nvPicPr>
        <p:blipFill>
          <a:blip r:embed="rId2"/>
          <a:stretch>
            <a:fillRect/>
          </a:stretch>
        </p:blipFill>
        <p:spPr>
          <a:xfrm>
            <a:off x="2121330" y="1693718"/>
            <a:ext cx="7949340" cy="2296391"/>
          </a:xfrm>
          <a:prstGeom prst="rect">
            <a:avLst/>
          </a:prstGeom>
        </p:spPr>
      </p:pic>
    </p:spTree>
    <p:extLst>
      <p:ext uri="{BB962C8B-B14F-4D97-AF65-F5344CB8AC3E}">
        <p14:creationId xmlns:p14="http://schemas.microsoft.com/office/powerpoint/2010/main" val="31787058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01718-ADF5-42DF-AA0B-968B5E5AE4FD}"/>
              </a:ext>
            </a:extLst>
          </p:cNvPr>
          <p:cNvSpPr>
            <a:spLocks noGrp="1"/>
          </p:cNvSpPr>
          <p:nvPr>
            <p:ph type="title"/>
          </p:nvPr>
        </p:nvSpPr>
        <p:spPr/>
        <p:txBody>
          <a:bodyPr/>
          <a:lstStyle/>
          <a:p>
            <a:r>
              <a:rPr lang="en-US" dirty="0"/>
              <a:t>SQL RIGHT OUTER JOIN Example</a:t>
            </a:r>
          </a:p>
        </p:txBody>
      </p:sp>
      <p:sp>
        <p:nvSpPr>
          <p:cNvPr id="3" name="Text Placeholder 2">
            <a:extLst>
              <a:ext uri="{FF2B5EF4-FFF2-40B4-BE49-F238E27FC236}">
                <a16:creationId xmlns:a16="http://schemas.microsoft.com/office/drawing/2014/main" id="{E7E07DE4-9A91-4F49-8BF2-04E0E4F14CD3}"/>
              </a:ext>
            </a:extLst>
          </p:cNvPr>
          <p:cNvSpPr>
            <a:spLocks noGrp="1"/>
          </p:cNvSpPr>
          <p:nvPr>
            <p:ph type="body" idx="1"/>
          </p:nvPr>
        </p:nvSpPr>
        <p:spPr/>
        <p:txBody>
          <a:bodyPr/>
          <a:lstStyle/>
          <a:p>
            <a:pPr marL="588518" marR="30110" lvl="1" indent="0">
              <a:buNone/>
            </a:pPr>
            <a:r>
              <a:rPr lang="en-US" b="1" dirty="0">
                <a:solidFill>
                  <a:srgbClr val="00ABBD"/>
                </a:solidFill>
                <a:latin typeface="Courier New" panose="02070309020205020404" pitchFamily="49" charset="0"/>
              </a:rPr>
              <a:t>SELECT	OI.OrderNumber, Quantity, SD.SKU, SKU_Description, 		Department, Buyer</a:t>
            </a:r>
          </a:p>
          <a:p>
            <a:pPr marL="588518" marR="11890" lvl="1" indent="0">
              <a:buNone/>
            </a:pPr>
            <a:r>
              <a:rPr lang="en-US" b="1" dirty="0">
                <a:solidFill>
                  <a:srgbClr val="00ABBD"/>
                </a:solidFill>
                <a:latin typeface="Courier New" panose="02070309020205020404" pitchFamily="49" charset="0"/>
              </a:rPr>
              <a:t>FROM 	ORDER_ITEM AS OI RIGHT OUTER JOIN SKU_DATA AS SD    	ON 	OI.SKU = SD.SKU</a:t>
            </a:r>
          </a:p>
          <a:p>
            <a:pPr marL="588518" lvl="1" indent="0">
              <a:buNone/>
            </a:pPr>
            <a:r>
              <a:rPr lang="en-US" b="1" dirty="0">
                <a:solidFill>
                  <a:srgbClr val="00ABBD"/>
                </a:solidFill>
                <a:latin typeface="Courier New" panose="02070309020205020404" pitchFamily="49" charset="0"/>
              </a:rPr>
              <a:t>ORDER BY 	OI.OrderNumber, SD.SKU;</a:t>
            </a:r>
          </a:p>
          <a:p>
            <a:endParaRPr lang="en-US" dirty="0"/>
          </a:p>
        </p:txBody>
      </p:sp>
      <p:pic>
        <p:nvPicPr>
          <p:cNvPr id="5" name="Picture 4">
            <a:extLst>
              <a:ext uri="{FF2B5EF4-FFF2-40B4-BE49-F238E27FC236}">
                <a16:creationId xmlns:a16="http://schemas.microsoft.com/office/drawing/2014/main" id="{C349E502-CE80-47A0-AC8B-B2F0D584EFD1}"/>
              </a:ext>
            </a:extLst>
          </p:cNvPr>
          <p:cNvPicPr>
            <a:picLocks noChangeAspect="1"/>
          </p:cNvPicPr>
          <p:nvPr/>
        </p:nvPicPr>
        <p:blipFill>
          <a:blip r:embed="rId2"/>
          <a:stretch>
            <a:fillRect/>
          </a:stretch>
        </p:blipFill>
        <p:spPr>
          <a:xfrm>
            <a:off x="3654552" y="3429000"/>
            <a:ext cx="4882896" cy="2697480"/>
          </a:xfrm>
          <a:prstGeom prst="rect">
            <a:avLst/>
          </a:prstGeom>
        </p:spPr>
      </p:pic>
    </p:spTree>
    <p:extLst>
      <p:ext uri="{BB962C8B-B14F-4D97-AF65-F5344CB8AC3E}">
        <p14:creationId xmlns:p14="http://schemas.microsoft.com/office/powerpoint/2010/main" val="1163549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78FB-DA5A-4021-AD27-E94FC375E01E}"/>
              </a:ext>
            </a:extLst>
          </p:cNvPr>
          <p:cNvSpPr>
            <a:spLocks noGrp="1"/>
          </p:cNvSpPr>
          <p:nvPr>
            <p:ph type="title"/>
          </p:nvPr>
        </p:nvSpPr>
        <p:spPr/>
        <p:txBody>
          <a:bodyPr/>
          <a:lstStyle/>
          <a:p>
            <a:r>
              <a:rPr lang="en-US" dirty="0"/>
              <a:t>Mathematical Set Theory</a:t>
            </a:r>
          </a:p>
        </p:txBody>
      </p:sp>
      <p:sp>
        <p:nvSpPr>
          <p:cNvPr id="3" name="Text Placeholder 2">
            <a:extLst>
              <a:ext uri="{FF2B5EF4-FFF2-40B4-BE49-F238E27FC236}">
                <a16:creationId xmlns:a16="http://schemas.microsoft.com/office/drawing/2014/main" id="{803F86C4-6AF3-4265-BCA5-A8724A236013}"/>
              </a:ext>
            </a:extLst>
          </p:cNvPr>
          <p:cNvSpPr>
            <a:spLocks noGrp="1"/>
          </p:cNvSpPr>
          <p:nvPr>
            <p:ph type="body" idx="1"/>
          </p:nvPr>
        </p:nvSpPr>
        <p:spPr/>
        <p:txBody>
          <a:bodyPr/>
          <a:lstStyle/>
          <a:p>
            <a:pPr marL="285750" indent="-285750" fontAlgn="base">
              <a:spcBef>
                <a:spcPct val="0"/>
              </a:spcBef>
              <a:spcAft>
                <a:spcPct val="0"/>
              </a:spcAft>
            </a:pPr>
            <a:r>
              <a:rPr lang="en-US" sz="2400" dirty="0">
                <a:solidFill>
                  <a:srgbClr val="000000"/>
                </a:solidFill>
                <a:latin typeface="Arial" charset="0"/>
              </a:rPr>
              <a:t>Mathematicians use the term </a:t>
            </a:r>
            <a:r>
              <a:rPr lang="en-US" sz="2400" b="1" dirty="0">
                <a:solidFill>
                  <a:schemeClr val="tx2"/>
                </a:solidFill>
                <a:latin typeface="Arial" charset="0"/>
              </a:rPr>
              <a:t>set theory </a:t>
            </a:r>
            <a:r>
              <a:rPr lang="en-US" sz="2400" dirty="0">
                <a:solidFill>
                  <a:srgbClr val="000000"/>
                </a:solidFill>
                <a:latin typeface="Arial" charset="0"/>
              </a:rPr>
              <a:t>to describe mathematical operations on sets, where a </a:t>
            </a:r>
            <a:r>
              <a:rPr lang="en-US" sz="2400" b="1" dirty="0">
                <a:solidFill>
                  <a:schemeClr val="tx2"/>
                </a:solidFill>
                <a:latin typeface="Arial" charset="0"/>
              </a:rPr>
              <a:t>set </a:t>
            </a:r>
            <a:r>
              <a:rPr lang="en-US" sz="2400" dirty="0">
                <a:solidFill>
                  <a:srgbClr val="000000"/>
                </a:solidFill>
                <a:latin typeface="Arial" charset="0"/>
              </a:rPr>
              <a:t>is defined as a group of distinct items.</a:t>
            </a:r>
          </a:p>
          <a:p>
            <a:pPr marL="285750" indent="-285750" fontAlgn="base">
              <a:spcBef>
                <a:spcPct val="0"/>
              </a:spcBef>
              <a:spcAft>
                <a:spcPct val="0"/>
              </a:spcAft>
            </a:pPr>
            <a:r>
              <a:rPr lang="en-US" sz="2400" dirty="0">
                <a:solidFill>
                  <a:srgbClr val="000000"/>
                </a:solidFill>
                <a:latin typeface="Arial" charset="0"/>
              </a:rPr>
              <a:t>A relational database table meets the definition of a set, so it is little wonder that SQL includes a group of </a:t>
            </a:r>
            <a:r>
              <a:rPr lang="en-US" sz="2400" b="1" dirty="0">
                <a:solidFill>
                  <a:schemeClr val="tx2"/>
                </a:solidFill>
                <a:latin typeface="Arial" charset="0"/>
              </a:rPr>
              <a:t>set operators </a:t>
            </a:r>
            <a:r>
              <a:rPr lang="en-US" sz="2400" dirty="0">
                <a:solidFill>
                  <a:srgbClr val="000000"/>
                </a:solidFill>
                <a:latin typeface="Arial" charset="0"/>
              </a:rPr>
              <a:t>for use with SQL queries. </a:t>
            </a:r>
            <a:endParaRPr lang="en-US" kern="1200" dirty="0">
              <a:solidFill>
                <a:srgbClr val="000000"/>
              </a:solidFill>
              <a:latin typeface="Arial" charset="0"/>
              <a:ea typeface="+mn-ea"/>
              <a:cs typeface="+mn-cs"/>
            </a:endParaRPr>
          </a:p>
          <a:p>
            <a:endParaRPr lang="en-US" dirty="0"/>
          </a:p>
        </p:txBody>
      </p:sp>
    </p:spTree>
    <p:extLst>
      <p:ext uri="{BB962C8B-B14F-4D97-AF65-F5344CB8AC3E}">
        <p14:creationId xmlns:p14="http://schemas.microsoft.com/office/powerpoint/2010/main" val="1851784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49C5E-756C-4AC3-B3AE-F86345401371}"/>
              </a:ext>
            </a:extLst>
          </p:cNvPr>
          <p:cNvSpPr>
            <a:spLocks noGrp="1"/>
          </p:cNvSpPr>
          <p:nvPr>
            <p:ph type="title"/>
          </p:nvPr>
        </p:nvSpPr>
        <p:spPr/>
        <p:txBody>
          <a:bodyPr/>
          <a:lstStyle/>
          <a:p>
            <a:r>
              <a:rPr lang="en-US" dirty="0"/>
              <a:t>Venn Diagrams (1 of 2)</a:t>
            </a:r>
          </a:p>
        </p:txBody>
      </p:sp>
      <p:sp>
        <p:nvSpPr>
          <p:cNvPr id="3" name="Text Placeholder 2">
            <a:extLst>
              <a:ext uri="{FF2B5EF4-FFF2-40B4-BE49-F238E27FC236}">
                <a16:creationId xmlns:a16="http://schemas.microsoft.com/office/drawing/2014/main" id="{3A652EF0-C2B0-4761-A1F6-79CDF580E7E4}"/>
              </a:ext>
            </a:extLst>
          </p:cNvPr>
          <p:cNvSpPr>
            <a:spLocks noGrp="1"/>
          </p:cNvSpPr>
          <p:nvPr>
            <p:ph type="body" idx="1"/>
          </p:nvPr>
        </p:nvSpPr>
        <p:spPr/>
        <p:txBody>
          <a:bodyPr/>
          <a:lstStyle/>
          <a:p>
            <a:pPr marL="342900" indent="-342900" fontAlgn="base">
              <a:spcBef>
                <a:spcPct val="0"/>
              </a:spcBef>
              <a:spcAft>
                <a:spcPct val="0"/>
              </a:spcAft>
            </a:pPr>
            <a:r>
              <a:rPr lang="en-US" sz="2400" b="1" dirty="0">
                <a:solidFill>
                  <a:schemeClr val="tx2"/>
                </a:solidFill>
                <a:latin typeface="Arial" charset="0"/>
              </a:rPr>
              <a:t>Venn diagrams </a:t>
            </a:r>
            <a:r>
              <a:rPr lang="en-US" sz="2400" dirty="0">
                <a:solidFill>
                  <a:srgbClr val="000000"/>
                </a:solidFill>
                <a:latin typeface="Arial" charset="0"/>
              </a:rPr>
              <a:t>are the standard method of visualizing sets and their relationships.</a:t>
            </a:r>
          </a:p>
          <a:p>
            <a:pPr marL="800100" lvl="1" indent="-342900" fontAlgn="base">
              <a:spcBef>
                <a:spcPct val="0"/>
              </a:spcBef>
              <a:spcAft>
                <a:spcPct val="0"/>
              </a:spcAft>
            </a:pPr>
            <a:r>
              <a:rPr lang="en-US" sz="2000" dirty="0">
                <a:solidFill>
                  <a:srgbClr val="000000"/>
                </a:solidFill>
                <a:latin typeface="Arial" charset="0"/>
              </a:rPr>
              <a:t>A </a:t>
            </a:r>
            <a:r>
              <a:rPr lang="en-US" sz="2000" b="1" dirty="0">
                <a:solidFill>
                  <a:schemeClr val="tx2"/>
                </a:solidFill>
                <a:latin typeface="Arial" charset="0"/>
              </a:rPr>
              <a:t>set</a:t>
            </a:r>
            <a:r>
              <a:rPr lang="en-US" sz="2000" dirty="0">
                <a:solidFill>
                  <a:srgbClr val="000000"/>
                </a:solidFill>
                <a:latin typeface="Arial" charset="0"/>
              </a:rPr>
              <a:t> is represented by a labeled circle.</a:t>
            </a:r>
          </a:p>
          <a:p>
            <a:pPr marL="800100" lvl="1" indent="-342900" fontAlgn="base">
              <a:spcBef>
                <a:spcPct val="0"/>
              </a:spcBef>
              <a:spcAft>
                <a:spcPct val="0"/>
              </a:spcAft>
            </a:pPr>
            <a:r>
              <a:rPr lang="en-US" sz="2000" dirty="0">
                <a:solidFill>
                  <a:srgbClr val="000000"/>
                </a:solidFill>
                <a:latin typeface="Arial" charset="0"/>
              </a:rPr>
              <a:t>A </a:t>
            </a:r>
            <a:r>
              <a:rPr lang="en-US" sz="2000" b="1" dirty="0">
                <a:solidFill>
                  <a:schemeClr val="tx2"/>
                </a:solidFill>
                <a:latin typeface="Arial" charset="0"/>
              </a:rPr>
              <a:t>subset</a:t>
            </a:r>
            <a:r>
              <a:rPr lang="en-US" sz="2000" b="1" dirty="0">
                <a:solidFill>
                  <a:srgbClr val="000000"/>
                </a:solidFill>
                <a:latin typeface="Arial" charset="0"/>
              </a:rPr>
              <a:t> </a:t>
            </a:r>
            <a:r>
              <a:rPr lang="en-US" sz="2000" dirty="0">
                <a:solidFill>
                  <a:srgbClr val="000000"/>
                </a:solidFill>
                <a:latin typeface="Arial" charset="0"/>
              </a:rPr>
              <a:t>is a portion of a set that is contained entirely within the set.</a:t>
            </a:r>
          </a:p>
          <a:p>
            <a:pPr marL="800100" lvl="1" indent="-342900" fontAlgn="base">
              <a:spcBef>
                <a:spcPct val="0"/>
              </a:spcBef>
              <a:spcAft>
                <a:spcPct val="0"/>
              </a:spcAft>
            </a:pPr>
            <a:r>
              <a:rPr lang="en-US" sz="2000" dirty="0">
                <a:solidFill>
                  <a:srgbClr val="000000"/>
                </a:solidFill>
                <a:latin typeface="Arial" charset="0"/>
              </a:rPr>
              <a:t>The </a:t>
            </a:r>
            <a:r>
              <a:rPr lang="en-US" sz="2000" b="1" dirty="0">
                <a:solidFill>
                  <a:schemeClr val="tx2"/>
                </a:solidFill>
                <a:latin typeface="Arial" charset="0"/>
              </a:rPr>
              <a:t>union</a:t>
            </a:r>
            <a:r>
              <a:rPr lang="en-US" sz="2000" b="1" dirty="0">
                <a:solidFill>
                  <a:srgbClr val="000000"/>
                </a:solidFill>
                <a:latin typeface="Arial" charset="0"/>
              </a:rPr>
              <a:t> </a:t>
            </a:r>
            <a:r>
              <a:rPr lang="en-US" sz="2000" dirty="0">
                <a:solidFill>
                  <a:srgbClr val="000000"/>
                </a:solidFill>
                <a:latin typeface="Arial" charset="0"/>
              </a:rPr>
              <a:t>of two sets represents a set that contains all values in both sets. This is equivalent to an </a:t>
            </a:r>
            <a:r>
              <a:rPr lang="en-US" sz="2000" b="1" dirty="0">
                <a:solidFill>
                  <a:schemeClr val="tx2"/>
                </a:solidFill>
                <a:latin typeface="Arial" charset="0"/>
              </a:rPr>
              <a:t>OR</a:t>
            </a:r>
            <a:r>
              <a:rPr lang="en-US" sz="2000" dirty="0">
                <a:solidFill>
                  <a:srgbClr val="000000"/>
                </a:solidFill>
                <a:latin typeface="Arial" charset="0"/>
              </a:rPr>
              <a:t> logical operation</a:t>
            </a:r>
            <a:br>
              <a:rPr lang="en-US" sz="2000" dirty="0">
                <a:solidFill>
                  <a:srgbClr val="000000"/>
                </a:solidFill>
                <a:latin typeface="Arial" charset="0"/>
              </a:rPr>
            </a:br>
            <a:r>
              <a:rPr lang="en-US" sz="2000" dirty="0">
                <a:solidFill>
                  <a:srgbClr val="000000"/>
                </a:solidFill>
                <a:latin typeface="Arial" charset="0"/>
              </a:rPr>
              <a:t>(</a:t>
            </a:r>
            <a:r>
              <a:rPr lang="en-US" sz="2000" b="1" dirty="0">
                <a:solidFill>
                  <a:schemeClr val="tx2"/>
                </a:solidFill>
                <a:latin typeface="Arial" charset="0"/>
              </a:rPr>
              <a:t>A OR B</a:t>
            </a:r>
            <a:r>
              <a:rPr lang="en-US" sz="2000" dirty="0">
                <a:solidFill>
                  <a:srgbClr val="000000"/>
                </a:solidFill>
                <a:latin typeface="Arial" charset="0"/>
              </a:rPr>
              <a:t>).</a:t>
            </a:r>
          </a:p>
          <a:p>
            <a:pPr marL="800100" lvl="1" indent="-342900" fontAlgn="base">
              <a:spcBef>
                <a:spcPct val="0"/>
              </a:spcBef>
              <a:spcAft>
                <a:spcPct val="0"/>
              </a:spcAft>
            </a:pPr>
            <a:r>
              <a:rPr lang="en-US" sz="2000" dirty="0">
                <a:solidFill>
                  <a:srgbClr val="000000"/>
                </a:solidFill>
                <a:latin typeface="Arial" charset="0"/>
              </a:rPr>
              <a:t>The </a:t>
            </a:r>
            <a:r>
              <a:rPr lang="en-US" sz="2000" b="1" dirty="0">
                <a:solidFill>
                  <a:schemeClr val="tx2"/>
                </a:solidFill>
                <a:latin typeface="Arial" charset="0"/>
              </a:rPr>
              <a:t>intersection</a:t>
            </a:r>
            <a:r>
              <a:rPr lang="en-US" sz="2000" b="1" dirty="0">
                <a:solidFill>
                  <a:srgbClr val="000000"/>
                </a:solidFill>
                <a:latin typeface="Arial" charset="0"/>
              </a:rPr>
              <a:t> </a:t>
            </a:r>
            <a:r>
              <a:rPr lang="en-US" sz="2000" dirty="0">
                <a:solidFill>
                  <a:srgbClr val="000000"/>
                </a:solidFill>
                <a:latin typeface="Arial" charset="0"/>
              </a:rPr>
              <a:t>of two sets represents the area common to both sets. This is equivalent to an </a:t>
            </a:r>
            <a:r>
              <a:rPr lang="en-US" sz="2000" b="1" dirty="0">
                <a:solidFill>
                  <a:schemeClr val="tx2"/>
                </a:solidFill>
                <a:latin typeface="Arial" charset="0"/>
              </a:rPr>
              <a:t>AND</a:t>
            </a:r>
            <a:r>
              <a:rPr lang="en-US" sz="2000" dirty="0">
                <a:solidFill>
                  <a:srgbClr val="000000"/>
                </a:solidFill>
                <a:latin typeface="Arial" charset="0"/>
              </a:rPr>
              <a:t> logical operation</a:t>
            </a:r>
            <a:br>
              <a:rPr lang="en-US" sz="2000" dirty="0">
                <a:solidFill>
                  <a:srgbClr val="000000"/>
                </a:solidFill>
                <a:latin typeface="Arial" charset="0"/>
              </a:rPr>
            </a:br>
            <a:r>
              <a:rPr lang="en-US" sz="2000" dirty="0">
                <a:solidFill>
                  <a:srgbClr val="000000"/>
                </a:solidFill>
                <a:latin typeface="Arial" charset="0"/>
              </a:rPr>
              <a:t>(</a:t>
            </a:r>
            <a:r>
              <a:rPr lang="en-US" sz="2000" b="1" dirty="0">
                <a:solidFill>
                  <a:schemeClr val="tx2"/>
                </a:solidFill>
                <a:latin typeface="Arial" charset="0"/>
              </a:rPr>
              <a:t>A AND B</a:t>
            </a:r>
            <a:r>
              <a:rPr lang="en-US" sz="2000" dirty="0">
                <a:solidFill>
                  <a:srgbClr val="000000"/>
                </a:solidFill>
                <a:latin typeface="Arial" charset="0"/>
              </a:rPr>
              <a:t>).</a:t>
            </a:r>
          </a:p>
          <a:p>
            <a:pPr marL="800100" lvl="1" indent="-342900" fontAlgn="base">
              <a:spcBef>
                <a:spcPct val="0"/>
              </a:spcBef>
              <a:spcAft>
                <a:spcPct val="0"/>
              </a:spcAft>
            </a:pPr>
            <a:r>
              <a:rPr lang="en-US" sz="2000" dirty="0">
                <a:solidFill>
                  <a:srgbClr val="000000"/>
                </a:solidFill>
                <a:latin typeface="Arial" charset="0"/>
              </a:rPr>
              <a:t>The </a:t>
            </a:r>
            <a:r>
              <a:rPr lang="en-US" sz="2000" b="1" dirty="0">
                <a:solidFill>
                  <a:schemeClr val="tx2"/>
                </a:solidFill>
                <a:latin typeface="Arial" charset="0"/>
              </a:rPr>
              <a:t>complement</a:t>
            </a:r>
            <a:r>
              <a:rPr lang="en-US" sz="2000" b="1" dirty="0">
                <a:solidFill>
                  <a:srgbClr val="000000"/>
                </a:solidFill>
                <a:latin typeface="Arial" charset="0"/>
              </a:rPr>
              <a:t> </a:t>
            </a:r>
            <a:r>
              <a:rPr lang="en-US" sz="2000" dirty="0">
                <a:solidFill>
                  <a:srgbClr val="000000"/>
                </a:solidFill>
                <a:latin typeface="Arial" charset="0"/>
              </a:rPr>
              <a:t>of set B in set A represents everything in set  A that is not in set B. This is equivalent to a logical operation using </a:t>
            </a:r>
            <a:r>
              <a:rPr lang="en-US" sz="2000" b="1" dirty="0">
                <a:solidFill>
                  <a:schemeClr val="tx2"/>
                </a:solidFill>
                <a:latin typeface="Arial" charset="0"/>
              </a:rPr>
              <a:t>NOT</a:t>
            </a:r>
            <a:r>
              <a:rPr lang="en-US" sz="2000" dirty="0">
                <a:solidFill>
                  <a:schemeClr val="tx2"/>
                </a:solidFill>
                <a:latin typeface="Arial" charset="0"/>
              </a:rPr>
              <a:t> </a:t>
            </a:r>
            <a:r>
              <a:rPr lang="en-US" sz="2000" dirty="0">
                <a:solidFill>
                  <a:srgbClr val="000000"/>
                </a:solidFill>
                <a:latin typeface="Arial" charset="0"/>
              </a:rPr>
              <a:t>(</a:t>
            </a:r>
            <a:r>
              <a:rPr lang="en-US" sz="2000" b="1" dirty="0">
                <a:solidFill>
                  <a:schemeClr val="tx2"/>
                </a:solidFill>
                <a:latin typeface="Arial" charset="0"/>
              </a:rPr>
              <a:t>A NOT B</a:t>
            </a:r>
            <a:r>
              <a:rPr lang="en-US" sz="2000" dirty="0">
                <a:solidFill>
                  <a:srgbClr val="000000"/>
                </a:solidFill>
                <a:latin typeface="Arial" charset="0"/>
              </a:rPr>
              <a:t>).</a:t>
            </a:r>
            <a:endParaRPr lang="en-US" sz="1400" dirty="0">
              <a:solidFill>
                <a:srgbClr val="000000"/>
              </a:solidFill>
              <a:latin typeface="Arial" charset="0"/>
            </a:endParaRPr>
          </a:p>
          <a:p>
            <a:endParaRPr lang="en-US" dirty="0"/>
          </a:p>
        </p:txBody>
      </p:sp>
    </p:spTree>
    <p:extLst>
      <p:ext uri="{BB962C8B-B14F-4D97-AF65-F5344CB8AC3E}">
        <p14:creationId xmlns:p14="http://schemas.microsoft.com/office/powerpoint/2010/main" val="40065345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AEEF-E579-42D6-AFEE-E31CFC57BB7D}"/>
              </a:ext>
            </a:extLst>
          </p:cNvPr>
          <p:cNvSpPr>
            <a:spLocks noGrp="1"/>
          </p:cNvSpPr>
          <p:nvPr>
            <p:ph type="title"/>
          </p:nvPr>
        </p:nvSpPr>
        <p:spPr/>
        <p:txBody>
          <a:bodyPr/>
          <a:lstStyle/>
          <a:p>
            <a:r>
              <a:rPr lang="en-US" dirty="0"/>
              <a:t>Venn Diagrams (2 of 2)</a:t>
            </a:r>
          </a:p>
        </p:txBody>
      </p:sp>
      <p:pic>
        <p:nvPicPr>
          <p:cNvPr id="5" name="Picture 4">
            <a:extLst>
              <a:ext uri="{FF2B5EF4-FFF2-40B4-BE49-F238E27FC236}">
                <a16:creationId xmlns:a16="http://schemas.microsoft.com/office/drawing/2014/main" id="{548BAC56-03DD-4E90-8B79-617C8192DED1}"/>
              </a:ext>
            </a:extLst>
          </p:cNvPr>
          <p:cNvPicPr>
            <a:picLocks noChangeAspect="1"/>
          </p:cNvPicPr>
          <p:nvPr/>
        </p:nvPicPr>
        <p:blipFill>
          <a:blip r:embed="rId2"/>
          <a:stretch>
            <a:fillRect/>
          </a:stretch>
        </p:blipFill>
        <p:spPr>
          <a:xfrm>
            <a:off x="4495107" y="1600201"/>
            <a:ext cx="2691939" cy="4532951"/>
          </a:xfrm>
          <a:prstGeom prst="rect">
            <a:avLst/>
          </a:prstGeom>
        </p:spPr>
      </p:pic>
    </p:spTree>
    <p:extLst>
      <p:ext uri="{BB962C8B-B14F-4D97-AF65-F5344CB8AC3E}">
        <p14:creationId xmlns:p14="http://schemas.microsoft.com/office/powerpoint/2010/main" val="11043289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04C6-DA3F-4B2D-933B-539E0BB07F9D}"/>
              </a:ext>
            </a:extLst>
          </p:cNvPr>
          <p:cNvSpPr>
            <a:spLocks noGrp="1"/>
          </p:cNvSpPr>
          <p:nvPr>
            <p:ph type="title"/>
          </p:nvPr>
        </p:nvSpPr>
        <p:spPr/>
        <p:txBody>
          <a:bodyPr/>
          <a:lstStyle/>
          <a:p>
            <a:r>
              <a:rPr lang="en-US" dirty="0"/>
              <a:t>SQL Set Operators</a:t>
            </a:r>
          </a:p>
        </p:txBody>
      </p:sp>
      <p:sp>
        <p:nvSpPr>
          <p:cNvPr id="3" name="Text Placeholder 2">
            <a:extLst>
              <a:ext uri="{FF2B5EF4-FFF2-40B4-BE49-F238E27FC236}">
                <a16:creationId xmlns:a16="http://schemas.microsoft.com/office/drawing/2014/main" id="{3FC2EB4E-15B9-41B9-A65B-DA05C777BDDE}"/>
              </a:ext>
            </a:extLst>
          </p:cNvPr>
          <p:cNvSpPr>
            <a:spLocks noGrp="1"/>
          </p:cNvSpPr>
          <p:nvPr>
            <p:ph type="body" idx="1"/>
          </p:nvPr>
        </p:nvSpPr>
        <p:spPr/>
        <p:txBody>
          <a:bodyPr/>
          <a:lstStyle/>
          <a:p>
            <a:pPr marL="0" indent="0" fontAlgn="base">
              <a:spcBef>
                <a:spcPct val="0"/>
              </a:spcBef>
              <a:spcAft>
                <a:spcPct val="0"/>
              </a:spcAft>
              <a:buNone/>
            </a:pPr>
            <a:r>
              <a:rPr lang="en-US" sz="2200" dirty="0">
                <a:solidFill>
                  <a:srgbClr val="000000"/>
                </a:solidFill>
                <a:latin typeface="Arial" charset="0"/>
              </a:rPr>
              <a:t>Note that in order to use </a:t>
            </a:r>
            <a:r>
              <a:rPr lang="en-US" sz="2200" b="1" dirty="0">
                <a:solidFill>
                  <a:srgbClr val="0099CC"/>
                </a:solidFill>
                <a:latin typeface="Arial" charset="0"/>
              </a:rPr>
              <a:t>SQL set operators</a:t>
            </a:r>
            <a:r>
              <a:rPr lang="en-US" sz="2200" dirty="0">
                <a:solidFill>
                  <a:srgbClr val="000000"/>
                </a:solidFill>
                <a:latin typeface="Arial" charset="0"/>
              </a:rPr>
              <a:t>, the table columns involved in the operations </a:t>
            </a:r>
            <a:r>
              <a:rPr lang="en-US" sz="2200" b="1" i="1" dirty="0">
                <a:solidFill>
                  <a:srgbClr val="0099CC"/>
                </a:solidFill>
                <a:latin typeface="Arial" charset="0"/>
              </a:rPr>
              <a:t>must</a:t>
            </a:r>
            <a:r>
              <a:rPr lang="en-US" sz="2200" i="1" dirty="0">
                <a:solidFill>
                  <a:srgbClr val="000000"/>
                </a:solidFill>
                <a:latin typeface="Arial" charset="0"/>
              </a:rPr>
              <a:t> </a:t>
            </a:r>
            <a:r>
              <a:rPr lang="en-US" sz="2200" dirty="0">
                <a:solidFill>
                  <a:srgbClr val="000000"/>
                </a:solidFill>
                <a:latin typeface="Arial" charset="0"/>
              </a:rPr>
              <a:t>be the same number in each SELECT component, and corresponding columns </a:t>
            </a:r>
            <a:r>
              <a:rPr lang="en-US" sz="2200" b="1" i="1" dirty="0">
                <a:solidFill>
                  <a:srgbClr val="0099CC"/>
                </a:solidFill>
                <a:latin typeface="Arial" charset="0"/>
              </a:rPr>
              <a:t>must</a:t>
            </a:r>
            <a:r>
              <a:rPr lang="en-US" sz="2200" i="1" dirty="0">
                <a:solidFill>
                  <a:srgbClr val="000000"/>
                </a:solidFill>
                <a:latin typeface="Arial" charset="0"/>
              </a:rPr>
              <a:t> </a:t>
            </a:r>
            <a:r>
              <a:rPr lang="en-US" sz="2200" dirty="0">
                <a:solidFill>
                  <a:srgbClr val="000000"/>
                </a:solidFill>
                <a:latin typeface="Arial" charset="0"/>
              </a:rPr>
              <a:t>have the same or compatible (e.g., CHAR and VARCHAR) data types!</a:t>
            </a:r>
          </a:p>
          <a:p>
            <a:endParaRPr lang="en-US" dirty="0"/>
          </a:p>
        </p:txBody>
      </p:sp>
      <p:pic>
        <p:nvPicPr>
          <p:cNvPr id="5" name="Picture 4">
            <a:extLst>
              <a:ext uri="{FF2B5EF4-FFF2-40B4-BE49-F238E27FC236}">
                <a16:creationId xmlns:a16="http://schemas.microsoft.com/office/drawing/2014/main" id="{758C1D2F-5880-4D2E-91E3-74F567AD95CE}"/>
              </a:ext>
            </a:extLst>
          </p:cNvPr>
          <p:cNvPicPr>
            <a:picLocks noChangeAspect="1"/>
          </p:cNvPicPr>
          <p:nvPr/>
        </p:nvPicPr>
        <p:blipFill>
          <a:blip r:embed="rId2"/>
          <a:stretch>
            <a:fillRect/>
          </a:stretch>
        </p:blipFill>
        <p:spPr>
          <a:xfrm>
            <a:off x="2536334" y="3300291"/>
            <a:ext cx="7119332" cy="2425101"/>
          </a:xfrm>
          <a:prstGeom prst="rect">
            <a:avLst/>
          </a:prstGeom>
        </p:spPr>
      </p:pic>
    </p:spTree>
    <p:extLst>
      <p:ext uri="{BB962C8B-B14F-4D97-AF65-F5344CB8AC3E}">
        <p14:creationId xmlns:p14="http://schemas.microsoft.com/office/powerpoint/2010/main" val="18182010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9021-9A86-4A77-A7C7-36572B11727E}"/>
              </a:ext>
            </a:extLst>
          </p:cNvPr>
          <p:cNvSpPr>
            <a:spLocks noGrp="1"/>
          </p:cNvSpPr>
          <p:nvPr>
            <p:ph type="title"/>
          </p:nvPr>
        </p:nvSpPr>
        <p:spPr/>
        <p:txBody>
          <a:bodyPr/>
          <a:lstStyle/>
          <a:p>
            <a:r>
              <a:rPr lang="en-US" dirty="0"/>
              <a:t>SQL UNION Operator</a:t>
            </a:r>
          </a:p>
        </p:txBody>
      </p:sp>
      <p:sp>
        <p:nvSpPr>
          <p:cNvPr id="3" name="Text Placeholder 2">
            <a:extLst>
              <a:ext uri="{FF2B5EF4-FFF2-40B4-BE49-F238E27FC236}">
                <a16:creationId xmlns:a16="http://schemas.microsoft.com/office/drawing/2014/main" id="{16F7DC7A-3FD5-4F89-8BF7-6AB856F574F3}"/>
              </a:ext>
            </a:extLst>
          </p:cNvPr>
          <p:cNvSpPr>
            <a:spLocks noGrp="1"/>
          </p:cNvSpPr>
          <p:nvPr>
            <p:ph type="body" idx="1"/>
          </p:nvPr>
        </p:nvSpPr>
        <p:spPr/>
        <p:txBody>
          <a:bodyPr/>
          <a:lstStyle/>
          <a:p>
            <a:pPr marL="101600" indent="0">
              <a:spcBef>
                <a:spcPts val="500"/>
              </a:spcBef>
              <a:buNone/>
            </a:pPr>
            <a:r>
              <a:rPr lang="en-US" sz="2000" dirty="0"/>
              <a:t>“What products were available for sale (by either catalog or Web site) in 2017 and 2018?”</a:t>
            </a:r>
          </a:p>
          <a:p>
            <a:pPr marL="588518" marR="28690" lvl="1" indent="0">
              <a:buNone/>
            </a:pPr>
            <a:r>
              <a:rPr lang="en-US" b="1" dirty="0">
                <a:solidFill>
                  <a:srgbClr val="00ABBD"/>
                </a:solidFill>
                <a:latin typeface="Courier New" panose="02070309020205020404" pitchFamily="49" charset="0"/>
              </a:rPr>
              <a:t>SELECT	SKU, SKU_Description, Department </a:t>
            </a:r>
          </a:p>
          <a:p>
            <a:pPr marL="588518" marR="28690" lvl="1" indent="0">
              <a:buNone/>
            </a:pPr>
            <a:r>
              <a:rPr lang="en-US" b="1" dirty="0">
                <a:solidFill>
                  <a:srgbClr val="00ABBD"/>
                </a:solidFill>
                <a:latin typeface="Courier New" panose="02070309020205020404" pitchFamily="49" charset="0"/>
              </a:rPr>
              <a:t>FROM 	CATALOG_SKU_2017</a:t>
            </a:r>
          </a:p>
          <a:p>
            <a:pPr marL="588518" lvl="1" indent="0">
              <a:buNone/>
            </a:pPr>
            <a:r>
              <a:rPr lang="en-US" b="1" dirty="0">
                <a:solidFill>
                  <a:srgbClr val="00ABBD"/>
                </a:solidFill>
                <a:latin typeface="Courier New" panose="02070309020205020404" pitchFamily="49" charset="0"/>
              </a:rPr>
              <a:t>UNION</a:t>
            </a:r>
          </a:p>
          <a:p>
            <a:pPr marL="588518" marR="28690" lvl="1" indent="0">
              <a:buNone/>
            </a:pPr>
            <a:r>
              <a:rPr lang="en-US" b="1" dirty="0">
                <a:solidFill>
                  <a:srgbClr val="00ABBD"/>
                </a:solidFill>
                <a:latin typeface="Courier New" panose="02070309020205020404" pitchFamily="49" charset="0"/>
              </a:rPr>
              <a:t>SELECT 	SKU, SKU_Description, Department </a:t>
            </a:r>
          </a:p>
          <a:p>
            <a:pPr marL="588518" marR="28690" lvl="1" indent="0">
              <a:buNone/>
            </a:pPr>
            <a:r>
              <a:rPr lang="en-US" b="1" dirty="0">
                <a:solidFill>
                  <a:srgbClr val="00ABBD"/>
                </a:solidFill>
                <a:latin typeface="Courier New" panose="02070309020205020404" pitchFamily="49" charset="0"/>
              </a:rPr>
              <a:t>FROM 	CATALOG_SKU_2018;</a:t>
            </a:r>
          </a:p>
          <a:p>
            <a:endParaRPr lang="en-US" dirty="0"/>
          </a:p>
        </p:txBody>
      </p:sp>
      <p:pic>
        <p:nvPicPr>
          <p:cNvPr id="5" name="Picture 4">
            <a:extLst>
              <a:ext uri="{FF2B5EF4-FFF2-40B4-BE49-F238E27FC236}">
                <a16:creationId xmlns:a16="http://schemas.microsoft.com/office/drawing/2014/main" id="{C163BBD9-74F6-4748-9FAF-319B43D8F31F}"/>
              </a:ext>
            </a:extLst>
          </p:cNvPr>
          <p:cNvPicPr>
            <a:picLocks noChangeAspect="1"/>
          </p:cNvPicPr>
          <p:nvPr/>
        </p:nvPicPr>
        <p:blipFill>
          <a:blip r:embed="rId2"/>
          <a:stretch>
            <a:fillRect/>
          </a:stretch>
        </p:blipFill>
        <p:spPr>
          <a:xfrm>
            <a:off x="6299396" y="4042063"/>
            <a:ext cx="3031418" cy="2084100"/>
          </a:xfrm>
          <a:prstGeom prst="rect">
            <a:avLst/>
          </a:prstGeom>
        </p:spPr>
      </p:pic>
    </p:spTree>
    <p:extLst>
      <p:ext uri="{BB962C8B-B14F-4D97-AF65-F5344CB8AC3E}">
        <p14:creationId xmlns:p14="http://schemas.microsoft.com/office/powerpoint/2010/main" val="13336475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7720D-B595-49CA-B161-EA9592FB8147}"/>
              </a:ext>
            </a:extLst>
          </p:cNvPr>
          <p:cNvSpPr>
            <a:spLocks noGrp="1"/>
          </p:cNvSpPr>
          <p:nvPr>
            <p:ph type="title"/>
          </p:nvPr>
        </p:nvSpPr>
        <p:spPr/>
        <p:txBody>
          <a:bodyPr/>
          <a:lstStyle/>
          <a:p>
            <a:r>
              <a:rPr lang="en-US" dirty="0"/>
              <a:t>SQL ALL Keyword</a:t>
            </a:r>
          </a:p>
        </p:txBody>
      </p:sp>
      <p:sp>
        <p:nvSpPr>
          <p:cNvPr id="3" name="Text Placeholder 2">
            <a:extLst>
              <a:ext uri="{FF2B5EF4-FFF2-40B4-BE49-F238E27FC236}">
                <a16:creationId xmlns:a16="http://schemas.microsoft.com/office/drawing/2014/main" id="{33D8C5EF-EAE4-47D9-9495-634EB53DA38D}"/>
              </a:ext>
            </a:extLst>
          </p:cNvPr>
          <p:cNvSpPr>
            <a:spLocks noGrp="1"/>
          </p:cNvSpPr>
          <p:nvPr>
            <p:ph type="body" idx="1"/>
          </p:nvPr>
        </p:nvSpPr>
        <p:spPr/>
        <p:txBody>
          <a:bodyPr>
            <a:normAutofit fontScale="92500" lnSpcReduction="20000"/>
          </a:bodyPr>
          <a:lstStyle/>
          <a:p>
            <a:pPr marL="101600" indent="0">
              <a:buNone/>
            </a:pPr>
            <a:r>
              <a:rPr lang="en-US" dirty="0"/>
              <a:t>If we compare the output of the query on the previous slide referring to the data in CATALOG-SKU_2017 and CATALOG_SKU_2018, we will note that there are </a:t>
            </a:r>
            <a:r>
              <a:rPr lang="en-US" b="1" dirty="0">
                <a:solidFill>
                  <a:schemeClr val="tx2"/>
                </a:solidFill>
              </a:rPr>
              <a:t>no duplicate rows in the query output</a:t>
            </a:r>
            <a:r>
              <a:rPr lang="en-US" dirty="0"/>
              <a:t>. For example, SKU 201000, the Half-Dome Tent, is actually in each table, but only appears once in the query output. If, for some reason, we </a:t>
            </a:r>
            <a:r>
              <a:rPr lang="en-US" b="1" dirty="0">
                <a:solidFill>
                  <a:schemeClr val="tx2"/>
                </a:solidFill>
              </a:rPr>
              <a:t>wanted the duplicated rows to be displayed in the query output </a:t>
            </a:r>
            <a:r>
              <a:rPr lang="en-US" dirty="0"/>
              <a:t>as well, we would simply add the </a:t>
            </a:r>
            <a:r>
              <a:rPr lang="en-US" b="1" dirty="0">
                <a:solidFill>
                  <a:schemeClr val="tx2"/>
                </a:solidFill>
              </a:rPr>
              <a:t>SQL ALL keyword </a:t>
            </a:r>
            <a:r>
              <a:rPr lang="en-US" dirty="0"/>
              <a:t>to the query:</a:t>
            </a:r>
          </a:p>
          <a:p>
            <a:pPr marL="101600" indent="0">
              <a:buNone/>
            </a:pPr>
            <a:endParaRPr lang="en-US" dirty="0"/>
          </a:p>
          <a:p>
            <a:pPr marL="588518" marR="26600" lvl="1" indent="0">
              <a:buNone/>
            </a:pPr>
            <a:r>
              <a:rPr lang="en-US" b="1" dirty="0">
                <a:solidFill>
                  <a:srgbClr val="00ABBD"/>
                </a:solidFill>
                <a:latin typeface="Courier New" panose="02070309020205020404" pitchFamily="49" charset="0"/>
              </a:rPr>
              <a:t>SELECT	SKU, SKU_Description, Department </a:t>
            </a:r>
          </a:p>
          <a:p>
            <a:pPr marL="588518" marR="26600" lvl="1" indent="0">
              <a:buNone/>
            </a:pPr>
            <a:r>
              <a:rPr lang="en-US" b="1" dirty="0">
                <a:solidFill>
                  <a:srgbClr val="00ABBD"/>
                </a:solidFill>
                <a:latin typeface="Courier New" panose="02070309020205020404" pitchFamily="49" charset="0"/>
              </a:rPr>
              <a:t>FROM 	CATALOG_SKU_2017</a:t>
            </a:r>
          </a:p>
          <a:p>
            <a:pPr marL="588518" lvl="1" indent="0">
              <a:buNone/>
            </a:pPr>
            <a:r>
              <a:rPr lang="en-US" b="1" dirty="0">
                <a:solidFill>
                  <a:srgbClr val="00ABBD"/>
                </a:solidFill>
                <a:latin typeface="Courier New" panose="02070309020205020404" pitchFamily="49" charset="0"/>
              </a:rPr>
              <a:t>UNION ALL</a:t>
            </a:r>
          </a:p>
          <a:p>
            <a:pPr marL="588518" marR="26600" lvl="1" indent="0">
              <a:buNone/>
            </a:pPr>
            <a:r>
              <a:rPr lang="en-US" b="1" dirty="0">
                <a:solidFill>
                  <a:srgbClr val="00ABBD"/>
                </a:solidFill>
                <a:latin typeface="Courier New" panose="02070309020205020404" pitchFamily="49" charset="0"/>
              </a:rPr>
              <a:t>SELECT 	SKU, SKU_Description, Department </a:t>
            </a:r>
          </a:p>
          <a:p>
            <a:pPr marL="588518" marR="26600" lvl="1" indent="0">
              <a:buNone/>
            </a:pPr>
            <a:r>
              <a:rPr lang="en-US" b="1" dirty="0">
                <a:solidFill>
                  <a:srgbClr val="00ABBD"/>
                </a:solidFill>
                <a:latin typeface="Courier New" panose="02070309020205020404" pitchFamily="49" charset="0"/>
              </a:rPr>
              <a:t>FROM 	CATALOG_SKU_2018;</a:t>
            </a:r>
          </a:p>
          <a:p>
            <a:pPr marL="101600" indent="0">
              <a:buNone/>
            </a:pPr>
            <a:endParaRPr lang="en-US" dirty="0"/>
          </a:p>
          <a:p>
            <a:pPr marL="101600" indent="0">
              <a:buNone/>
            </a:pPr>
            <a:endParaRPr lang="en-US" dirty="0"/>
          </a:p>
        </p:txBody>
      </p:sp>
    </p:spTree>
    <p:extLst>
      <p:ext uri="{BB962C8B-B14F-4D97-AF65-F5344CB8AC3E}">
        <p14:creationId xmlns:p14="http://schemas.microsoft.com/office/powerpoint/2010/main" val="35632019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14729-2FA0-46E7-BD4A-56622BA6AA27}"/>
              </a:ext>
            </a:extLst>
          </p:cNvPr>
          <p:cNvSpPr>
            <a:spLocks noGrp="1"/>
          </p:cNvSpPr>
          <p:nvPr>
            <p:ph type="title"/>
          </p:nvPr>
        </p:nvSpPr>
        <p:spPr/>
        <p:txBody>
          <a:bodyPr/>
          <a:lstStyle/>
          <a:p>
            <a:r>
              <a:rPr lang="en-US" dirty="0"/>
              <a:t>SQL INTERSECT	Operator</a:t>
            </a:r>
          </a:p>
        </p:txBody>
      </p:sp>
      <p:sp>
        <p:nvSpPr>
          <p:cNvPr id="3" name="Text Placeholder 2">
            <a:extLst>
              <a:ext uri="{FF2B5EF4-FFF2-40B4-BE49-F238E27FC236}">
                <a16:creationId xmlns:a16="http://schemas.microsoft.com/office/drawing/2014/main" id="{581362DB-C39B-4AF5-841C-2CF4EEEA7C8E}"/>
              </a:ext>
            </a:extLst>
          </p:cNvPr>
          <p:cNvSpPr>
            <a:spLocks noGrp="1"/>
          </p:cNvSpPr>
          <p:nvPr>
            <p:ph type="body" idx="1"/>
          </p:nvPr>
        </p:nvSpPr>
        <p:spPr/>
        <p:txBody>
          <a:bodyPr/>
          <a:lstStyle/>
          <a:p>
            <a:r>
              <a:rPr lang="en-US" dirty="0"/>
              <a:t>“What products were available for sale (by either catalog or Web site) in </a:t>
            </a:r>
            <a:r>
              <a:rPr lang="en-US" i="1" dirty="0"/>
              <a:t>both</a:t>
            </a:r>
            <a:r>
              <a:rPr lang="en-US" dirty="0"/>
              <a:t> 2017 and 2018?” [MySQL 5.6 does not support the INTERSECT Operator]</a:t>
            </a:r>
          </a:p>
          <a:p>
            <a:pPr marL="588518" marR="28990" lvl="1" indent="0">
              <a:buNone/>
            </a:pPr>
            <a:r>
              <a:rPr lang="en-US" b="1" dirty="0">
                <a:solidFill>
                  <a:srgbClr val="00ABBD"/>
                </a:solidFill>
                <a:latin typeface="Courier New" panose="02070309020205020404" pitchFamily="49" charset="0"/>
              </a:rPr>
              <a:t>SELECT 	SKU, SKU_Description, Department </a:t>
            </a:r>
          </a:p>
          <a:p>
            <a:pPr marL="588518" marR="28990" lvl="1" indent="0">
              <a:buNone/>
            </a:pPr>
            <a:r>
              <a:rPr lang="en-US" b="1" dirty="0">
                <a:solidFill>
                  <a:srgbClr val="00ABBD"/>
                </a:solidFill>
                <a:latin typeface="Courier New" panose="02070309020205020404" pitchFamily="49" charset="0"/>
              </a:rPr>
              <a:t>FROM 	CATALOG_SKU_2017</a:t>
            </a:r>
          </a:p>
          <a:p>
            <a:pPr marL="588518" lvl="1" indent="0">
              <a:buNone/>
            </a:pPr>
            <a:r>
              <a:rPr lang="en-US" b="1" dirty="0">
                <a:solidFill>
                  <a:srgbClr val="00ABBD"/>
                </a:solidFill>
                <a:latin typeface="Courier New" panose="02070309020205020404" pitchFamily="49" charset="0"/>
              </a:rPr>
              <a:t>INTERSECT</a:t>
            </a:r>
          </a:p>
          <a:p>
            <a:pPr marL="588518" marR="28990" lvl="1" indent="0">
              <a:buNone/>
            </a:pPr>
            <a:r>
              <a:rPr lang="en-US" b="1" dirty="0">
                <a:solidFill>
                  <a:srgbClr val="00ABBD"/>
                </a:solidFill>
                <a:latin typeface="Courier New" panose="02070309020205020404" pitchFamily="49" charset="0"/>
              </a:rPr>
              <a:t>SELECT 	SKU, SKU_Description, Department </a:t>
            </a:r>
          </a:p>
          <a:p>
            <a:pPr marL="588518" marR="28990" lvl="1" indent="0">
              <a:buNone/>
            </a:pPr>
            <a:r>
              <a:rPr lang="en-US" b="1" dirty="0">
                <a:solidFill>
                  <a:srgbClr val="00ABBD"/>
                </a:solidFill>
                <a:latin typeface="Courier New" panose="02070309020205020404" pitchFamily="49" charset="0"/>
              </a:rPr>
              <a:t>FROM 	CATALOG_SKU_2018;</a:t>
            </a:r>
          </a:p>
          <a:p>
            <a:endParaRPr lang="en-US" dirty="0"/>
          </a:p>
          <a:p>
            <a:endParaRPr lang="en-US" dirty="0"/>
          </a:p>
        </p:txBody>
      </p:sp>
      <p:pic>
        <p:nvPicPr>
          <p:cNvPr id="5" name="Picture 4">
            <a:extLst>
              <a:ext uri="{FF2B5EF4-FFF2-40B4-BE49-F238E27FC236}">
                <a16:creationId xmlns:a16="http://schemas.microsoft.com/office/drawing/2014/main" id="{36BA3562-E722-42A7-A372-673FD7B1AEE6}"/>
              </a:ext>
            </a:extLst>
          </p:cNvPr>
          <p:cNvPicPr>
            <a:picLocks noChangeAspect="1"/>
          </p:cNvPicPr>
          <p:nvPr/>
        </p:nvPicPr>
        <p:blipFill>
          <a:blip r:embed="rId2"/>
          <a:stretch>
            <a:fillRect/>
          </a:stretch>
        </p:blipFill>
        <p:spPr>
          <a:xfrm>
            <a:off x="4065894" y="4155948"/>
            <a:ext cx="4060213" cy="2047274"/>
          </a:xfrm>
          <a:prstGeom prst="rect">
            <a:avLst/>
          </a:prstGeom>
        </p:spPr>
      </p:pic>
    </p:spTree>
    <p:extLst>
      <p:ext uri="{BB962C8B-B14F-4D97-AF65-F5344CB8AC3E}">
        <p14:creationId xmlns:p14="http://schemas.microsoft.com/office/powerpoint/2010/main" val="369971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BFC0-D9DE-4ECD-AA29-1D1892BB24AD}"/>
              </a:ext>
            </a:extLst>
          </p:cNvPr>
          <p:cNvSpPr>
            <a:spLocks noGrp="1"/>
          </p:cNvSpPr>
          <p:nvPr>
            <p:ph type="title"/>
          </p:nvPr>
        </p:nvSpPr>
        <p:spPr>
          <a:xfrm>
            <a:off x="1981200" y="215372"/>
            <a:ext cx="8229600" cy="687599"/>
          </a:xfrm>
        </p:spPr>
        <p:txBody>
          <a:bodyPr>
            <a:normAutofit fontScale="90000"/>
          </a:bodyPr>
          <a:lstStyle/>
          <a:p>
            <a:r>
              <a:rPr lang="en-US" dirty="0"/>
              <a:t>The Database</a:t>
            </a:r>
          </a:p>
        </p:txBody>
      </p:sp>
      <p:sp>
        <p:nvSpPr>
          <p:cNvPr id="3" name="Text Placeholder 2">
            <a:extLst>
              <a:ext uri="{FF2B5EF4-FFF2-40B4-BE49-F238E27FC236}">
                <a16:creationId xmlns:a16="http://schemas.microsoft.com/office/drawing/2014/main" id="{215E581E-C4FB-475B-8D54-FEB7836BD747}"/>
              </a:ext>
            </a:extLst>
          </p:cNvPr>
          <p:cNvSpPr>
            <a:spLocks noGrp="1"/>
          </p:cNvSpPr>
          <p:nvPr>
            <p:ph type="body" idx="1"/>
          </p:nvPr>
        </p:nvSpPr>
        <p:spPr>
          <a:xfrm>
            <a:off x="1981200" y="1201420"/>
            <a:ext cx="8229600" cy="4787900"/>
          </a:xfrm>
        </p:spPr>
        <p:txBody>
          <a:bodyPr/>
          <a:lstStyle/>
          <a:p>
            <a:r>
              <a:rPr lang="en-US" sz="3000" dirty="0"/>
              <a:t>A </a:t>
            </a:r>
            <a:r>
              <a:rPr lang="en-US" sz="3000" b="1" dirty="0">
                <a:solidFill>
                  <a:schemeClr val="tx2"/>
                </a:solidFill>
              </a:rPr>
              <a:t>database</a:t>
            </a:r>
            <a:r>
              <a:rPr lang="en-US" sz="3000" dirty="0"/>
              <a:t> is a self-describing collection of integrated tables.</a:t>
            </a:r>
          </a:p>
          <a:p>
            <a:r>
              <a:rPr lang="en-US" sz="3000" dirty="0"/>
              <a:t>The tables are called </a:t>
            </a:r>
            <a:r>
              <a:rPr lang="en-US" sz="3000" b="1" dirty="0">
                <a:solidFill>
                  <a:schemeClr val="tx2"/>
                </a:solidFill>
              </a:rPr>
              <a:t>integrated</a:t>
            </a:r>
            <a:r>
              <a:rPr lang="en-US" sz="3000" dirty="0"/>
              <a:t> because they store data about the relationships between rows of data.</a:t>
            </a:r>
          </a:p>
          <a:p>
            <a:r>
              <a:rPr lang="en-US" sz="3000" dirty="0"/>
              <a:t>A database is called </a:t>
            </a:r>
            <a:r>
              <a:rPr lang="en-US" sz="3000" b="1" dirty="0">
                <a:solidFill>
                  <a:schemeClr val="tx2"/>
                </a:solidFill>
              </a:rPr>
              <a:t>self-describing</a:t>
            </a:r>
            <a:r>
              <a:rPr lang="en-US" sz="3000" dirty="0"/>
              <a:t> because it stores a description of itself.</a:t>
            </a:r>
          </a:p>
          <a:p>
            <a:r>
              <a:rPr lang="en-US" sz="3000" dirty="0"/>
              <a:t>The self-describing data is called </a:t>
            </a:r>
            <a:r>
              <a:rPr lang="en-US" sz="3000" b="1" dirty="0">
                <a:solidFill>
                  <a:schemeClr val="tx2"/>
                </a:solidFill>
              </a:rPr>
              <a:t>metadata</a:t>
            </a:r>
            <a:r>
              <a:rPr lang="en-US" sz="3000" dirty="0"/>
              <a:t>, which is data about data.</a:t>
            </a:r>
          </a:p>
        </p:txBody>
      </p:sp>
    </p:spTree>
    <p:extLst>
      <p:ext uri="{BB962C8B-B14F-4D97-AF65-F5344CB8AC3E}">
        <p14:creationId xmlns:p14="http://schemas.microsoft.com/office/powerpoint/2010/main" val="7823744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CF98-EA0B-42CB-8827-F686CCFD0688}"/>
              </a:ext>
            </a:extLst>
          </p:cNvPr>
          <p:cNvSpPr>
            <a:spLocks noGrp="1"/>
          </p:cNvSpPr>
          <p:nvPr>
            <p:ph type="title"/>
          </p:nvPr>
        </p:nvSpPr>
        <p:spPr/>
        <p:txBody>
          <a:bodyPr/>
          <a:lstStyle/>
          <a:p>
            <a:r>
              <a:rPr lang="en-US" dirty="0"/>
              <a:t>SQL EXCEPT Operator</a:t>
            </a:r>
          </a:p>
        </p:txBody>
      </p:sp>
      <p:sp>
        <p:nvSpPr>
          <p:cNvPr id="3" name="Text Placeholder 2">
            <a:extLst>
              <a:ext uri="{FF2B5EF4-FFF2-40B4-BE49-F238E27FC236}">
                <a16:creationId xmlns:a16="http://schemas.microsoft.com/office/drawing/2014/main" id="{E9804076-64DE-4CD2-9C99-A8270072F9DB}"/>
              </a:ext>
            </a:extLst>
          </p:cNvPr>
          <p:cNvSpPr>
            <a:spLocks noGrp="1"/>
          </p:cNvSpPr>
          <p:nvPr>
            <p:ph type="body" idx="1"/>
          </p:nvPr>
        </p:nvSpPr>
        <p:spPr/>
        <p:txBody>
          <a:bodyPr/>
          <a:lstStyle/>
          <a:p>
            <a:pPr marL="0" indent="0" fontAlgn="base">
              <a:spcBef>
                <a:spcPct val="0"/>
              </a:spcBef>
              <a:spcAft>
                <a:spcPct val="0"/>
              </a:spcAft>
              <a:buNone/>
            </a:pPr>
            <a:r>
              <a:rPr lang="en-US" sz="1800" dirty="0">
                <a:solidFill>
                  <a:srgbClr val="000000"/>
                </a:solidFill>
                <a:latin typeface="Arial" charset="0"/>
              </a:rPr>
              <a:t>“What products were available for sale (by either catalog or Web site) in 2017 but </a:t>
            </a:r>
            <a:r>
              <a:rPr lang="en-US" sz="1800" i="1" dirty="0">
                <a:solidFill>
                  <a:srgbClr val="000000"/>
                </a:solidFill>
                <a:latin typeface="Arial" charset="0"/>
              </a:rPr>
              <a:t>not</a:t>
            </a:r>
            <a:r>
              <a:rPr lang="en-US" sz="1800" dirty="0">
                <a:solidFill>
                  <a:srgbClr val="000000"/>
                </a:solidFill>
                <a:latin typeface="Arial" charset="0"/>
              </a:rPr>
              <a:t> in 2018?” [Oracle Database calls this the </a:t>
            </a:r>
            <a:r>
              <a:rPr lang="en-US" sz="1800" b="1" dirty="0">
                <a:solidFill>
                  <a:srgbClr val="0099CC"/>
                </a:solidFill>
                <a:latin typeface="Arial" charset="0"/>
              </a:rPr>
              <a:t>SQL MINUS operator</a:t>
            </a:r>
            <a:r>
              <a:rPr lang="en-US" sz="1800" dirty="0">
                <a:solidFill>
                  <a:srgbClr val="000000"/>
                </a:solidFill>
                <a:latin typeface="Arial" charset="0"/>
              </a:rPr>
              <a:t>, and MySQL 5.6 does not support this operation]</a:t>
            </a:r>
          </a:p>
          <a:p>
            <a:pPr marL="0" indent="0" fontAlgn="base">
              <a:spcBef>
                <a:spcPct val="0"/>
              </a:spcBef>
              <a:spcAft>
                <a:spcPct val="0"/>
              </a:spcAft>
              <a:buNone/>
            </a:pPr>
            <a:endParaRPr lang="en-US" sz="1800" dirty="0">
              <a:solidFill>
                <a:srgbClr val="000000"/>
              </a:solidFill>
              <a:latin typeface="Arial" charset="0"/>
            </a:endParaRPr>
          </a:p>
          <a:p>
            <a:pPr marL="588518" marR="28690" lvl="1" indent="0">
              <a:buNone/>
            </a:pPr>
            <a:r>
              <a:rPr lang="en-US" b="1" dirty="0">
                <a:solidFill>
                  <a:srgbClr val="00ABBD"/>
                </a:solidFill>
                <a:latin typeface="Courier New" panose="02070309020205020404" pitchFamily="49" charset="0"/>
              </a:rPr>
              <a:t>SELECT 	SKU, SKU_Description, Department </a:t>
            </a:r>
          </a:p>
          <a:p>
            <a:pPr marL="588518" marR="28690" lvl="1" indent="0">
              <a:buNone/>
            </a:pPr>
            <a:r>
              <a:rPr lang="en-US" b="1" dirty="0">
                <a:solidFill>
                  <a:srgbClr val="00ABBD"/>
                </a:solidFill>
                <a:latin typeface="Courier New" panose="02070309020205020404" pitchFamily="49" charset="0"/>
              </a:rPr>
              <a:t>FROM 	CATALOG_SKU_2017</a:t>
            </a:r>
          </a:p>
          <a:p>
            <a:pPr marL="588518" lvl="1" indent="0">
              <a:buNone/>
            </a:pPr>
            <a:r>
              <a:rPr lang="en-US" b="1" dirty="0">
                <a:solidFill>
                  <a:srgbClr val="00ABBD"/>
                </a:solidFill>
                <a:latin typeface="Courier New" panose="02070309020205020404" pitchFamily="49" charset="0"/>
              </a:rPr>
              <a:t>EXCEPT</a:t>
            </a:r>
          </a:p>
          <a:p>
            <a:pPr marL="588518" marR="28690" lvl="1" indent="0">
              <a:buNone/>
            </a:pPr>
            <a:r>
              <a:rPr lang="en-US" b="1" dirty="0">
                <a:solidFill>
                  <a:srgbClr val="00ABBD"/>
                </a:solidFill>
                <a:latin typeface="Courier New" panose="02070309020205020404" pitchFamily="49" charset="0"/>
              </a:rPr>
              <a:t>SELECT 	SKU, SKU_Description, Department </a:t>
            </a:r>
          </a:p>
          <a:p>
            <a:pPr marL="588518" marR="28690" lvl="1" indent="0">
              <a:buNone/>
            </a:pPr>
            <a:r>
              <a:rPr lang="en-US" b="1" dirty="0">
                <a:solidFill>
                  <a:srgbClr val="00ABBD"/>
                </a:solidFill>
                <a:latin typeface="Courier New" panose="02070309020205020404" pitchFamily="49" charset="0"/>
              </a:rPr>
              <a:t>FROM 	CATALOG_SKU_2018;</a:t>
            </a:r>
          </a:p>
          <a:p>
            <a:endParaRPr lang="en-US" dirty="0"/>
          </a:p>
        </p:txBody>
      </p:sp>
      <p:pic>
        <p:nvPicPr>
          <p:cNvPr id="5" name="Picture 4">
            <a:extLst>
              <a:ext uri="{FF2B5EF4-FFF2-40B4-BE49-F238E27FC236}">
                <a16:creationId xmlns:a16="http://schemas.microsoft.com/office/drawing/2014/main" id="{CD247EA3-69FA-44BB-99E0-78494B61E8B0}"/>
              </a:ext>
            </a:extLst>
          </p:cNvPr>
          <p:cNvPicPr>
            <a:picLocks noChangeAspect="1"/>
          </p:cNvPicPr>
          <p:nvPr/>
        </p:nvPicPr>
        <p:blipFill>
          <a:blip r:embed="rId2"/>
          <a:stretch>
            <a:fillRect/>
          </a:stretch>
        </p:blipFill>
        <p:spPr>
          <a:xfrm>
            <a:off x="3567200" y="4983480"/>
            <a:ext cx="5057600" cy="928947"/>
          </a:xfrm>
          <a:prstGeom prst="rect">
            <a:avLst/>
          </a:prstGeom>
        </p:spPr>
      </p:pic>
    </p:spTree>
    <p:extLst>
      <p:ext uri="{BB962C8B-B14F-4D97-AF65-F5344CB8AC3E}">
        <p14:creationId xmlns:p14="http://schemas.microsoft.com/office/powerpoint/2010/main" val="32197942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#5</a:t>
            </a:r>
          </a:p>
          <a:p>
            <a:pPr marL="101600" indent="0" algn="ctr">
              <a:buNone/>
            </a:pPr>
            <a:r>
              <a:rPr lang="en-US" sz="3200" dirty="0">
                <a:solidFill>
                  <a:srgbClr val="000000"/>
                </a:solidFill>
              </a:rPr>
              <a:t>Part 2B</a:t>
            </a:r>
          </a:p>
          <a:p>
            <a:endParaRPr lang="en-US" dirty="0"/>
          </a:p>
        </p:txBody>
      </p:sp>
    </p:spTree>
    <p:extLst>
      <p:ext uri="{BB962C8B-B14F-4D97-AF65-F5344CB8AC3E}">
        <p14:creationId xmlns:p14="http://schemas.microsoft.com/office/powerpoint/2010/main" val="2270547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6553198"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#6</a:t>
            </a:r>
          </a:p>
        </p:txBody>
      </p:sp>
      <p:sp>
        <p:nvSpPr>
          <p:cNvPr id="199" name="Shape 199"/>
          <p:cNvSpPr txBox="1">
            <a:spLocks noGrp="1"/>
          </p:cNvSpPr>
          <p:nvPr>
            <p:ph type="body" idx="4294967295"/>
          </p:nvPr>
        </p:nvSpPr>
        <p:spPr>
          <a:xfrm>
            <a:off x="6553198"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SQL for Database Construction and Application Processing</a:t>
            </a:r>
          </a:p>
        </p:txBody>
      </p:sp>
      <p:pic>
        <p:nvPicPr>
          <p:cNvPr id="3" name="Picture 2">
            <a:extLst>
              <a:ext uri="{FF2B5EF4-FFF2-40B4-BE49-F238E27FC236}">
                <a16:creationId xmlns:a16="http://schemas.microsoft.com/office/drawing/2014/main" id="{68DAC3B7-8B7C-4A57-B389-AFD53FBE4930}"/>
              </a:ext>
            </a:extLst>
          </p:cNvPr>
          <p:cNvPicPr>
            <a:picLocks noChangeAspect="1"/>
          </p:cNvPicPr>
          <p:nvPr/>
        </p:nvPicPr>
        <p:blipFill>
          <a:blip r:embed="rId3"/>
          <a:stretch>
            <a:fillRect/>
          </a:stretch>
        </p:blipFill>
        <p:spPr>
          <a:xfrm>
            <a:off x="2206016" y="1600200"/>
            <a:ext cx="3584103" cy="4586754"/>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984EE-6FAF-499B-8FA6-105EC5932C6B}"/>
              </a:ext>
            </a:extLst>
          </p:cNvPr>
          <p:cNvSpPr>
            <a:spLocks noGrp="1"/>
          </p:cNvSpPr>
          <p:nvPr>
            <p:ph type="title"/>
          </p:nvPr>
        </p:nvSpPr>
        <p:spPr/>
        <p:txBody>
          <a:bodyPr/>
          <a:lstStyle/>
          <a:p>
            <a:r>
              <a:rPr lang="en-US" dirty="0"/>
              <a:t>SQL Categories</a:t>
            </a:r>
          </a:p>
        </p:txBody>
      </p:sp>
      <p:sp>
        <p:nvSpPr>
          <p:cNvPr id="3" name="Text Placeholder 2">
            <a:extLst>
              <a:ext uri="{FF2B5EF4-FFF2-40B4-BE49-F238E27FC236}">
                <a16:creationId xmlns:a16="http://schemas.microsoft.com/office/drawing/2014/main" id="{25531B1D-B8C5-4594-B478-05115084C9C8}"/>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SQL statements can be divided into five categories:</a:t>
            </a:r>
          </a:p>
          <a:p>
            <a:pPr lvl="1" indent="-285750" fontAlgn="base">
              <a:spcBef>
                <a:spcPct val="20000"/>
              </a:spcBef>
              <a:spcAft>
                <a:spcPct val="0"/>
              </a:spcAft>
              <a:buClr>
                <a:srgbClr val="000000"/>
              </a:buClr>
              <a:buFontTx/>
              <a:buChar char="–"/>
            </a:pPr>
            <a:r>
              <a:rPr lang="en-US" b="1" dirty="0">
                <a:solidFill>
                  <a:schemeClr val="tx2"/>
                </a:solidFill>
              </a:rPr>
              <a:t>Data definition language (DDL)</a:t>
            </a:r>
          </a:p>
          <a:p>
            <a:pPr lvl="1" indent="-285750" fontAlgn="base">
              <a:spcBef>
                <a:spcPct val="20000"/>
              </a:spcBef>
              <a:spcAft>
                <a:spcPct val="0"/>
              </a:spcAft>
              <a:buClr>
                <a:srgbClr val="000000"/>
              </a:buClr>
              <a:buFontTx/>
              <a:buChar char="–"/>
            </a:pPr>
            <a:r>
              <a:rPr lang="en-US" b="1" dirty="0">
                <a:solidFill>
                  <a:schemeClr val="tx2"/>
                </a:solidFill>
              </a:rPr>
              <a:t>Data manipulation language (DML)</a:t>
            </a:r>
            <a:r>
              <a:rPr lang="en-US" dirty="0">
                <a:solidFill>
                  <a:schemeClr val="tx2"/>
                </a:solidFill>
              </a:rPr>
              <a:t> </a:t>
            </a:r>
            <a:r>
              <a:rPr lang="en-US" dirty="0">
                <a:solidFill>
                  <a:srgbClr val="000000"/>
                </a:solidFill>
              </a:rPr>
              <a:t>statements</a:t>
            </a:r>
          </a:p>
          <a:p>
            <a:pPr lvl="1" indent="-285750" fontAlgn="base">
              <a:spcBef>
                <a:spcPct val="20000"/>
              </a:spcBef>
              <a:spcAft>
                <a:spcPct val="0"/>
              </a:spcAft>
              <a:buClr>
                <a:srgbClr val="000000"/>
              </a:buClr>
              <a:buFontTx/>
              <a:buChar char="–"/>
            </a:pPr>
            <a:r>
              <a:rPr lang="en-US" b="1" dirty="0">
                <a:solidFill>
                  <a:schemeClr val="tx2"/>
                </a:solidFill>
              </a:rPr>
              <a:t>SQL/Persistent Stored Modules (SQL/PSM)</a:t>
            </a:r>
            <a:r>
              <a:rPr lang="en-US" dirty="0">
                <a:solidFill>
                  <a:schemeClr val="tx2"/>
                </a:solidFill>
              </a:rPr>
              <a:t> </a:t>
            </a:r>
            <a:r>
              <a:rPr lang="en-US" dirty="0">
                <a:solidFill>
                  <a:srgbClr val="000000"/>
                </a:solidFill>
              </a:rPr>
              <a:t>statements</a:t>
            </a:r>
          </a:p>
          <a:p>
            <a:pPr lvl="1" indent="-285750" fontAlgn="base">
              <a:spcBef>
                <a:spcPct val="20000"/>
              </a:spcBef>
              <a:spcAft>
                <a:spcPct val="0"/>
              </a:spcAft>
              <a:buClr>
                <a:srgbClr val="000000"/>
              </a:buClr>
              <a:buFontTx/>
              <a:buChar char="–"/>
            </a:pPr>
            <a:r>
              <a:rPr lang="en-US" b="1" dirty="0">
                <a:solidFill>
                  <a:schemeClr val="tx2"/>
                </a:solidFill>
              </a:rPr>
              <a:t>Transaction control language (TCL)</a:t>
            </a:r>
            <a:r>
              <a:rPr lang="en-US" dirty="0">
                <a:solidFill>
                  <a:schemeClr val="tx2"/>
                </a:solidFill>
              </a:rPr>
              <a:t> </a:t>
            </a:r>
            <a:r>
              <a:rPr lang="en-US" dirty="0">
                <a:solidFill>
                  <a:srgbClr val="000000"/>
                </a:solidFill>
              </a:rPr>
              <a:t>statements</a:t>
            </a:r>
          </a:p>
          <a:p>
            <a:pPr lvl="1" indent="-285750" fontAlgn="base">
              <a:spcBef>
                <a:spcPct val="20000"/>
              </a:spcBef>
              <a:spcAft>
                <a:spcPct val="0"/>
              </a:spcAft>
              <a:buClr>
                <a:srgbClr val="000000"/>
              </a:buClr>
              <a:buFontTx/>
              <a:buChar char="–"/>
            </a:pPr>
            <a:r>
              <a:rPr lang="en-US" b="1" dirty="0">
                <a:solidFill>
                  <a:schemeClr val="tx2"/>
                </a:solidFill>
              </a:rPr>
              <a:t>Data control language (DCL)</a:t>
            </a:r>
            <a:r>
              <a:rPr lang="en-US" dirty="0">
                <a:solidFill>
                  <a:schemeClr val="tx2"/>
                </a:solidFill>
              </a:rPr>
              <a:t> </a:t>
            </a:r>
            <a:r>
              <a:rPr lang="en-US" dirty="0">
                <a:solidFill>
                  <a:srgbClr val="000000"/>
                </a:solidFill>
              </a:rPr>
              <a:t>statements</a:t>
            </a:r>
          </a:p>
          <a:p>
            <a:endParaRPr lang="en-US" dirty="0"/>
          </a:p>
        </p:txBody>
      </p:sp>
    </p:spTree>
    <p:extLst>
      <p:ext uri="{BB962C8B-B14F-4D97-AF65-F5344CB8AC3E}">
        <p14:creationId xmlns:p14="http://schemas.microsoft.com/office/powerpoint/2010/main" val="34864065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4E08-EADB-425F-8B8B-C885D25B330E}"/>
              </a:ext>
            </a:extLst>
          </p:cNvPr>
          <p:cNvSpPr>
            <a:spLocks noGrp="1"/>
          </p:cNvSpPr>
          <p:nvPr>
            <p:ph type="title"/>
          </p:nvPr>
        </p:nvSpPr>
        <p:spPr/>
        <p:txBody>
          <a:bodyPr/>
          <a:lstStyle/>
          <a:p>
            <a:r>
              <a:rPr lang="en-US" dirty="0"/>
              <a:t>SQL DDL and SQL DML</a:t>
            </a:r>
          </a:p>
        </p:txBody>
      </p:sp>
      <p:sp>
        <p:nvSpPr>
          <p:cNvPr id="3" name="Text Placeholder 2">
            <a:extLst>
              <a:ext uri="{FF2B5EF4-FFF2-40B4-BE49-F238E27FC236}">
                <a16:creationId xmlns:a16="http://schemas.microsoft.com/office/drawing/2014/main" id="{000DD09B-D50F-4B86-A518-60EA946BC527}"/>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b="1" dirty="0">
                <a:solidFill>
                  <a:schemeClr val="tx2"/>
                </a:solidFill>
              </a:rPr>
              <a:t>Data definition language (DDL)</a:t>
            </a:r>
            <a:r>
              <a:rPr lang="en-US" dirty="0">
                <a:solidFill>
                  <a:schemeClr val="tx2"/>
                </a:solidFill>
              </a:rPr>
              <a:t> </a:t>
            </a:r>
            <a:r>
              <a:rPr lang="en-US" dirty="0">
                <a:solidFill>
                  <a:srgbClr val="000000"/>
                </a:solidFill>
              </a:rPr>
              <a:t>statements</a:t>
            </a:r>
          </a:p>
          <a:p>
            <a:pPr lvl="1" indent="-285750" fontAlgn="base">
              <a:spcBef>
                <a:spcPct val="20000"/>
              </a:spcBef>
              <a:spcAft>
                <a:spcPct val="0"/>
              </a:spcAft>
              <a:buFontTx/>
              <a:buChar char="–"/>
            </a:pPr>
            <a:r>
              <a:rPr lang="en-US" dirty="0">
                <a:solidFill>
                  <a:srgbClr val="000000"/>
                </a:solidFill>
              </a:rPr>
              <a:t>Used for creating tables, relationships, and other structures</a:t>
            </a:r>
          </a:p>
          <a:p>
            <a:pPr marL="342900" indent="-342900" fontAlgn="base">
              <a:spcBef>
                <a:spcPct val="20000"/>
              </a:spcBef>
              <a:spcAft>
                <a:spcPct val="0"/>
              </a:spcAft>
              <a:buClr>
                <a:srgbClr val="000000"/>
              </a:buClr>
              <a:buFontTx/>
              <a:buChar char="•"/>
            </a:pPr>
            <a:r>
              <a:rPr lang="en-US" b="1" dirty="0">
                <a:solidFill>
                  <a:schemeClr val="tx2"/>
                </a:solidFill>
              </a:rPr>
              <a:t>Data manipulation language (DML)</a:t>
            </a:r>
            <a:r>
              <a:rPr lang="en-US" dirty="0">
                <a:solidFill>
                  <a:schemeClr val="tx2"/>
                </a:solidFill>
              </a:rPr>
              <a:t> </a:t>
            </a:r>
            <a:r>
              <a:rPr lang="en-US" dirty="0">
                <a:solidFill>
                  <a:srgbClr val="000000"/>
                </a:solidFill>
              </a:rPr>
              <a:t>statements</a:t>
            </a:r>
          </a:p>
          <a:p>
            <a:pPr lvl="1" indent="-285750" fontAlgn="base">
              <a:spcBef>
                <a:spcPct val="20000"/>
              </a:spcBef>
              <a:spcAft>
                <a:spcPct val="0"/>
              </a:spcAft>
              <a:buFontTx/>
              <a:buChar char="–"/>
            </a:pPr>
            <a:r>
              <a:rPr lang="en-US" dirty="0">
                <a:solidFill>
                  <a:srgbClr val="000000"/>
                </a:solidFill>
              </a:rPr>
              <a:t>Used for:</a:t>
            </a:r>
          </a:p>
          <a:p>
            <a:pPr lvl="2" fontAlgn="base">
              <a:spcBef>
                <a:spcPct val="20000"/>
              </a:spcBef>
              <a:spcAft>
                <a:spcPct val="0"/>
              </a:spcAft>
              <a:buFontTx/>
              <a:buChar char="•"/>
            </a:pPr>
            <a:r>
              <a:rPr lang="en-US" dirty="0">
                <a:solidFill>
                  <a:srgbClr val="000000"/>
                </a:solidFill>
              </a:rPr>
              <a:t>Queries – SQL </a:t>
            </a:r>
            <a:r>
              <a:rPr lang="en-US" b="1" dirty="0">
                <a:solidFill>
                  <a:schemeClr val="tx2"/>
                </a:solidFill>
              </a:rPr>
              <a:t>SELECT</a:t>
            </a:r>
            <a:r>
              <a:rPr lang="en-US" dirty="0">
                <a:solidFill>
                  <a:srgbClr val="000000"/>
                </a:solidFill>
              </a:rPr>
              <a:t> statement</a:t>
            </a:r>
          </a:p>
          <a:p>
            <a:pPr lvl="2" fontAlgn="base">
              <a:spcBef>
                <a:spcPct val="20000"/>
              </a:spcBef>
              <a:spcAft>
                <a:spcPct val="0"/>
              </a:spcAft>
              <a:buFontTx/>
              <a:buChar char="•"/>
            </a:pPr>
            <a:r>
              <a:rPr lang="en-US" dirty="0">
                <a:solidFill>
                  <a:srgbClr val="000000"/>
                </a:solidFill>
              </a:rPr>
              <a:t>Inserting data – SQL </a:t>
            </a:r>
            <a:r>
              <a:rPr lang="en-US" b="1" dirty="0">
                <a:solidFill>
                  <a:schemeClr val="tx2"/>
                </a:solidFill>
              </a:rPr>
              <a:t>INSERT</a:t>
            </a:r>
            <a:r>
              <a:rPr lang="en-US" dirty="0">
                <a:solidFill>
                  <a:srgbClr val="000000"/>
                </a:solidFill>
              </a:rPr>
              <a:t> statement</a:t>
            </a:r>
          </a:p>
          <a:p>
            <a:pPr lvl="2" fontAlgn="base">
              <a:spcBef>
                <a:spcPct val="20000"/>
              </a:spcBef>
              <a:spcAft>
                <a:spcPct val="0"/>
              </a:spcAft>
              <a:buFontTx/>
              <a:buChar char="•"/>
            </a:pPr>
            <a:r>
              <a:rPr lang="en-US" dirty="0">
                <a:solidFill>
                  <a:srgbClr val="000000"/>
                </a:solidFill>
              </a:rPr>
              <a:t>Modifying data – SQL </a:t>
            </a:r>
            <a:r>
              <a:rPr lang="en-US" b="1" dirty="0">
                <a:solidFill>
                  <a:schemeClr val="tx2"/>
                </a:solidFill>
              </a:rPr>
              <a:t>UPDATE</a:t>
            </a:r>
            <a:r>
              <a:rPr lang="en-US" dirty="0">
                <a:solidFill>
                  <a:srgbClr val="000000"/>
                </a:solidFill>
              </a:rPr>
              <a:t> statement</a:t>
            </a:r>
          </a:p>
          <a:p>
            <a:pPr lvl="2" fontAlgn="base">
              <a:spcBef>
                <a:spcPct val="20000"/>
              </a:spcBef>
              <a:spcAft>
                <a:spcPct val="0"/>
              </a:spcAft>
              <a:buFontTx/>
              <a:buChar char="•"/>
            </a:pPr>
            <a:r>
              <a:rPr lang="en-US" dirty="0">
                <a:solidFill>
                  <a:srgbClr val="000000"/>
                </a:solidFill>
              </a:rPr>
              <a:t>Deleting data – SQL </a:t>
            </a:r>
            <a:r>
              <a:rPr lang="en-US" b="1" dirty="0">
                <a:solidFill>
                  <a:schemeClr val="tx2"/>
                </a:solidFill>
              </a:rPr>
              <a:t>DELETE</a:t>
            </a:r>
            <a:r>
              <a:rPr lang="en-US" dirty="0">
                <a:solidFill>
                  <a:srgbClr val="000000"/>
                </a:solidFill>
              </a:rPr>
              <a:t> statement</a:t>
            </a:r>
            <a:endParaRPr lang="en-US" sz="2400" dirty="0">
              <a:solidFill>
                <a:srgbClr val="000000"/>
              </a:solidFill>
            </a:endParaRPr>
          </a:p>
          <a:p>
            <a:endParaRPr lang="en-US" dirty="0"/>
          </a:p>
        </p:txBody>
      </p:sp>
    </p:spTree>
    <p:extLst>
      <p:ext uri="{BB962C8B-B14F-4D97-AF65-F5344CB8AC3E}">
        <p14:creationId xmlns:p14="http://schemas.microsoft.com/office/powerpoint/2010/main" val="14652867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530-D656-476B-9BE3-83D3E38DA67F}"/>
              </a:ext>
            </a:extLst>
          </p:cNvPr>
          <p:cNvSpPr>
            <a:spLocks noGrp="1"/>
          </p:cNvSpPr>
          <p:nvPr>
            <p:ph type="title"/>
          </p:nvPr>
        </p:nvSpPr>
        <p:spPr/>
        <p:txBody>
          <a:bodyPr/>
          <a:lstStyle/>
          <a:p>
            <a:r>
              <a:rPr lang="en-US" dirty="0"/>
              <a:t>View Ridge Gallery (VRG) Database Design</a:t>
            </a:r>
          </a:p>
        </p:txBody>
      </p:sp>
      <p:pic>
        <p:nvPicPr>
          <p:cNvPr id="5" name="Picture 4">
            <a:extLst>
              <a:ext uri="{FF2B5EF4-FFF2-40B4-BE49-F238E27FC236}">
                <a16:creationId xmlns:a16="http://schemas.microsoft.com/office/drawing/2014/main" id="{912FBC8D-A368-40E5-AE5D-DC05F2C404EA}"/>
              </a:ext>
            </a:extLst>
          </p:cNvPr>
          <p:cNvPicPr>
            <a:picLocks noChangeAspect="1"/>
          </p:cNvPicPr>
          <p:nvPr/>
        </p:nvPicPr>
        <p:blipFill>
          <a:blip r:embed="rId2"/>
          <a:stretch>
            <a:fillRect/>
          </a:stretch>
        </p:blipFill>
        <p:spPr>
          <a:xfrm>
            <a:off x="1981201" y="1785020"/>
            <a:ext cx="8259569" cy="3214492"/>
          </a:xfrm>
          <a:prstGeom prst="rect">
            <a:avLst/>
          </a:prstGeom>
        </p:spPr>
      </p:pic>
    </p:spTree>
    <p:extLst>
      <p:ext uri="{BB962C8B-B14F-4D97-AF65-F5344CB8AC3E}">
        <p14:creationId xmlns:p14="http://schemas.microsoft.com/office/powerpoint/2010/main" val="8655159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4664-9EB2-4AA6-8EC9-F52D6A147EF6}"/>
              </a:ext>
            </a:extLst>
          </p:cNvPr>
          <p:cNvSpPr>
            <a:spLocks noGrp="1"/>
          </p:cNvSpPr>
          <p:nvPr>
            <p:ph type="title"/>
          </p:nvPr>
        </p:nvSpPr>
        <p:spPr/>
        <p:txBody>
          <a:bodyPr/>
          <a:lstStyle/>
          <a:p>
            <a:r>
              <a:rPr lang="en-US" dirty="0"/>
              <a:t>The SQL CREATE TABLE Statement</a:t>
            </a:r>
          </a:p>
        </p:txBody>
      </p:sp>
      <p:sp>
        <p:nvSpPr>
          <p:cNvPr id="3" name="Text Placeholder 2">
            <a:extLst>
              <a:ext uri="{FF2B5EF4-FFF2-40B4-BE49-F238E27FC236}">
                <a16:creationId xmlns:a16="http://schemas.microsoft.com/office/drawing/2014/main" id="{B4266120-575E-4954-B232-47739D7ED0F5}"/>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dirty="0">
                <a:solidFill>
                  <a:schemeClr val="tx2"/>
                </a:solidFill>
              </a:rPr>
              <a:t>CREATE TABLE </a:t>
            </a:r>
            <a:r>
              <a:rPr lang="en-US" dirty="0">
                <a:solidFill>
                  <a:srgbClr val="000000"/>
                </a:solidFill>
              </a:rPr>
              <a:t>statement is used for creating relations.</a:t>
            </a:r>
          </a:p>
          <a:p>
            <a:pPr marL="342900" indent="-342900" fontAlgn="base">
              <a:spcBef>
                <a:spcPct val="20000"/>
              </a:spcBef>
              <a:spcAft>
                <a:spcPct val="0"/>
              </a:spcAft>
              <a:buFontTx/>
              <a:buChar char="•"/>
            </a:pPr>
            <a:r>
              <a:rPr lang="en-US" dirty="0">
                <a:solidFill>
                  <a:srgbClr val="000000"/>
                </a:solidFill>
              </a:rPr>
              <a:t>Each column is described with three parts: </a:t>
            </a:r>
            <a:r>
              <a:rPr lang="en-US" dirty="0">
                <a:solidFill>
                  <a:schemeClr val="tx2"/>
                </a:solidFill>
              </a:rPr>
              <a:t>column name</a:t>
            </a:r>
            <a:r>
              <a:rPr lang="en-US" dirty="0">
                <a:solidFill>
                  <a:srgbClr val="000000"/>
                </a:solidFill>
              </a:rPr>
              <a:t>, </a:t>
            </a:r>
            <a:r>
              <a:rPr lang="en-US" dirty="0">
                <a:solidFill>
                  <a:schemeClr val="tx2"/>
                </a:solidFill>
              </a:rPr>
              <a:t>data type</a:t>
            </a:r>
            <a:r>
              <a:rPr lang="en-US" dirty="0">
                <a:solidFill>
                  <a:srgbClr val="000000"/>
                </a:solidFill>
              </a:rPr>
              <a:t>, and </a:t>
            </a:r>
            <a:r>
              <a:rPr lang="en-US" dirty="0">
                <a:solidFill>
                  <a:schemeClr val="tx2"/>
                </a:solidFill>
              </a:rPr>
              <a:t>optional constraints</a:t>
            </a:r>
            <a:r>
              <a:rPr lang="en-US" dirty="0">
                <a:solidFill>
                  <a:srgbClr val="000000"/>
                </a:solidFill>
              </a:rPr>
              <a:t>.</a:t>
            </a:r>
          </a:p>
          <a:p>
            <a:pPr marL="588518" lvl="1" indent="0">
              <a:spcBef>
                <a:spcPts val="200"/>
              </a:spcBef>
              <a:buNone/>
            </a:pPr>
            <a:endParaRPr lang="en-US" b="1" dirty="0">
              <a:solidFill>
                <a:srgbClr val="00ABBD"/>
              </a:solidFill>
              <a:latin typeface="Courier New" panose="02070309020205020404" pitchFamily="49" charset="0"/>
            </a:endParaRPr>
          </a:p>
          <a:p>
            <a:pPr marL="588518" lvl="1" indent="0">
              <a:spcBef>
                <a:spcPts val="200"/>
              </a:spcBef>
              <a:buNone/>
            </a:pPr>
            <a:r>
              <a:rPr lang="en-US" b="1" dirty="0">
                <a:solidFill>
                  <a:schemeClr val="tx2"/>
                </a:solidFill>
                <a:latin typeface="Courier New" panose="02070309020205020404" pitchFamily="49" charset="0"/>
              </a:rPr>
              <a:t>CREATE TABLE </a:t>
            </a:r>
            <a:r>
              <a:rPr lang="en-US" b="1" i="1" dirty="0">
                <a:solidFill>
                  <a:schemeClr val="tx2"/>
                </a:solidFill>
                <a:latin typeface="Courier New" panose="02070309020205020404" pitchFamily="49" charset="0"/>
              </a:rPr>
              <a:t>NewTableName</a:t>
            </a:r>
            <a:r>
              <a:rPr lang="en-US" b="1" dirty="0">
                <a:solidFill>
                  <a:schemeClr val="tx2"/>
                </a:solidFill>
                <a:latin typeface="Courier New" panose="02070309020205020404" pitchFamily="49" charset="0"/>
              </a:rPr>
              <a:t>(</a:t>
            </a:r>
          </a:p>
          <a:p>
            <a:pPr marL="588518" marR="14050" lvl="1" indent="0">
              <a:spcBef>
                <a:spcPts val="200"/>
              </a:spcBef>
              <a:buNone/>
            </a:pPr>
            <a:r>
              <a:rPr lang="en-US" b="1" dirty="0">
                <a:solidFill>
                  <a:schemeClr val="tx2"/>
                </a:solidFill>
                <a:latin typeface="Courier New" panose="02070309020205020404" pitchFamily="49" charset="0"/>
              </a:rPr>
              <a:t>   ColumnName DataType OptionalConstraint, </a:t>
            </a:r>
          </a:p>
          <a:p>
            <a:pPr marL="588518" marR="14050" lvl="1" indent="0">
              <a:spcBef>
                <a:spcPts val="200"/>
              </a:spcBef>
              <a:buNone/>
            </a:pPr>
            <a:r>
              <a:rPr lang="en-US" b="1" dirty="0">
                <a:solidFill>
                  <a:schemeClr val="tx2"/>
                </a:solidFill>
                <a:latin typeface="Courier New" panose="02070309020205020404" pitchFamily="49" charset="0"/>
              </a:rPr>
              <a:t>	ColumnName DataType OptionalConstraint,</a:t>
            </a:r>
          </a:p>
          <a:p>
            <a:pPr marL="588518" lvl="1" indent="0">
              <a:spcBef>
                <a:spcPts val="200"/>
              </a:spcBef>
              <a:buNone/>
            </a:pPr>
            <a:r>
              <a:rPr lang="en-US" b="1" dirty="0">
                <a:solidFill>
                  <a:schemeClr val="tx2"/>
                </a:solidFill>
                <a:latin typeface="Courier New" panose="02070309020205020404" pitchFamily="49" charset="0"/>
              </a:rPr>
              <a:t>	...</a:t>
            </a:r>
          </a:p>
          <a:p>
            <a:pPr marL="588518" lvl="1" indent="0">
              <a:spcBef>
                <a:spcPts val="200"/>
              </a:spcBef>
              <a:buNone/>
            </a:pPr>
            <a:r>
              <a:rPr lang="en-US" b="1" dirty="0">
                <a:solidFill>
                  <a:schemeClr val="tx2"/>
                </a:solidFill>
                <a:latin typeface="Courier New" panose="02070309020205020404" pitchFamily="49" charset="0"/>
              </a:rPr>
              <a:t>	Optional table constraint</a:t>
            </a:r>
          </a:p>
          <a:p>
            <a:pPr marL="588518" lvl="1" indent="0">
              <a:spcBef>
                <a:spcPts val="200"/>
              </a:spcBef>
              <a:buNone/>
            </a:pPr>
            <a:r>
              <a:rPr lang="en-US" b="1" dirty="0">
                <a:solidFill>
                  <a:schemeClr val="tx2"/>
                </a:solidFill>
                <a:latin typeface="Courier New" panose="02070309020205020404" pitchFamily="49" charset="0"/>
              </a:rPr>
              <a:t>	...</a:t>
            </a:r>
          </a:p>
          <a:p>
            <a:pPr marL="588518" lvl="1" indent="0">
              <a:spcBef>
                <a:spcPts val="200"/>
              </a:spcBef>
              <a:buNone/>
            </a:pPr>
            <a:r>
              <a:rPr lang="en-US" b="1" dirty="0">
                <a:solidFill>
                  <a:schemeClr val="tx2"/>
                </a:solidFill>
                <a:latin typeface="Courier New" panose="02070309020205020404" pitchFamily="49" charset="0"/>
              </a:rPr>
              <a:t>	);</a:t>
            </a:r>
          </a:p>
          <a:p>
            <a:endParaRPr lang="en-US" dirty="0"/>
          </a:p>
        </p:txBody>
      </p:sp>
    </p:spTree>
    <p:extLst>
      <p:ext uri="{BB962C8B-B14F-4D97-AF65-F5344CB8AC3E}">
        <p14:creationId xmlns:p14="http://schemas.microsoft.com/office/powerpoint/2010/main" val="2925981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4774-DD2E-4502-A3D2-6F99D84A1AF9}"/>
              </a:ext>
            </a:extLst>
          </p:cNvPr>
          <p:cNvSpPr>
            <a:spLocks noGrp="1"/>
          </p:cNvSpPr>
          <p:nvPr>
            <p:ph type="title"/>
          </p:nvPr>
        </p:nvSpPr>
        <p:spPr/>
        <p:txBody>
          <a:bodyPr/>
          <a:lstStyle/>
          <a:p>
            <a:r>
              <a:rPr lang="en-US" dirty="0"/>
              <a:t>Column and Table Constraints</a:t>
            </a:r>
          </a:p>
        </p:txBody>
      </p:sp>
      <p:sp>
        <p:nvSpPr>
          <p:cNvPr id="3" name="Text Placeholder 2">
            <a:extLst>
              <a:ext uri="{FF2B5EF4-FFF2-40B4-BE49-F238E27FC236}">
                <a16:creationId xmlns:a16="http://schemas.microsoft.com/office/drawing/2014/main" id="{DE78B943-D4D8-44EA-A087-1E37E9CE4E7C}"/>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sz="2600" dirty="0">
                <a:solidFill>
                  <a:srgbClr val="000000"/>
                </a:solidFill>
              </a:rPr>
              <a:t>Constraints can be defined within the CREATE TABLE statement, or they can be added to the table after it is created using the ALTER table statement.</a:t>
            </a:r>
          </a:p>
          <a:p>
            <a:pPr marL="342900" indent="-342900" fontAlgn="base">
              <a:spcBef>
                <a:spcPct val="20000"/>
              </a:spcBef>
              <a:spcAft>
                <a:spcPct val="0"/>
              </a:spcAft>
              <a:buClr>
                <a:srgbClr val="000000"/>
              </a:buClr>
              <a:buFontTx/>
              <a:buChar char="•"/>
            </a:pPr>
            <a:r>
              <a:rPr lang="en-US" sz="2600" b="1" dirty="0">
                <a:solidFill>
                  <a:schemeClr val="tx2"/>
                </a:solidFill>
              </a:rPr>
              <a:t>Column and table constraints </a:t>
            </a:r>
            <a:r>
              <a:rPr lang="en-US" sz="2600" dirty="0">
                <a:solidFill>
                  <a:srgbClr val="000000"/>
                </a:solidFill>
              </a:rPr>
              <a:t>include:</a:t>
            </a:r>
          </a:p>
          <a:p>
            <a:pPr lvl="1" indent="-285750" fontAlgn="base">
              <a:spcBef>
                <a:spcPct val="20000"/>
              </a:spcBef>
              <a:spcAft>
                <a:spcPct val="0"/>
              </a:spcAft>
              <a:buClr>
                <a:srgbClr val="000000"/>
              </a:buClr>
              <a:buFontTx/>
              <a:buChar char="–"/>
            </a:pPr>
            <a:r>
              <a:rPr lang="en-US" sz="2200" b="1" dirty="0">
                <a:solidFill>
                  <a:schemeClr val="tx2"/>
                </a:solidFill>
              </a:rPr>
              <a:t>PRIMARY KEY </a:t>
            </a:r>
            <a:r>
              <a:rPr lang="en-US" sz="2200" b="1" dirty="0">
                <a:solidFill>
                  <a:srgbClr val="000000"/>
                </a:solidFill>
              </a:rPr>
              <a:t>─</a:t>
            </a:r>
            <a:r>
              <a:rPr lang="en-US" sz="2200" b="1" dirty="0">
                <a:solidFill>
                  <a:srgbClr val="0099CC"/>
                </a:solidFill>
              </a:rPr>
              <a:t> </a:t>
            </a:r>
            <a:r>
              <a:rPr lang="en-US" sz="2200" dirty="0">
                <a:solidFill>
                  <a:srgbClr val="000000"/>
                </a:solidFill>
              </a:rPr>
              <a:t>may not have NULL values</a:t>
            </a:r>
            <a:endParaRPr lang="en-US" sz="2200" b="1" dirty="0">
              <a:solidFill>
                <a:srgbClr val="0099CC"/>
              </a:solidFill>
            </a:endParaRPr>
          </a:p>
          <a:p>
            <a:pPr lvl="1" indent="-285750" fontAlgn="base">
              <a:spcBef>
                <a:spcPct val="20000"/>
              </a:spcBef>
              <a:spcAft>
                <a:spcPct val="0"/>
              </a:spcAft>
              <a:buClr>
                <a:srgbClr val="000000"/>
              </a:buClr>
              <a:buFontTx/>
              <a:buChar char="–"/>
            </a:pPr>
            <a:r>
              <a:rPr lang="en-US" sz="2200" b="1" dirty="0">
                <a:solidFill>
                  <a:schemeClr val="tx2"/>
                </a:solidFill>
              </a:rPr>
              <a:t>FOREIGN KEY </a:t>
            </a:r>
            <a:r>
              <a:rPr lang="en-US" sz="2200" b="1" dirty="0">
                <a:solidFill>
                  <a:srgbClr val="000000"/>
                </a:solidFill>
              </a:rPr>
              <a:t>─</a:t>
            </a:r>
            <a:r>
              <a:rPr lang="en-US" sz="2200" b="1" dirty="0">
                <a:solidFill>
                  <a:srgbClr val="0099CC"/>
                </a:solidFill>
              </a:rPr>
              <a:t> </a:t>
            </a:r>
            <a:r>
              <a:rPr lang="en-US" sz="2200" dirty="0">
                <a:solidFill>
                  <a:srgbClr val="000000"/>
                </a:solidFill>
              </a:rPr>
              <a:t>may not have NULL values</a:t>
            </a:r>
            <a:endParaRPr lang="en-US" sz="2200" b="1" dirty="0">
              <a:solidFill>
                <a:srgbClr val="0099CC"/>
              </a:solidFill>
            </a:endParaRPr>
          </a:p>
          <a:p>
            <a:pPr lvl="1" indent="-285750" fontAlgn="base">
              <a:spcBef>
                <a:spcPct val="20000"/>
              </a:spcBef>
              <a:spcAft>
                <a:spcPct val="0"/>
              </a:spcAft>
              <a:buClr>
                <a:srgbClr val="000000"/>
              </a:buClr>
              <a:buFontTx/>
              <a:buChar char="–"/>
            </a:pPr>
            <a:r>
              <a:rPr lang="en-US" sz="2200" b="1" dirty="0">
                <a:solidFill>
                  <a:schemeClr val="tx2"/>
                </a:solidFill>
              </a:rPr>
              <a:t>NULL / NOT NULL</a:t>
            </a:r>
          </a:p>
          <a:p>
            <a:pPr lvl="1" indent="-285750" fontAlgn="base">
              <a:spcBef>
                <a:spcPct val="20000"/>
              </a:spcBef>
              <a:spcAft>
                <a:spcPct val="0"/>
              </a:spcAft>
              <a:buClr>
                <a:srgbClr val="000000"/>
              </a:buClr>
              <a:buFontTx/>
              <a:buChar char="–"/>
            </a:pPr>
            <a:r>
              <a:rPr lang="en-US" sz="2200" b="1" dirty="0">
                <a:solidFill>
                  <a:schemeClr val="tx2"/>
                </a:solidFill>
              </a:rPr>
              <a:t>UNIQUE</a:t>
            </a:r>
          </a:p>
          <a:p>
            <a:pPr lvl="1" indent="-285750" fontAlgn="base">
              <a:spcBef>
                <a:spcPct val="20000"/>
              </a:spcBef>
              <a:spcAft>
                <a:spcPct val="0"/>
              </a:spcAft>
              <a:buClr>
                <a:srgbClr val="000000"/>
              </a:buClr>
              <a:buFontTx/>
              <a:buChar char="–"/>
            </a:pPr>
            <a:r>
              <a:rPr lang="en-US" sz="2200" b="1" dirty="0">
                <a:solidFill>
                  <a:schemeClr val="tx2"/>
                </a:solidFill>
              </a:rPr>
              <a:t>CHECK</a:t>
            </a:r>
          </a:p>
          <a:p>
            <a:pPr marL="342900" indent="-342900" fontAlgn="base">
              <a:spcBef>
                <a:spcPct val="20000"/>
              </a:spcBef>
              <a:spcAft>
                <a:spcPct val="0"/>
              </a:spcAft>
              <a:buFontTx/>
              <a:buChar char="•"/>
            </a:pPr>
            <a:r>
              <a:rPr lang="en-US" sz="2600" dirty="0">
                <a:solidFill>
                  <a:srgbClr val="000000"/>
                </a:solidFill>
              </a:rPr>
              <a:t>The </a:t>
            </a:r>
            <a:r>
              <a:rPr lang="en-US" sz="2600" b="1" dirty="0">
                <a:solidFill>
                  <a:schemeClr val="tx2"/>
                </a:solidFill>
              </a:rPr>
              <a:t>DEFAULT</a:t>
            </a:r>
            <a:r>
              <a:rPr lang="en-US" sz="2600" dirty="0">
                <a:solidFill>
                  <a:srgbClr val="000000"/>
                </a:solidFill>
              </a:rPr>
              <a:t> keyword (not a constraint) can be used to set initial values.</a:t>
            </a:r>
          </a:p>
          <a:p>
            <a:endParaRPr lang="en-US" dirty="0"/>
          </a:p>
        </p:txBody>
      </p:sp>
    </p:spTree>
    <p:extLst>
      <p:ext uri="{BB962C8B-B14F-4D97-AF65-F5344CB8AC3E}">
        <p14:creationId xmlns:p14="http://schemas.microsoft.com/office/powerpoint/2010/main" val="8486525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BBAE-6555-43CB-B042-51B4213B5561}"/>
              </a:ext>
            </a:extLst>
          </p:cNvPr>
          <p:cNvSpPr>
            <a:spLocks noGrp="1"/>
          </p:cNvSpPr>
          <p:nvPr>
            <p:ph type="title"/>
          </p:nvPr>
        </p:nvSpPr>
        <p:spPr/>
        <p:txBody>
          <a:bodyPr/>
          <a:lstStyle/>
          <a:p>
            <a:r>
              <a:rPr lang="en-US" dirty="0"/>
              <a:t>Column Characteristics for the VRG ARTIST Table</a:t>
            </a:r>
          </a:p>
        </p:txBody>
      </p:sp>
      <p:graphicFrame>
        <p:nvGraphicFramePr>
          <p:cNvPr id="5" name="Table 4">
            <a:extLst>
              <a:ext uri="{FF2B5EF4-FFF2-40B4-BE49-F238E27FC236}">
                <a16:creationId xmlns:a16="http://schemas.microsoft.com/office/drawing/2014/main" id="{A392AC82-3E30-4A6A-AF76-02C79F174B9F}"/>
              </a:ext>
            </a:extLst>
          </p:cNvPr>
          <p:cNvGraphicFramePr>
            <a:graphicFrameLocks noGrp="1"/>
          </p:cNvGraphicFramePr>
          <p:nvPr/>
        </p:nvGraphicFramePr>
        <p:xfrm>
          <a:off x="1981200" y="1813401"/>
          <a:ext cx="8229600" cy="2829560"/>
        </p:xfrm>
        <a:graphic>
          <a:graphicData uri="http://schemas.openxmlformats.org/drawingml/2006/table">
            <a:tbl>
              <a:tblPr firstRow="1" bandRow="1"/>
              <a:tblGrid>
                <a:gridCol w="1358721">
                  <a:extLst>
                    <a:ext uri="{9D8B030D-6E8A-4147-A177-3AD203B41FA5}">
                      <a16:colId xmlns:a16="http://schemas.microsoft.com/office/drawing/2014/main" val="2717383485"/>
                    </a:ext>
                  </a:extLst>
                </a:gridCol>
                <a:gridCol w="1159099">
                  <a:extLst>
                    <a:ext uri="{9D8B030D-6E8A-4147-A177-3AD203B41FA5}">
                      <a16:colId xmlns:a16="http://schemas.microsoft.com/office/drawing/2014/main" val="731821081"/>
                    </a:ext>
                  </a:extLst>
                </a:gridCol>
                <a:gridCol w="1390918">
                  <a:extLst>
                    <a:ext uri="{9D8B030D-6E8A-4147-A177-3AD203B41FA5}">
                      <a16:colId xmlns:a16="http://schemas.microsoft.com/office/drawing/2014/main" val="1525433157"/>
                    </a:ext>
                  </a:extLst>
                </a:gridCol>
                <a:gridCol w="1687132">
                  <a:extLst>
                    <a:ext uri="{9D8B030D-6E8A-4147-A177-3AD203B41FA5}">
                      <a16:colId xmlns:a16="http://schemas.microsoft.com/office/drawing/2014/main" val="1542369654"/>
                    </a:ext>
                  </a:extLst>
                </a:gridCol>
                <a:gridCol w="2633730">
                  <a:extLst>
                    <a:ext uri="{9D8B030D-6E8A-4147-A177-3AD203B41FA5}">
                      <a16:colId xmlns:a16="http://schemas.microsoft.com/office/drawing/2014/main" val="1838691284"/>
                    </a:ext>
                  </a:extLst>
                </a:gridCol>
              </a:tblGrid>
              <a:tr h="370840">
                <a:tc>
                  <a:txBody>
                    <a:bodyPr/>
                    <a:lstStyle/>
                    <a:p>
                      <a:r>
                        <a:rPr lang="en-US" dirty="0"/>
                        <a:t>Column Name</a:t>
                      </a:r>
                    </a:p>
                  </a:txBody>
                  <a:tcPr/>
                </a:tc>
                <a:tc>
                  <a:txBody>
                    <a:bodyPr/>
                    <a:lstStyle/>
                    <a:p>
                      <a:r>
                        <a:rPr lang="en-US" dirty="0"/>
                        <a:t>Type</a:t>
                      </a:r>
                    </a:p>
                  </a:txBody>
                  <a:tcPr/>
                </a:tc>
                <a:tc>
                  <a:txBody>
                    <a:bodyPr/>
                    <a:lstStyle/>
                    <a:p>
                      <a:r>
                        <a:rPr lang="en-US" dirty="0"/>
                        <a:t>Key</a:t>
                      </a:r>
                    </a:p>
                  </a:txBody>
                  <a:tcPr/>
                </a:tc>
                <a:tc>
                  <a:txBody>
                    <a:bodyPr/>
                    <a:lstStyle/>
                    <a:p>
                      <a:r>
                        <a:rPr lang="en-US" dirty="0"/>
                        <a:t>NULL Status</a:t>
                      </a:r>
                    </a:p>
                  </a:txBody>
                  <a:tcPr/>
                </a:tc>
                <a:tc>
                  <a:txBody>
                    <a:bodyPr/>
                    <a:lstStyle/>
                    <a:p>
                      <a:r>
                        <a:rPr lang="en-US" dirty="0"/>
                        <a:t>Remarks</a:t>
                      </a:r>
                    </a:p>
                  </a:txBody>
                  <a:tcPr/>
                </a:tc>
                <a:extLst>
                  <a:ext uri="{0D108BD9-81ED-4DB2-BD59-A6C34878D82A}">
                    <a16:rowId xmlns:a16="http://schemas.microsoft.com/office/drawing/2014/main" val="2671706970"/>
                  </a:ext>
                </a:extLst>
              </a:tr>
              <a:tr h="370840">
                <a:tc>
                  <a:txBody>
                    <a:bodyPr/>
                    <a:lstStyle/>
                    <a:p>
                      <a:r>
                        <a:rPr lang="en-US" sz="1200" dirty="0"/>
                        <a:t>ArtistID</a:t>
                      </a:r>
                    </a:p>
                  </a:txBody>
                  <a:tcPr/>
                </a:tc>
                <a:tc>
                  <a:txBody>
                    <a:bodyPr/>
                    <a:lstStyle/>
                    <a:p>
                      <a:r>
                        <a:rPr lang="en-US" sz="1200" dirty="0"/>
                        <a:t>Int</a:t>
                      </a:r>
                    </a:p>
                  </a:txBody>
                  <a:tcPr/>
                </a:tc>
                <a:tc>
                  <a:txBody>
                    <a:bodyPr/>
                    <a:lstStyle/>
                    <a:p>
                      <a:r>
                        <a:rPr lang="en-US" sz="1200" dirty="0"/>
                        <a:t>Primary Key</a:t>
                      </a:r>
                    </a:p>
                  </a:txBody>
                  <a:tcPr/>
                </a:tc>
                <a:tc>
                  <a:txBody>
                    <a:bodyPr/>
                    <a:lstStyle/>
                    <a:p>
                      <a:r>
                        <a:rPr lang="en-US" sz="1200" dirty="0"/>
                        <a:t>NOT NULL</a:t>
                      </a:r>
                    </a:p>
                  </a:txBody>
                  <a:tcPr/>
                </a:tc>
                <a:tc>
                  <a:txBody>
                    <a:bodyPr/>
                    <a:lstStyle/>
                    <a:p>
                      <a:r>
                        <a:rPr lang="en-US" sz="1200" dirty="0"/>
                        <a:t>Surrogate Key</a:t>
                      </a:r>
                    </a:p>
                    <a:p>
                      <a:r>
                        <a:rPr lang="en-US" sz="1200" dirty="0"/>
                        <a:t>IDENTITY (1,1)</a:t>
                      </a:r>
                    </a:p>
                  </a:txBody>
                  <a:tcPr/>
                </a:tc>
                <a:extLst>
                  <a:ext uri="{0D108BD9-81ED-4DB2-BD59-A6C34878D82A}">
                    <a16:rowId xmlns:a16="http://schemas.microsoft.com/office/drawing/2014/main" val="604046979"/>
                  </a:ext>
                </a:extLst>
              </a:tr>
              <a:tr h="370840">
                <a:tc>
                  <a:txBody>
                    <a:bodyPr/>
                    <a:lstStyle/>
                    <a:p>
                      <a:r>
                        <a:rPr lang="en-US" sz="1200" dirty="0"/>
                        <a:t>LastName</a:t>
                      </a:r>
                    </a:p>
                  </a:txBody>
                  <a:tcPr/>
                </a:tc>
                <a:tc>
                  <a:txBody>
                    <a:bodyPr/>
                    <a:lstStyle/>
                    <a:p>
                      <a:r>
                        <a:rPr lang="en-US" sz="1200" dirty="0"/>
                        <a:t>Char (25)</a:t>
                      </a:r>
                    </a:p>
                  </a:txBody>
                  <a:tcPr/>
                </a:tc>
                <a:tc>
                  <a:txBody>
                    <a:bodyPr/>
                    <a:lstStyle/>
                    <a:p>
                      <a:r>
                        <a:rPr lang="en-US" sz="1200" dirty="0"/>
                        <a:t>Alternate Key</a:t>
                      </a:r>
                    </a:p>
                  </a:txBody>
                  <a:tcPr/>
                </a:tc>
                <a:tc>
                  <a:txBody>
                    <a:bodyPr/>
                    <a:lstStyle/>
                    <a:p>
                      <a:r>
                        <a:rPr lang="en-US" sz="1200" dirty="0"/>
                        <a:t>NOT NULL</a:t>
                      </a:r>
                    </a:p>
                  </a:txBody>
                  <a:tcPr/>
                </a:tc>
                <a:tc>
                  <a:txBody>
                    <a:bodyPr/>
                    <a:lstStyle/>
                    <a:p>
                      <a:r>
                        <a:rPr lang="en-US" sz="1200" dirty="0"/>
                        <a:t>AK1.1</a:t>
                      </a:r>
                    </a:p>
                  </a:txBody>
                  <a:tcPr/>
                </a:tc>
                <a:extLst>
                  <a:ext uri="{0D108BD9-81ED-4DB2-BD59-A6C34878D82A}">
                    <a16:rowId xmlns:a16="http://schemas.microsoft.com/office/drawing/2014/main" val="2715769403"/>
                  </a:ext>
                </a:extLst>
              </a:tr>
              <a:tr h="370840">
                <a:tc>
                  <a:txBody>
                    <a:bodyPr/>
                    <a:lstStyle/>
                    <a:p>
                      <a:r>
                        <a:rPr lang="en-US" sz="1200" dirty="0"/>
                        <a:t>FirstName</a:t>
                      </a:r>
                    </a:p>
                  </a:txBody>
                  <a:tcPr/>
                </a:tc>
                <a:tc>
                  <a:txBody>
                    <a:bodyPr/>
                    <a:lstStyle/>
                    <a:p>
                      <a:r>
                        <a:rPr lang="en-US" sz="1200" dirty="0"/>
                        <a:t>Char (25)</a:t>
                      </a:r>
                    </a:p>
                  </a:txBody>
                  <a:tcPr/>
                </a:tc>
                <a:tc>
                  <a:txBody>
                    <a:bodyPr/>
                    <a:lstStyle/>
                    <a:p>
                      <a:r>
                        <a:rPr lang="en-US" sz="1200" dirty="0"/>
                        <a:t>Alternate Key</a:t>
                      </a:r>
                    </a:p>
                  </a:txBody>
                  <a:tcPr/>
                </a:tc>
                <a:tc>
                  <a:txBody>
                    <a:bodyPr/>
                    <a:lstStyle/>
                    <a:p>
                      <a:r>
                        <a:rPr lang="en-US" sz="1200" dirty="0"/>
                        <a:t>NOT NULL</a:t>
                      </a:r>
                    </a:p>
                  </a:txBody>
                  <a:tcPr/>
                </a:tc>
                <a:tc>
                  <a:txBody>
                    <a:bodyPr/>
                    <a:lstStyle/>
                    <a:p>
                      <a:r>
                        <a:rPr lang="en-US" sz="1200" dirty="0"/>
                        <a:t>AK1.2</a:t>
                      </a:r>
                    </a:p>
                  </a:txBody>
                  <a:tcPr/>
                </a:tc>
                <a:extLst>
                  <a:ext uri="{0D108BD9-81ED-4DB2-BD59-A6C34878D82A}">
                    <a16:rowId xmlns:a16="http://schemas.microsoft.com/office/drawing/2014/main" val="2457476539"/>
                  </a:ext>
                </a:extLst>
              </a:tr>
              <a:tr h="370840">
                <a:tc>
                  <a:txBody>
                    <a:bodyPr/>
                    <a:lstStyle/>
                    <a:p>
                      <a:r>
                        <a:rPr lang="en-US" sz="1200" dirty="0"/>
                        <a:t>Nationality</a:t>
                      </a:r>
                    </a:p>
                  </a:txBody>
                  <a:tcPr/>
                </a:tc>
                <a:tc>
                  <a:txBody>
                    <a:bodyPr/>
                    <a:lstStyle/>
                    <a:p>
                      <a:r>
                        <a:rPr lang="en-US" sz="1200" dirty="0"/>
                        <a:t>Char (30)</a:t>
                      </a:r>
                    </a:p>
                  </a:txBody>
                  <a:tcPr/>
                </a:tc>
                <a:tc>
                  <a:txBody>
                    <a:bodyPr/>
                    <a:lstStyle/>
                    <a:p>
                      <a:r>
                        <a:rPr lang="en-US" sz="1200" dirty="0"/>
                        <a:t>No</a:t>
                      </a:r>
                    </a:p>
                  </a:txBody>
                  <a:tcPr/>
                </a:tc>
                <a:tc>
                  <a:txBody>
                    <a:bodyPr/>
                    <a:lstStyle/>
                    <a:p>
                      <a:r>
                        <a:rPr lang="en-US" sz="1200" dirty="0"/>
                        <a:t>NULL</a:t>
                      </a:r>
                    </a:p>
                  </a:txBody>
                  <a:tcPr/>
                </a:tc>
                <a:tc>
                  <a:txBody>
                    <a:bodyPr/>
                    <a:lstStyle/>
                    <a:p>
                      <a:endParaRPr lang="en-US" sz="1200" dirty="0"/>
                    </a:p>
                  </a:txBody>
                  <a:tcPr/>
                </a:tc>
                <a:extLst>
                  <a:ext uri="{0D108BD9-81ED-4DB2-BD59-A6C34878D82A}">
                    <a16:rowId xmlns:a16="http://schemas.microsoft.com/office/drawing/2014/main" val="300265320"/>
                  </a:ext>
                </a:extLst>
              </a:tr>
              <a:tr h="370840">
                <a:tc>
                  <a:txBody>
                    <a:bodyPr/>
                    <a:lstStyle/>
                    <a:p>
                      <a:r>
                        <a:rPr lang="en-US" sz="1200" dirty="0"/>
                        <a:t>DateOfBirth</a:t>
                      </a:r>
                    </a:p>
                  </a:txBody>
                  <a:tcPr/>
                </a:tc>
                <a:tc>
                  <a:txBody>
                    <a:bodyPr/>
                    <a:lstStyle/>
                    <a:p>
                      <a:r>
                        <a:rPr lang="en-US" sz="1200" dirty="0"/>
                        <a:t>Numeric (4,0)</a:t>
                      </a:r>
                    </a:p>
                  </a:txBody>
                  <a:tcPr/>
                </a:tc>
                <a:tc>
                  <a:txBody>
                    <a:bodyPr/>
                    <a:lstStyle/>
                    <a:p>
                      <a:r>
                        <a:rPr lang="en-US" sz="1200" dirty="0"/>
                        <a:t>No</a:t>
                      </a:r>
                    </a:p>
                  </a:txBody>
                  <a:tcPr/>
                </a:tc>
                <a:tc>
                  <a:txBody>
                    <a:bodyPr/>
                    <a:lstStyle/>
                    <a:p>
                      <a:r>
                        <a:rPr lang="en-US" sz="1200" dirty="0"/>
                        <a:t>NULL</a:t>
                      </a:r>
                    </a:p>
                  </a:txBody>
                  <a:tcPr/>
                </a:tc>
                <a:tc>
                  <a:txBody>
                    <a:bodyPr/>
                    <a:lstStyle/>
                    <a:p>
                      <a:endParaRPr lang="en-US" sz="1200" dirty="0"/>
                    </a:p>
                  </a:txBody>
                  <a:tcPr/>
                </a:tc>
                <a:extLst>
                  <a:ext uri="{0D108BD9-81ED-4DB2-BD59-A6C34878D82A}">
                    <a16:rowId xmlns:a16="http://schemas.microsoft.com/office/drawing/2014/main" val="2706762989"/>
                  </a:ext>
                </a:extLst>
              </a:tr>
              <a:tr h="370840">
                <a:tc>
                  <a:txBody>
                    <a:bodyPr/>
                    <a:lstStyle/>
                    <a:p>
                      <a:r>
                        <a:rPr lang="en-US" sz="1200" dirty="0"/>
                        <a:t>DateDeceased</a:t>
                      </a:r>
                    </a:p>
                  </a:txBody>
                  <a:tcPr/>
                </a:tc>
                <a:tc>
                  <a:txBody>
                    <a:bodyPr/>
                    <a:lstStyle/>
                    <a:p>
                      <a:r>
                        <a:rPr lang="en-US" sz="1200" dirty="0"/>
                        <a:t>Numeric (4, 0)</a:t>
                      </a:r>
                    </a:p>
                  </a:txBody>
                  <a:tcPr/>
                </a:tc>
                <a:tc>
                  <a:txBody>
                    <a:bodyPr/>
                    <a:lstStyle/>
                    <a:p>
                      <a:r>
                        <a:rPr lang="en-US" sz="1200" dirty="0"/>
                        <a:t>No</a:t>
                      </a:r>
                    </a:p>
                  </a:txBody>
                  <a:tcPr/>
                </a:tc>
                <a:tc>
                  <a:txBody>
                    <a:bodyPr/>
                    <a:lstStyle/>
                    <a:p>
                      <a:r>
                        <a:rPr lang="en-US" sz="1200" dirty="0"/>
                        <a:t>NULL</a:t>
                      </a:r>
                    </a:p>
                  </a:txBody>
                  <a:tcPr/>
                </a:tc>
                <a:tc>
                  <a:txBody>
                    <a:bodyPr/>
                    <a:lstStyle/>
                    <a:p>
                      <a:endParaRPr lang="en-US" sz="1200" dirty="0"/>
                    </a:p>
                  </a:txBody>
                  <a:tcPr/>
                </a:tc>
                <a:extLst>
                  <a:ext uri="{0D108BD9-81ED-4DB2-BD59-A6C34878D82A}">
                    <a16:rowId xmlns:a16="http://schemas.microsoft.com/office/drawing/2014/main" val="3177743220"/>
                  </a:ext>
                </a:extLst>
              </a:tr>
            </a:tbl>
          </a:graphicData>
        </a:graphic>
      </p:graphicFrame>
    </p:spTree>
    <p:extLst>
      <p:ext uri="{BB962C8B-B14F-4D97-AF65-F5344CB8AC3E}">
        <p14:creationId xmlns:p14="http://schemas.microsoft.com/office/powerpoint/2010/main" val="29493986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BBAE-6555-43CB-B042-51B4213B5561}"/>
              </a:ext>
            </a:extLst>
          </p:cNvPr>
          <p:cNvSpPr>
            <a:spLocks noGrp="1"/>
          </p:cNvSpPr>
          <p:nvPr>
            <p:ph type="title"/>
          </p:nvPr>
        </p:nvSpPr>
        <p:spPr/>
        <p:txBody>
          <a:bodyPr/>
          <a:lstStyle/>
          <a:p>
            <a:r>
              <a:rPr lang="en-US" dirty="0"/>
              <a:t>Column Characteristics for the VRG WORK Table</a:t>
            </a:r>
          </a:p>
        </p:txBody>
      </p:sp>
      <p:graphicFrame>
        <p:nvGraphicFramePr>
          <p:cNvPr id="5" name="Table 4">
            <a:extLst>
              <a:ext uri="{FF2B5EF4-FFF2-40B4-BE49-F238E27FC236}">
                <a16:creationId xmlns:a16="http://schemas.microsoft.com/office/drawing/2014/main" id="{A392AC82-3E30-4A6A-AF76-02C79F174B9F}"/>
              </a:ext>
            </a:extLst>
          </p:cNvPr>
          <p:cNvGraphicFramePr>
            <a:graphicFrameLocks noGrp="1"/>
          </p:cNvGraphicFramePr>
          <p:nvPr/>
        </p:nvGraphicFramePr>
        <p:xfrm>
          <a:off x="1981200" y="1813401"/>
          <a:ext cx="8229600" cy="2976880"/>
        </p:xfrm>
        <a:graphic>
          <a:graphicData uri="http://schemas.openxmlformats.org/drawingml/2006/table">
            <a:tbl>
              <a:tblPr firstRow="1" bandRow="1"/>
              <a:tblGrid>
                <a:gridCol w="1358721">
                  <a:extLst>
                    <a:ext uri="{9D8B030D-6E8A-4147-A177-3AD203B41FA5}">
                      <a16:colId xmlns:a16="http://schemas.microsoft.com/office/drawing/2014/main" val="2717383485"/>
                    </a:ext>
                  </a:extLst>
                </a:gridCol>
                <a:gridCol w="1159099">
                  <a:extLst>
                    <a:ext uri="{9D8B030D-6E8A-4147-A177-3AD203B41FA5}">
                      <a16:colId xmlns:a16="http://schemas.microsoft.com/office/drawing/2014/main" val="731821081"/>
                    </a:ext>
                  </a:extLst>
                </a:gridCol>
                <a:gridCol w="1390918">
                  <a:extLst>
                    <a:ext uri="{9D8B030D-6E8A-4147-A177-3AD203B41FA5}">
                      <a16:colId xmlns:a16="http://schemas.microsoft.com/office/drawing/2014/main" val="1525433157"/>
                    </a:ext>
                  </a:extLst>
                </a:gridCol>
                <a:gridCol w="1687132">
                  <a:extLst>
                    <a:ext uri="{9D8B030D-6E8A-4147-A177-3AD203B41FA5}">
                      <a16:colId xmlns:a16="http://schemas.microsoft.com/office/drawing/2014/main" val="1542369654"/>
                    </a:ext>
                  </a:extLst>
                </a:gridCol>
                <a:gridCol w="2633730">
                  <a:extLst>
                    <a:ext uri="{9D8B030D-6E8A-4147-A177-3AD203B41FA5}">
                      <a16:colId xmlns:a16="http://schemas.microsoft.com/office/drawing/2014/main" val="1838691284"/>
                    </a:ext>
                  </a:extLst>
                </a:gridCol>
              </a:tblGrid>
              <a:tr h="370840">
                <a:tc>
                  <a:txBody>
                    <a:bodyPr/>
                    <a:lstStyle/>
                    <a:p>
                      <a:r>
                        <a:rPr lang="en-US" dirty="0"/>
                        <a:t>Column Name</a:t>
                      </a:r>
                    </a:p>
                  </a:txBody>
                  <a:tcPr/>
                </a:tc>
                <a:tc>
                  <a:txBody>
                    <a:bodyPr/>
                    <a:lstStyle/>
                    <a:p>
                      <a:r>
                        <a:rPr lang="en-US" dirty="0"/>
                        <a:t>Type</a:t>
                      </a:r>
                    </a:p>
                  </a:txBody>
                  <a:tcPr/>
                </a:tc>
                <a:tc>
                  <a:txBody>
                    <a:bodyPr/>
                    <a:lstStyle/>
                    <a:p>
                      <a:r>
                        <a:rPr lang="en-US" dirty="0"/>
                        <a:t>Key</a:t>
                      </a:r>
                    </a:p>
                  </a:txBody>
                  <a:tcPr/>
                </a:tc>
                <a:tc>
                  <a:txBody>
                    <a:bodyPr/>
                    <a:lstStyle/>
                    <a:p>
                      <a:r>
                        <a:rPr lang="en-US" dirty="0"/>
                        <a:t>NULL Status</a:t>
                      </a:r>
                    </a:p>
                  </a:txBody>
                  <a:tcPr/>
                </a:tc>
                <a:tc>
                  <a:txBody>
                    <a:bodyPr/>
                    <a:lstStyle/>
                    <a:p>
                      <a:r>
                        <a:rPr lang="en-US" dirty="0"/>
                        <a:t>Remarks</a:t>
                      </a:r>
                    </a:p>
                  </a:txBody>
                  <a:tcPr/>
                </a:tc>
                <a:extLst>
                  <a:ext uri="{0D108BD9-81ED-4DB2-BD59-A6C34878D82A}">
                    <a16:rowId xmlns:a16="http://schemas.microsoft.com/office/drawing/2014/main" val="2671706970"/>
                  </a:ext>
                </a:extLst>
              </a:tr>
              <a:tr h="370840">
                <a:tc>
                  <a:txBody>
                    <a:bodyPr/>
                    <a:lstStyle/>
                    <a:p>
                      <a:r>
                        <a:rPr lang="en-US" sz="1200" dirty="0"/>
                        <a:t>WorkID</a:t>
                      </a:r>
                    </a:p>
                  </a:txBody>
                  <a:tcPr/>
                </a:tc>
                <a:tc>
                  <a:txBody>
                    <a:bodyPr/>
                    <a:lstStyle/>
                    <a:p>
                      <a:r>
                        <a:rPr lang="en-US" sz="1200" dirty="0"/>
                        <a:t>Int</a:t>
                      </a:r>
                    </a:p>
                  </a:txBody>
                  <a:tcPr/>
                </a:tc>
                <a:tc>
                  <a:txBody>
                    <a:bodyPr/>
                    <a:lstStyle/>
                    <a:p>
                      <a:r>
                        <a:rPr lang="en-US" sz="1200" dirty="0"/>
                        <a:t>Primary Key</a:t>
                      </a:r>
                    </a:p>
                  </a:txBody>
                  <a:tcPr/>
                </a:tc>
                <a:tc>
                  <a:txBody>
                    <a:bodyPr/>
                    <a:lstStyle/>
                    <a:p>
                      <a:r>
                        <a:rPr lang="en-US" sz="1200" dirty="0"/>
                        <a:t>NOT NULL</a:t>
                      </a:r>
                    </a:p>
                  </a:txBody>
                  <a:tcPr/>
                </a:tc>
                <a:tc>
                  <a:txBody>
                    <a:bodyPr/>
                    <a:lstStyle/>
                    <a:p>
                      <a:r>
                        <a:rPr lang="en-US" sz="1200" dirty="0"/>
                        <a:t>Surrogate Key</a:t>
                      </a:r>
                    </a:p>
                    <a:p>
                      <a:r>
                        <a:rPr lang="en-US" sz="1200" dirty="0"/>
                        <a:t>IDENTITY (500,1)</a:t>
                      </a:r>
                    </a:p>
                  </a:txBody>
                  <a:tcPr/>
                </a:tc>
                <a:extLst>
                  <a:ext uri="{0D108BD9-81ED-4DB2-BD59-A6C34878D82A}">
                    <a16:rowId xmlns:a16="http://schemas.microsoft.com/office/drawing/2014/main" val="604046979"/>
                  </a:ext>
                </a:extLst>
              </a:tr>
              <a:tr h="370840">
                <a:tc>
                  <a:txBody>
                    <a:bodyPr/>
                    <a:lstStyle/>
                    <a:p>
                      <a:r>
                        <a:rPr lang="en-US" sz="1200" dirty="0"/>
                        <a:t>Title</a:t>
                      </a:r>
                    </a:p>
                  </a:txBody>
                  <a:tcPr/>
                </a:tc>
                <a:tc>
                  <a:txBody>
                    <a:bodyPr/>
                    <a:lstStyle/>
                    <a:p>
                      <a:r>
                        <a:rPr lang="en-US" sz="1200" dirty="0"/>
                        <a:t>Char (35)</a:t>
                      </a:r>
                    </a:p>
                  </a:txBody>
                  <a:tcPr/>
                </a:tc>
                <a:tc>
                  <a:txBody>
                    <a:bodyPr/>
                    <a:lstStyle/>
                    <a:p>
                      <a:r>
                        <a:rPr lang="en-US" sz="1200" dirty="0"/>
                        <a:t>Alternate Key</a:t>
                      </a:r>
                    </a:p>
                  </a:txBody>
                  <a:tcPr/>
                </a:tc>
                <a:tc>
                  <a:txBody>
                    <a:bodyPr/>
                    <a:lstStyle/>
                    <a:p>
                      <a:r>
                        <a:rPr lang="en-US" sz="1200" dirty="0"/>
                        <a:t>NOT NULL</a:t>
                      </a:r>
                    </a:p>
                  </a:txBody>
                  <a:tcPr/>
                </a:tc>
                <a:tc>
                  <a:txBody>
                    <a:bodyPr/>
                    <a:lstStyle/>
                    <a:p>
                      <a:r>
                        <a:rPr lang="en-US" sz="1200" dirty="0"/>
                        <a:t>AK1.1</a:t>
                      </a:r>
                    </a:p>
                  </a:txBody>
                  <a:tcPr/>
                </a:tc>
                <a:extLst>
                  <a:ext uri="{0D108BD9-81ED-4DB2-BD59-A6C34878D82A}">
                    <a16:rowId xmlns:a16="http://schemas.microsoft.com/office/drawing/2014/main" val="2715769403"/>
                  </a:ext>
                </a:extLst>
              </a:tr>
              <a:tr h="370840">
                <a:tc>
                  <a:txBody>
                    <a:bodyPr/>
                    <a:lstStyle/>
                    <a:p>
                      <a:r>
                        <a:rPr lang="en-US" sz="1200" dirty="0"/>
                        <a:t>Copy</a:t>
                      </a:r>
                    </a:p>
                  </a:txBody>
                  <a:tcPr/>
                </a:tc>
                <a:tc>
                  <a:txBody>
                    <a:bodyPr/>
                    <a:lstStyle/>
                    <a:p>
                      <a:r>
                        <a:rPr lang="en-US" sz="1200" dirty="0"/>
                        <a:t>Char (12)</a:t>
                      </a:r>
                    </a:p>
                  </a:txBody>
                  <a:tcPr/>
                </a:tc>
                <a:tc>
                  <a:txBody>
                    <a:bodyPr/>
                    <a:lstStyle/>
                    <a:p>
                      <a:r>
                        <a:rPr lang="en-US" sz="1200" dirty="0"/>
                        <a:t>Alternate Key</a:t>
                      </a:r>
                    </a:p>
                  </a:txBody>
                  <a:tcPr/>
                </a:tc>
                <a:tc>
                  <a:txBody>
                    <a:bodyPr/>
                    <a:lstStyle/>
                    <a:p>
                      <a:r>
                        <a:rPr lang="en-US" sz="1200" dirty="0"/>
                        <a:t>NOT NULL</a:t>
                      </a:r>
                    </a:p>
                  </a:txBody>
                  <a:tcPr/>
                </a:tc>
                <a:tc>
                  <a:txBody>
                    <a:bodyPr/>
                    <a:lstStyle/>
                    <a:p>
                      <a:r>
                        <a:rPr lang="en-US" sz="1200" dirty="0"/>
                        <a:t>AK1.2</a:t>
                      </a:r>
                    </a:p>
                  </a:txBody>
                  <a:tcPr/>
                </a:tc>
                <a:extLst>
                  <a:ext uri="{0D108BD9-81ED-4DB2-BD59-A6C34878D82A}">
                    <a16:rowId xmlns:a16="http://schemas.microsoft.com/office/drawing/2014/main" val="2457476539"/>
                  </a:ext>
                </a:extLst>
              </a:tr>
              <a:tr h="370840">
                <a:tc>
                  <a:txBody>
                    <a:bodyPr/>
                    <a:lstStyle/>
                    <a:p>
                      <a:r>
                        <a:rPr lang="en-US" sz="1200" dirty="0"/>
                        <a:t>Medium</a:t>
                      </a:r>
                    </a:p>
                  </a:txBody>
                  <a:tcPr/>
                </a:tc>
                <a:tc>
                  <a:txBody>
                    <a:bodyPr/>
                    <a:lstStyle/>
                    <a:p>
                      <a:r>
                        <a:rPr lang="en-US" sz="1200" dirty="0"/>
                        <a:t>Char (35)</a:t>
                      </a:r>
                    </a:p>
                  </a:txBody>
                  <a:tcPr/>
                </a:tc>
                <a:tc>
                  <a:txBody>
                    <a:bodyPr/>
                    <a:lstStyle/>
                    <a:p>
                      <a:r>
                        <a:rPr lang="en-US" sz="1200" dirty="0"/>
                        <a:t>No</a:t>
                      </a:r>
                    </a:p>
                  </a:txBody>
                  <a:tcPr/>
                </a:tc>
                <a:tc>
                  <a:txBody>
                    <a:bodyPr/>
                    <a:lstStyle/>
                    <a:p>
                      <a:r>
                        <a:rPr lang="en-US" sz="1200" dirty="0"/>
                        <a:t>NULL</a:t>
                      </a:r>
                    </a:p>
                  </a:txBody>
                  <a:tcPr/>
                </a:tc>
                <a:tc>
                  <a:txBody>
                    <a:bodyPr/>
                    <a:lstStyle/>
                    <a:p>
                      <a:endParaRPr lang="en-US" sz="1200" dirty="0"/>
                    </a:p>
                  </a:txBody>
                  <a:tcPr/>
                </a:tc>
                <a:extLst>
                  <a:ext uri="{0D108BD9-81ED-4DB2-BD59-A6C34878D82A}">
                    <a16:rowId xmlns:a16="http://schemas.microsoft.com/office/drawing/2014/main" val="300265320"/>
                  </a:ext>
                </a:extLst>
              </a:tr>
              <a:tr h="370840">
                <a:tc>
                  <a:txBody>
                    <a:bodyPr/>
                    <a:lstStyle/>
                    <a:p>
                      <a:r>
                        <a:rPr lang="en-US" sz="1200" dirty="0"/>
                        <a:t>Description</a:t>
                      </a:r>
                    </a:p>
                  </a:txBody>
                  <a:tcPr/>
                </a:tc>
                <a:tc>
                  <a:txBody>
                    <a:bodyPr/>
                    <a:lstStyle/>
                    <a:p>
                      <a:r>
                        <a:rPr lang="en-US" sz="1200" dirty="0"/>
                        <a:t>Varchar (1000)</a:t>
                      </a:r>
                    </a:p>
                  </a:txBody>
                  <a:tcPr/>
                </a:tc>
                <a:tc>
                  <a:txBody>
                    <a:bodyPr/>
                    <a:lstStyle/>
                    <a:p>
                      <a:r>
                        <a:rPr lang="en-US" sz="1200" dirty="0"/>
                        <a:t>No</a:t>
                      </a:r>
                    </a:p>
                  </a:txBody>
                  <a:tcPr/>
                </a:tc>
                <a:tc>
                  <a:txBody>
                    <a:bodyPr/>
                    <a:lstStyle/>
                    <a:p>
                      <a:r>
                        <a:rPr lang="en-US" sz="1200" dirty="0"/>
                        <a:t>NULL</a:t>
                      </a:r>
                    </a:p>
                  </a:txBody>
                  <a:tcPr/>
                </a:tc>
                <a:tc>
                  <a:txBody>
                    <a:bodyPr/>
                    <a:lstStyle/>
                    <a:p>
                      <a:r>
                        <a:rPr lang="en-US" sz="1400" b="0" i="0" u="none" strike="noStrike" cap="none" baseline="0" dirty="0">
                          <a:solidFill>
                            <a:schemeClr val="dk1"/>
                          </a:solidFill>
                          <a:latin typeface="Arial"/>
                          <a:ea typeface="Arial"/>
                          <a:cs typeface="Arial"/>
                          <a:sym typeface="Arial"/>
                        </a:rPr>
                        <a:t>DEFAULT value = ‘Unknown</a:t>
                      </a:r>
                    </a:p>
                    <a:p>
                      <a:r>
                        <a:rPr lang="en-US" sz="1400" b="0" i="0" u="none" strike="noStrike" cap="none" baseline="0" dirty="0">
                          <a:solidFill>
                            <a:schemeClr val="dk1"/>
                          </a:solidFill>
                          <a:latin typeface="Arial"/>
                          <a:ea typeface="Arial"/>
                          <a:cs typeface="Arial"/>
                          <a:sym typeface="Arial"/>
                        </a:rPr>
                        <a:t>provenance’</a:t>
                      </a:r>
                      <a:endParaRPr lang="en-US" sz="1200" dirty="0"/>
                    </a:p>
                  </a:txBody>
                  <a:tcPr/>
                </a:tc>
                <a:extLst>
                  <a:ext uri="{0D108BD9-81ED-4DB2-BD59-A6C34878D82A}">
                    <a16:rowId xmlns:a16="http://schemas.microsoft.com/office/drawing/2014/main" val="2706762989"/>
                  </a:ext>
                </a:extLst>
              </a:tr>
              <a:tr h="370840">
                <a:tc>
                  <a:txBody>
                    <a:bodyPr/>
                    <a:lstStyle/>
                    <a:p>
                      <a:r>
                        <a:rPr lang="en-US" sz="1200" dirty="0"/>
                        <a:t>ArtistID</a:t>
                      </a:r>
                    </a:p>
                  </a:txBody>
                  <a:tcPr/>
                </a:tc>
                <a:tc>
                  <a:txBody>
                    <a:bodyPr/>
                    <a:lstStyle/>
                    <a:p>
                      <a:r>
                        <a:rPr lang="en-US" sz="1200" dirty="0"/>
                        <a:t>Int</a:t>
                      </a:r>
                    </a:p>
                  </a:txBody>
                  <a:tcPr/>
                </a:tc>
                <a:tc>
                  <a:txBody>
                    <a:bodyPr/>
                    <a:lstStyle/>
                    <a:p>
                      <a:r>
                        <a:rPr lang="en-US" sz="1200" dirty="0"/>
                        <a:t>Foreign Key</a:t>
                      </a:r>
                    </a:p>
                  </a:txBody>
                  <a:tcPr/>
                </a:tc>
                <a:tc>
                  <a:txBody>
                    <a:bodyPr/>
                    <a:lstStyle/>
                    <a:p>
                      <a:r>
                        <a:rPr lang="en-US" sz="1200" dirty="0"/>
                        <a:t>NOT NULL</a:t>
                      </a:r>
                    </a:p>
                  </a:txBody>
                  <a:tcPr/>
                </a:tc>
                <a:tc>
                  <a:txBody>
                    <a:bodyPr/>
                    <a:lstStyle/>
                    <a:p>
                      <a:endParaRPr lang="en-US" sz="1200" dirty="0"/>
                    </a:p>
                  </a:txBody>
                  <a:tcPr/>
                </a:tc>
                <a:extLst>
                  <a:ext uri="{0D108BD9-81ED-4DB2-BD59-A6C34878D82A}">
                    <a16:rowId xmlns:a16="http://schemas.microsoft.com/office/drawing/2014/main" val="3177743220"/>
                  </a:ext>
                </a:extLst>
              </a:tr>
            </a:tbl>
          </a:graphicData>
        </a:graphic>
      </p:graphicFrame>
    </p:spTree>
    <p:extLst>
      <p:ext uri="{BB962C8B-B14F-4D97-AF65-F5344CB8AC3E}">
        <p14:creationId xmlns:p14="http://schemas.microsoft.com/office/powerpoint/2010/main" val="1329594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51EA-2339-4343-8004-848B994A6831}"/>
              </a:ext>
            </a:extLst>
          </p:cNvPr>
          <p:cNvSpPr>
            <a:spLocks noGrp="1"/>
          </p:cNvSpPr>
          <p:nvPr>
            <p:ph type="title"/>
          </p:nvPr>
        </p:nvSpPr>
        <p:spPr/>
        <p:txBody>
          <a:bodyPr/>
          <a:lstStyle/>
          <a:p>
            <a:r>
              <a:rPr lang="en-US" dirty="0"/>
              <a:t>Typical Metadata Tables (1 of 2)</a:t>
            </a:r>
          </a:p>
        </p:txBody>
      </p:sp>
      <p:graphicFrame>
        <p:nvGraphicFramePr>
          <p:cNvPr id="4" name="Table 3">
            <a:extLst>
              <a:ext uri="{FF2B5EF4-FFF2-40B4-BE49-F238E27FC236}">
                <a16:creationId xmlns:a16="http://schemas.microsoft.com/office/drawing/2014/main" id="{FE03402C-52D3-45B3-87DA-F26233587373}"/>
              </a:ext>
            </a:extLst>
          </p:cNvPr>
          <p:cNvGraphicFramePr>
            <a:graphicFrameLocks noGrp="1"/>
          </p:cNvGraphicFramePr>
          <p:nvPr/>
        </p:nvGraphicFramePr>
        <p:xfrm>
          <a:off x="2933700" y="2032001"/>
          <a:ext cx="6096000" cy="1483519"/>
        </p:xfrm>
        <a:graphic>
          <a:graphicData uri="http://schemas.openxmlformats.org/drawingml/2006/table">
            <a:tbl>
              <a:tblPr firstRow="1" bandRow="1"/>
              <a:tblGrid>
                <a:gridCol w="2032000">
                  <a:extLst>
                    <a:ext uri="{9D8B030D-6E8A-4147-A177-3AD203B41FA5}">
                      <a16:colId xmlns:a16="http://schemas.microsoft.com/office/drawing/2014/main" val="1653695003"/>
                    </a:ext>
                  </a:extLst>
                </a:gridCol>
                <a:gridCol w="2032000">
                  <a:extLst>
                    <a:ext uri="{9D8B030D-6E8A-4147-A177-3AD203B41FA5}">
                      <a16:colId xmlns:a16="http://schemas.microsoft.com/office/drawing/2014/main" val="3046180373"/>
                    </a:ext>
                  </a:extLst>
                </a:gridCol>
                <a:gridCol w="2032000">
                  <a:extLst>
                    <a:ext uri="{9D8B030D-6E8A-4147-A177-3AD203B41FA5}">
                      <a16:colId xmlns:a16="http://schemas.microsoft.com/office/drawing/2014/main" val="2883641309"/>
                    </a:ext>
                  </a:extLst>
                </a:gridCol>
              </a:tblGrid>
              <a:tr h="342900">
                <a:tc>
                  <a:txBody>
                    <a:bodyPr/>
                    <a:lstStyle/>
                    <a:p>
                      <a:r>
                        <a:rPr lang="en-US" dirty="0"/>
                        <a:t>TableName</a:t>
                      </a:r>
                    </a:p>
                  </a:txBody>
                  <a:tcPr/>
                </a:tc>
                <a:tc>
                  <a:txBody>
                    <a:bodyPr/>
                    <a:lstStyle/>
                    <a:p>
                      <a:r>
                        <a:rPr lang="en-US" dirty="0"/>
                        <a:t>NumberColumns</a:t>
                      </a:r>
                    </a:p>
                  </a:txBody>
                  <a:tcPr/>
                </a:tc>
                <a:tc>
                  <a:txBody>
                    <a:bodyPr/>
                    <a:lstStyle/>
                    <a:p>
                      <a:r>
                        <a:rPr lang="en-US" dirty="0"/>
                        <a:t>PrimaryKey</a:t>
                      </a:r>
                    </a:p>
                  </a:txBody>
                  <a:tcPr/>
                </a:tc>
                <a:extLst>
                  <a:ext uri="{0D108BD9-81ED-4DB2-BD59-A6C34878D82A}">
                    <a16:rowId xmlns:a16="http://schemas.microsoft.com/office/drawing/2014/main" val="1009546491"/>
                  </a:ext>
                </a:extLst>
              </a:tr>
              <a:tr h="304959">
                <a:tc>
                  <a:txBody>
                    <a:bodyPr/>
                    <a:lstStyle/>
                    <a:p>
                      <a:r>
                        <a:rPr lang="en-US" dirty="0"/>
                        <a:t>STUDENT</a:t>
                      </a:r>
                    </a:p>
                  </a:txBody>
                  <a:tcPr/>
                </a:tc>
                <a:tc>
                  <a:txBody>
                    <a:bodyPr/>
                    <a:lstStyle/>
                    <a:p>
                      <a:r>
                        <a:rPr lang="en-US" dirty="0"/>
                        <a:t>4</a:t>
                      </a:r>
                    </a:p>
                  </a:txBody>
                  <a:tcPr/>
                </a:tc>
                <a:tc>
                  <a:txBody>
                    <a:bodyPr/>
                    <a:lstStyle/>
                    <a:p>
                      <a:r>
                        <a:rPr lang="en-US" dirty="0"/>
                        <a:t>StudentNumber</a:t>
                      </a:r>
                    </a:p>
                  </a:txBody>
                  <a:tcPr/>
                </a:tc>
                <a:extLst>
                  <a:ext uri="{0D108BD9-81ED-4DB2-BD59-A6C34878D82A}">
                    <a16:rowId xmlns:a16="http://schemas.microsoft.com/office/drawing/2014/main" val="917214158"/>
                  </a:ext>
                </a:extLst>
              </a:tr>
              <a:tr h="317500">
                <a:tc>
                  <a:txBody>
                    <a:bodyPr/>
                    <a:lstStyle/>
                    <a:p>
                      <a:r>
                        <a:rPr lang="en-US" dirty="0"/>
                        <a:t>CLASS</a:t>
                      </a:r>
                    </a:p>
                  </a:txBody>
                  <a:tcPr/>
                </a:tc>
                <a:tc>
                  <a:txBody>
                    <a:bodyPr/>
                    <a:lstStyle/>
                    <a:p>
                      <a:r>
                        <a:rPr lang="en-US" dirty="0"/>
                        <a:t>4</a:t>
                      </a:r>
                    </a:p>
                  </a:txBody>
                  <a:tcPr/>
                </a:tc>
                <a:tc>
                  <a:txBody>
                    <a:bodyPr/>
                    <a:lstStyle/>
                    <a:p>
                      <a:r>
                        <a:rPr lang="en-US" dirty="0"/>
                        <a:t>ClassNumber</a:t>
                      </a:r>
                    </a:p>
                  </a:txBody>
                  <a:tcPr/>
                </a:tc>
                <a:extLst>
                  <a:ext uri="{0D108BD9-81ED-4DB2-BD59-A6C34878D82A}">
                    <a16:rowId xmlns:a16="http://schemas.microsoft.com/office/drawing/2014/main" val="1996935886"/>
                  </a:ext>
                </a:extLst>
              </a:tr>
              <a:tr h="370840">
                <a:tc>
                  <a:txBody>
                    <a:bodyPr/>
                    <a:lstStyle/>
                    <a:p>
                      <a:r>
                        <a:rPr lang="en-US" dirty="0"/>
                        <a:t>GRADE</a:t>
                      </a:r>
                    </a:p>
                  </a:txBody>
                  <a:tcPr/>
                </a:tc>
                <a:tc>
                  <a:txBody>
                    <a:bodyPr/>
                    <a:lstStyle/>
                    <a:p>
                      <a:r>
                        <a:rPr lang="en-US" dirty="0"/>
                        <a:t>3</a:t>
                      </a:r>
                    </a:p>
                  </a:txBody>
                  <a:tcPr/>
                </a:tc>
                <a:tc>
                  <a:txBody>
                    <a:bodyPr/>
                    <a:lstStyle/>
                    <a:p>
                      <a:r>
                        <a:rPr lang="en-US" dirty="0"/>
                        <a:t>(StudentNumber, ClassNumber)</a:t>
                      </a:r>
                    </a:p>
                  </a:txBody>
                  <a:tcPr/>
                </a:tc>
                <a:extLst>
                  <a:ext uri="{0D108BD9-81ED-4DB2-BD59-A6C34878D82A}">
                    <a16:rowId xmlns:a16="http://schemas.microsoft.com/office/drawing/2014/main" val="3032300257"/>
                  </a:ext>
                </a:extLst>
              </a:tr>
            </a:tbl>
          </a:graphicData>
        </a:graphic>
      </p:graphicFrame>
    </p:spTree>
    <p:extLst>
      <p:ext uri="{BB962C8B-B14F-4D97-AF65-F5344CB8AC3E}">
        <p14:creationId xmlns:p14="http://schemas.microsoft.com/office/powerpoint/2010/main" val="1228292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8674-EE01-4965-9740-690C0EAEEC20}"/>
              </a:ext>
            </a:extLst>
          </p:cNvPr>
          <p:cNvSpPr>
            <a:spLocks noGrp="1"/>
          </p:cNvSpPr>
          <p:nvPr>
            <p:ph type="title"/>
          </p:nvPr>
        </p:nvSpPr>
        <p:spPr/>
        <p:txBody>
          <a:bodyPr/>
          <a:lstStyle/>
          <a:p>
            <a:r>
              <a:rPr lang="en-US" dirty="0"/>
              <a:t>SQL Statement to Create the VRG ARTIST Table</a:t>
            </a:r>
          </a:p>
        </p:txBody>
      </p:sp>
      <p:sp>
        <p:nvSpPr>
          <p:cNvPr id="3" name="Text Placeholder 2">
            <a:extLst>
              <a:ext uri="{FF2B5EF4-FFF2-40B4-BE49-F238E27FC236}">
                <a16:creationId xmlns:a16="http://schemas.microsoft.com/office/drawing/2014/main" id="{FF6808EF-6FE5-41D6-9851-DA4E6DEFABD3}"/>
              </a:ext>
            </a:extLst>
          </p:cNvPr>
          <p:cNvSpPr>
            <a:spLocks noGrp="1"/>
          </p:cNvSpPr>
          <p:nvPr>
            <p:ph type="body" idx="1"/>
          </p:nvPr>
        </p:nvSpPr>
        <p:spPr/>
        <p:txBody>
          <a:bodyPr/>
          <a:lstStyle/>
          <a:p>
            <a:endParaRPr lang="en-US" sz="800" dirty="0">
              <a:latin typeface="Times New Roman" panose="02020603050405020304" pitchFamily="18" charset="0"/>
            </a:endParaRPr>
          </a:p>
          <a:p>
            <a:pPr marL="101600" marR="1330" indent="0">
              <a:spcBef>
                <a:spcPts val="300"/>
              </a:spcBef>
              <a:buNone/>
            </a:pPr>
            <a:r>
              <a:rPr lang="en-US" dirty="0">
                <a:latin typeface="Arial" panose="020B0604020202020204" pitchFamily="34" charset="0"/>
                <a:cs typeface="Arial" panose="020B0604020202020204" pitchFamily="34" charset="0"/>
              </a:rPr>
              <a:t>SQL CREATE TABLE statement:</a:t>
            </a:r>
          </a:p>
          <a:p>
            <a:pPr marL="101600" marR="1330" indent="0">
              <a:spcBef>
                <a:spcPts val="300"/>
              </a:spcBef>
              <a:buNone/>
            </a:pPr>
            <a:endParaRPr lang="en-US" dirty="0">
              <a:latin typeface="Arial" panose="020B0604020202020204" pitchFamily="34" charset="0"/>
              <a:cs typeface="Arial" panose="020B0604020202020204" pitchFamily="34" charset="0"/>
            </a:endParaRPr>
          </a:p>
          <a:p>
            <a:pPr marL="101600" marR="1330" indent="0">
              <a:spcBef>
                <a:spcPts val="300"/>
              </a:spcBef>
              <a:buNone/>
            </a:pPr>
            <a:r>
              <a:rPr lang="en-US" sz="800" dirty="0">
                <a:solidFill>
                  <a:srgbClr val="8D8F92"/>
                </a:solidFill>
                <a:latin typeface="Times New Roman" panose="02020603050405020304" pitchFamily="18" charset="0"/>
              </a:rPr>
              <a:t>		</a:t>
            </a:r>
          </a:p>
          <a:p>
            <a:endParaRPr lang="en-US" dirty="0"/>
          </a:p>
        </p:txBody>
      </p:sp>
      <p:pic>
        <p:nvPicPr>
          <p:cNvPr id="5" name="Picture 4">
            <a:extLst>
              <a:ext uri="{FF2B5EF4-FFF2-40B4-BE49-F238E27FC236}">
                <a16:creationId xmlns:a16="http://schemas.microsoft.com/office/drawing/2014/main" id="{3B31379A-7ADE-44F0-8C5F-5472CC2F65E2}"/>
              </a:ext>
            </a:extLst>
          </p:cNvPr>
          <p:cNvPicPr>
            <a:picLocks noChangeAspect="1"/>
          </p:cNvPicPr>
          <p:nvPr/>
        </p:nvPicPr>
        <p:blipFill>
          <a:blip r:embed="rId2"/>
          <a:stretch>
            <a:fillRect/>
          </a:stretch>
        </p:blipFill>
        <p:spPr>
          <a:xfrm>
            <a:off x="2224466" y="2590837"/>
            <a:ext cx="7986335" cy="2267602"/>
          </a:xfrm>
          <a:prstGeom prst="rect">
            <a:avLst/>
          </a:prstGeom>
        </p:spPr>
      </p:pic>
    </p:spTree>
    <p:extLst>
      <p:ext uri="{BB962C8B-B14F-4D97-AF65-F5344CB8AC3E}">
        <p14:creationId xmlns:p14="http://schemas.microsoft.com/office/powerpoint/2010/main" val="1151443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A979-C6AD-4AEE-8C4C-7BCC892E9086}"/>
              </a:ext>
            </a:extLst>
          </p:cNvPr>
          <p:cNvSpPr>
            <a:spLocks noGrp="1"/>
          </p:cNvSpPr>
          <p:nvPr>
            <p:ph type="title"/>
          </p:nvPr>
        </p:nvSpPr>
        <p:spPr/>
        <p:txBody>
          <a:bodyPr/>
          <a:lstStyle/>
          <a:p>
            <a:r>
              <a:rPr lang="en-US" dirty="0"/>
              <a:t>SQL Statement to Create the VRG ARTIST-to-WORK 1:N Relationship</a:t>
            </a:r>
          </a:p>
        </p:txBody>
      </p:sp>
      <p:pic>
        <p:nvPicPr>
          <p:cNvPr id="5" name="Picture 4">
            <a:extLst>
              <a:ext uri="{FF2B5EF4-FFF2-40B4-BE49-F238E27FC236}">
                <a16:creationId xmlns:a16="http://schemas.microsoft.com/office/drawing/2014/main" id="{15FE62B8-CA7F-4129-B08C-788AE657D2B3}"/>
              </a:ext>
            </a:extLst>
          </p:cNvPr>
          <p:cNvPicPr>
            <a:picLocks noChangeAspect="1"/>
          </p:cNvPicPr>
          <p:nvPr/>
        </p:nvPicPr>
        <p:blipFill>
          <a:blip r:embed="rId2"/>
          <a:stretch>
            <a:fillRect/>
          </a:stretch>
        </p:blipFill>
        <p:spPr>
          <a:xfrm>
            <a:off x="2801116" y="1673351"/>
            <a:ext cx="6589769" cy="4353376"/>
          </a:xfrm>
          <a:prstGeom prst="rect">
            <a:avLst/>
          </a:prstGeom>
        </p:spPr>
      </p:pic>
    </p:spTree>
    <p:extLst>
      <p:ext uri="{BB962C8B-B14F-4D97-AF65-F5344CB8AC3E}">
        <p14:creationId xmlns:p14="http://schemas.microsoft.com/office/powerpoint/2010/main" val="37858314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1F55C-B014-49C8-BF18-8B7FEA63C79A}"/>
              </a:ext>
            </a:extLst>
          </p:cNvPr>
          <p:cNvSpPr>
            <a:spLocks noGrp="1"/>
          </p:cNvSpPr>
          <p:nvPr>
            <p:ph type="title"/>
          </p:nvPr>
        </p:nvSpPr>
        <p:spPr/>
        <p:txBody>
          <a:bodyPr/>
          <a:lstStyle/>
          <a:p>
            <a:r>
              <a:rPr lang="en-US" dirty="0"/>
              <a:t>Default Values and Data Constraints for the VRG Database</a:t>
            </a:r>
          </a:p>
        </p:txBody>
      </p:sp>
      <p:graphicFrame>
        <p:nvGraphicFramePr>
          <p:cNvPr id="4" name="Table 3">
            <a:extLst>
              <a:ext uri="{FF2B5EF4-FFF2-40B4-BE49-F238E27FC236}">
                <a16:creationId xmlns:a16="http://schemas.microsoft.com/office/drawing/2014/main" id="{5D03A2ED-1504-4D93-8DC2-D7F6AD7CBDE3}"/>
              </a:ext>
            </a:extLst>
          </p:cNvPr>
          <p:cNvGraphicFramePr>
            <a:graphicFrameLocks noGrp="1"/>
          </p:cNvGraphicFramePr>
          <p:nvPr/>
        </p:nvGraphicFramePr>
        <p:xfrm>
          <a:off x="1981199" y="2058012"/>
          <a:ext cx="8229600" cy="3769360"/>
        </p:xfrm>
        <a:graphic>
          <a:graphicData uri="http://schemas.openxmlformats.org/drawingml/2006/table">
            <a:tbl>
              <a:tblPr firstRow="1" bandRow="1"/>
              <a:tblGrid>
                <a:gridCol w="1261432">
                  <a:extLst>
                    <a:ext uri="{9D8B030D-6E8A-4147-A177-3AD203B41FA5}">
                      <a16:colId xmlns:a16="http://schemas.microsoft.com/office/drawing/2014/main" val="59097008"/>
                    </a:ext>
                  </a:extLst>
                </a:gridCol>
                <a:gridCol w="1806767">
                  <a:extLst>
                    <a:ext uri="{9D8B030D-6E8A-4147-A177-3AD203B41FA5}">
                      <a16:colId xmlns:a16="http://schemas.microsoft.com/office/drawing/2014/main" val="567307459"/>
                    </a:ext>
                  </a:extLst>
                </a:gridCol>
                <a:gridCol w="2192356">
                  <a:extLst>
                    <a:ext uri="{9D8B030D-6E8A-4147-A177-3AD203B41FA5}">
                      <a16:colId xmlns:a16="http://schemas.microsoft.com/office/drawing/2014/main" val="362373488"/>
                    </a:ext>
                  </a:extLst>
                </a:gridCol>
                <a:gridCol w="2969045">
                  <a:extLst>
                    <a:ext uri="{9D8B030D-6E8A-4147-A177-3AD203B41FA5}">
                      <a16:colId xmlns:a16="http://schemas.microsoft.com/office/drawing/2014/main" val="241714279"/>
                    </a:ext>
                  </a:extLst>
                </a:gridCol>
              </a:tblGrid>
              <a:tr h="370840">
                <a:tc>
                  <a:txBody>
                    <a:bodyPr/>
                    <a:lstStyle/>
                    <a:p>
                      <a:pPr algn="ctr"/>
                      <a:r>
                        <a:rPr lang="en-US" dirty="0"/>
                        <a:t>Table</a:t>
                      </a:r>
                    </a:p>
                  </a:txBody>
                  <a:tcPr/>
                </a:tc>
                <a:tc>
                  <a:txBody>
                    <a:bodyPr/>
                    <a:lstStyle/>
                    <a:p>
                      <a:pPr algn="ctr"/>
                      <a:r>
                        <a:rPr lang="en-US" dirty="0"/>
                        <a:t>Column</a:t>
                      </a:r>
                    </a:p>
                  </a:txBody>
                  <a:tcPr/>
                </a:tc>
                <a:tc>
                  <a:txBody>
                    <a:bodyPr/>
                    <a:lstStyle/>
                    <a:p>
                      <a:pPr algn="ctr"/>
                      <a:r>
                        <a:rPr lang="en-US" dirty="0"/>
                        <a:t>Default Value</a:t>
                      </a:r>
                    </a:p>
                  </a:txBody>
                  <a:tcPr/>
                </a:tc>
                <a:tc>
                  <a:txBody>
                    <a:bodyPr/>
                    <a:lstStyle/>
                    <a:p>
                      <a:pPr algn="ctr"/>
                      <a:r>
                        <a:rPr lang="en-US" dirty="0"/>
                        <a:t>Constraint</a:t>
                      </a:r>
                    </a:p>
                  </a:txBody>
                  <a:tcPr/>
                </a:tc>
                <a:extLst>
                  <a:ext uri="{0D108BD9-81ED-4DB2-BD59-A6C34878D82A}">
                    <a16:rowId xmlns:a16="http://schemas.microsoft.com/office/drawing/2014/main" val="254750295"/>
                  </a:ext>
                </a:extLst>
              </a:tr>
              <a:tr h="370840">
                <a:tc>
                  <a:txBody>
                    <a:bodyPr/>
                    <a:lstStyle/>
                    <a:p>
                      <a:r>
                        <a:rPr lang="en-US" dirty="0"/>
                        <a:t>WORK</a:t>
                      </a:r>
                    </a:p>
                  </a:txBody>
                  <a:tcPr/>
                </a:tc>
                <a:tc>
                  <a:txBody>
                    <a:bodyPr/>
                    <a:lstStyle/>
                    <a:p>
                      <a:r>
                        <a:rPr lang="en-US" dirty="0"/>
                        <a:t>Description</a:t>
                      </a:r>
                    </a:p>
                  </a:txBody>
                  <a:tcPr/>
                </a:tc>
                <a:tc>
                  <a:txBody>
                    <a:bodyPr/>
                    <a:lstStyle/>
                    <a:p>
                      <a:r>
                        <a:rPr lang="en-US" dirty="0"/>
                        <a:t>‘Unknown provenance’</a:t>
                      </a:r>
                    </a:p>
                  </a:txBody>
                  <a:tcPr/>
                </a:tc>
                <a:tc>
                  <a:txBody>
                    <a:bodyPr/>
                    <a:lstStyle/>
                    <a:p>
                      <a:endParaRPr lang="en-US" dirty="0"/>
                    </a:p>
                  </a:txBody>
                  <a:tcPr/>
                </a:tc>
                <a:extLst>
                  <a:ext uri="{0D108BD9-81ED-4DB2-BD59-A6C34878D82A}">
                    <a16:rowId xmlns:a16="http://schemas.microsoft.com/office/drawing/2014/main" val="26325815"/>
                  </a:ext>
                </a:extLst>
              </a:tr>
              <a:tr h="370840">
                <a:tc>
                  <a:txBody>
                    <a:bodyPr/>
                    <a:lstStyle/>
                    <a:p>
                      <a:r>
                        <a:rPr lang="en-US" dirty="0"/>
                        <a:t>ARTIST</a:t>
                      </a:r>
                    </a:p>
                  </a:txBody>
                  <a:tcPr/>
                </a:tc>
                <a:tc>
                  <a:txBody>
                    <a:bodyPr/>
                    <a:lstStyle/>
                    <a:p>
                      <a:r>
                        <a:rPr lang="en-US" dirty="0"/>
                        <a:t>Nationality</a:t>
                      </a:r>
                    </a:p>
                  </a:txBody>
                  <a:tcPr/>
                </a:tc>
                <a:tc>
                  <a:txBody>
                    <a:bodyPr/>
                    <a:lstStyle/>
                    <a:p>
                      <a:endParaRPr lang="en-US" dirty="0"/>
                    </a:p>
                  </a:txBody>
                  <a:tcPr/>
                </a:tc>
                <a:tc>
                  <a:txBody>
                    <a:bodyPr/>
                    <a:lstStyle/>
                    <a:p>
                      <a:r>
                        <a:rPr lang="en-US" dirty="0"/>
                        <a:t>IN (‘Canadian’, ‘English’, ‘French’, German’, ‘Mexican’, ‘Russian’, ‘Spanish’, ‘United States’)</a:t>
                      </a:r>
                    </a:p>
                  </a:txBody>
                  <a:tcPr/>
                </a:tc>
                <a:extLst>
                  <a:ext uri="{0D108BD9-81ED-4DB2-BD59-A6C34878D82A}">
                    <a16:rowId xmlns:a16="http://schemas.microsoft.com/office/drawing/2014/main" val="1312586614"/>
                  </a:ext>
                </a:extLst>
              </a:tr>
              <a:tr h="370840">
                <a:tc>
                  <a:txBody>
                    <a:bodyPr/>
                    <a:lstStyle/>
                    <a:p>
                      <a:r>
                        <a:rPr lang="en-US" dirty="0"/>
                        <a:t>ARTIST</a:t>
                      </a:r>
                    </a:p>
                  </a:txBody>
                  <a:tcPr/>
                </a:tc>
                <a:tc>
                  <a:txBody>
                    <a:bodyPr/>
                    <a:lstStyle/>
                    <a:p>
                      <a:r>
                        <a:rPr lang="en-US" dirty="0"/>
                        <a:t>DateOfBirth</a:t>
                      </a:r>
                    </a:p>
                  </a:txBody>
                  <a:tcPr/>
                </a:tc>
                <a:tc>
                  <a:txBody>
                    <a:bodyPr/>
                    <a:lstStyle/>
                    <a:p>
                      <a:endParaRPr lang="en-US" dirty="0"/>
                    </a:p>
                  </a:txBody>
                  <a:tcPr/>
                </a:tc>
                <a:tc>
                  <a:txBody>
                    <a:bodyPr/>
                    <a:lstStyle/>
                    <a:p>
                      <a:r>
                        <a:rPr lang="en-US" dirty="0"/>
                        <a:t>Less than DateDeceased</a:t>
                      </a:r>
                    </a:p>
                  </a:txBody>
                  <a:tcPr/>
                </a:tc>
                <a:extLst>
                  <a:ext uri="{0D108BD9-81ED-4DB2-BD59-A6C34878D82A}">
                    <a16:rowId xmlns:a16="http://schemas.microsoft.com/office/drawing/2014/main" val="85938657"/>
                  </a:ext>
                </a:extLst>
              </a:tr>
              <a:tr h="370840">
                <a:tc>
                  <a:txBody>
                    <a:bodyPr/>
                    <a:lstStyle/>
                    <a:p>
                      <a:r>
                        <a:rPr lang="en-US" dirty="0"/>
                        <a:t>ARTIST</a:t>
                      </a:r>
                    </a:p>
                  </a:txBody>
                  <a:tcPr/>
                </a:tc>
                <a:tc>
                  <a:txBody>
                    <a:bodyPr/>
                    <a:lstStyle/>
                    <a:p>
                      <a:r>
                        <a:rPr lang="en-US" dirty="0"/>
                        <a:t>DateOfBirth</a:t>
                      </a:r>
                    </a:p>
                  </a:txBody>
                  <a:tcPr/>
                </a:tc>
                <a:tc>
                  <a:txBody>
                    <a:bodyPr/>
                    <a:lstStyle/>
                    <a:p>
                      <a:endParaRPr lang="en-US" dirty="0"/>
                    </a:p>
                  </a:txBody>
                  <a:tcPr/>
                </a:tc>
                <a:tc>
                  <a:txBody>
                    <a:bodyPr/>
                    <a:lstStyle/>
                    <a:p>
                      <a:r>
                        <a:rPr lang="en-US" dirty="0"/>
                        <a:t>Four digits – 1 or 2 is first digit, 0 to 9 for remaining three digits.</a:t>
                      </a:r>
                    </a:p>
                  </a:txBody>
                  <a:tcPr/>
                </a:tc>
                <a:extLst>
                  <a:ext uri="{0D108BD9-81ED-4DB2-BD59-A6C34878D82A}">
                    <a16:rowId xmlns:a16="http://schemas.microsoft.com/office/drawing/2014/main" val="1533074523"/>
                  </a:ext>
                </a:extLst>
              </a:tr>
              <a:tr h="370840">
                <a:tc>
                  <a:txBody>
                    <a:bodyPr/>
                    <a:lstStyle/>
                    <a:p>
                      <a:r>
                        <a:rPr lang="en-US" dirty="0"/>
                        <a:t>ARTIST</a:t>
                      </a:r>
                    </a:p>
                  </a:txBody>
                  <a:tcPr/>
                </a:tc>
                <a:tc>
                  <a:txBody>
                    <a:bodyPr/>
                    <a:lstStyle/>
                    <a:p>
                      <a:r>
                        <a:rPr lang="en-US" dirty="0"/>
                        <a:t>DateDeceased</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 digits – 1 or 2 is first digit, 0 to 9 for remaining three digits.</a:t>
                      </a:r>
                    </a:p>
                  </a:txBody>
                  <a:tcPr/>
                </a:tc>
                <a:extLst>
                  <a:ext uri="{0D108BD9-81ED-4DB2-BD59-A6C34878D82A}">
                    <a16:rowId xmlns:a16="http://schemas.microsoft.com/office/drawing/2014/main" val="2510308039"/>
                  </a:ext>
                </a:extLst>
              </a:tr>
              <a:tr h="370840">
                <a:tc>
                  <a:txBody>
                    <a:bodyPr/>
                    <a:lstStyle/>
                    <a:p>
                      <a:r>
                        <a:rPr lang="en-US" dirty="0"/>
                        <a:t>TRANS</a:t>
                      </a:r>
                    </a:p>
                  </a:txBody>
                  <a:tcPr/>
                </a:tc>
                <a:tc>
                  <a:txBody>
                    <a:bodyPr/>
                    <a:lstStyle/>
                    <a:p>
                      <a:r>
                        <a:rPr lang="en-US" dirty="0"/>
                        <a:t>SalesPrice</a:t>
                      </a:r>
                    </a:p>
                  </a:txBody>
                  <a:tcPr/>
                </a:tc>
                <a:tc>
                  <a:txBody>
                    <a:bodyPr/>
                    <a:lstStyle/>
                    <a:p>
                      <a:endParaRPr lang="en-US" dirty="0"/>
                    </a:p>
                  </a:txBody>
                  <a:tcPr/>
                </a:tc>
                <a:tc>
                  <a:txBody>
                    <a:bodyPr/>
                    <a:lstStyle/>
                    <a:p>
                      <a:r>
                        <a:rPr lang="en-US" dirty="0"/>
                        <a:t>Greater than 0 and less than or equal to 500,000.</a:t>
                      </a:r>
                    </a:p>
                  </a:txBody>
                  <a:tcPr/>
                </a:tc>
                <a:extLst>
                  <a:ext uri="{0D108BD9-81ED-4DB2-BD59-A6C34878D82A}">
                    <a16:rowId xmlns:a16="http://schemas.microsoft.com/office/drawing/2014/main" val="1345947116"/>
                  </a:ext>
                </a:extLst>
              </a:tr>
              <a:tr h="370840">
                <a:tc>
                  <a:txBody>
                    <a:bodyPr/>
                    <a:lstStyle/>
                    <a:p>
                      <a:r>
                        <a:rPr lang="en-US" dirty="0"/>
                        <a:t>TRANS</a:t>
                      </a:r>
                    </a:p>
                  </a:txBody>
                  <a:tcPr/>
                </a:tc>
                <a:tc>
                  <a:txBody>
                    <a:bodyPr/>
                    <a:lstStyle/>
                    <a:p>
                      <a:r>
                        <a:rPr lang="en-US" dirty="0"/>
                        <a:t>DateAcquired</a:t>
                      </a:r>
                    </a:p>
                  </a:txBody>
                  <a:tcPr/>
                </a:tc>
                <a:tc>
                  <a:txBody>
                    <a:bodyPr/>
                    <a:lstStyle/>
                    <a:p>
                      <a:endParaRPr lang="en-US" dirty="0"/>
                    </a:p>
                  </a:txBody>
                  <a:tcPr/>
                </a:tc>
                <a:tc>
                  <a:txBody>
                    <a:bodyPr/>
                    <a:lstStyle/>
                    <a:p>
                      <a:r>
                        <a:rPr lang="en-US" dirty="0"/>
                        <a:t>Less than or equal to DateSold</a:t>
                      </a:r>
                    </a:p>
                  </a:txBody>
                  <a:tcPr/>
                </a:tc>
                <a:extLst>
                  <a:ext uri="{0D108BD9-81ED-4DB2-BD59-A6C34878D82A}">
                    <a16:rowId xmlns:a16="http://schemas.microsoft.com/office/drawing/2014/main" val="1402168349"/>
                  </a:ext>
                </a:extLst>
              </a:tr>
            </a:tbl>
          </a:graphicData>
        </a:graphic>
      </p:graphicFrame>
    </p:spTree>
    <p:extLst>
      <p:ext uri="{BB962C8B-B14F-4D97-AF65-F5344CB8AC3E}">
        <p14:creationId xmlns:p14="http://schemas.microsoft.com/office/powerpoint/2010/main" val="2072133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F94E-E7E3-44E5-8B60-80C3A1710986}"/>
              </a:ext>
            </a:extLst>
          </p:cNvPr>
          <p:cNvSpPr>
            <a:spLocks noGrp="1"/>
          </p:cNvSpPr>
          <p:nvPr>
            <p:ph type="title"/>
          </p:nvPr>
        </p:nvSpPr>
        <p:spPr/>
        <p:txBody>
          <a:bodyPr/>
          <a:lstStyle/>
          <a:p>
            <a:r>
              <a:rPr lang="en-US" sz="3200" dirty="0"/>
              <a:t>SQL Statement to Create the ARTIST and WORK tables with Constraints</a:t>
            </a:r>
          </a:p>
        </p:txBody>
      </p:sp>
      <p:pic>
        <p:nvPicPr>
          <p:cNvPr id="7" name="Picture 6">
            <a:extLst>
              <a:ext uri="{FF2B5EF4-FFF2-40B4-BE49-F238E27FC236}">
                <a16:creationId xmlns:a16="http://schemas.microsoft.com/office/drawing/2014/main" id="{EFA39DB9-DEBF-4C36-A469-A475AA4AA864}"/>
              </a:ext>
            </a:extLst>
          </p:cNvPr>
          <p:cNvPicPr>
            <a:picLocks noChangeAspect="1"/>
          </p:cNvPicPr>
          <p:nvPr/>
        </p:nvPicPr>
        <p:blipFill>
          <a:blip r:embed="rId2"/>
          <a:stretch>
            <a:fillRect/>
          </a:stretch>
        </p:blipFill>
        <p:spPr>
          <a:xfrm>
            <a:off x="3496671" y="1600201"/>
            <a:ext cx="5198658" cy="4626599"/>
          </a:xfrm>
          <a:prstGeom prst="rect">
            <a:avLst/>
          </a:prstGeom>
        </p:spPr>
      </p:pic>
    </p:spTree>
    <p:extLst>
      <p:ext uri="{BB962C8B-B14F-4D97-AF65-F5344CB8AC3E}">
        <p14:creationId xmlns:p14="http://schemas.microsoft.com/office/powerpoint/2010/main" val="11501389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823A-47DF-436D-8D98-932E47AF9A3F}"/>
              </a:ext>
            </a:extLst>
          </p:cNvPr>
          <p:cNvSpPr>
            <a:spLocks noGrp="1"/>
          </p:cNvSpPr>
          <p:nvPr>
            <p:ph type="title"/>
          </p:nvPr>
        </p:nvSpPr>
        <p:spPr/>
        <p:txBody>
          <a:bodyPr/>
          <a:lstStyle/>
          <a:p>
            <a:r>
              <a:rPr lang="en-US" dirty="0"/>
              <a:t>SQL Statements to Create the VRG CUSTOMER Table</a:t>
            </a:r>
          </a:p>
        </p:txBody>
      </p:sp>
      <p:pic>
        <p:nvPicPr>
          <p:cNvPr id="5" name="Picture 4">
            <a:extLst>
              <a:ext uri="{FF2B5EF4-FFF2-40B4-BE49-F238E27FC236}">
                <a16:creationId xmlns:a16="http://schemas.microsoft.com/office/drawing/2014/main" id="{BDE95A0A-7E47-4965-8110-595F840FEE65}"/>
              </a:ext>
            </a:extLst>
          </p:cNvPr>
          <p:cNvPicPr>
            <a:picLocks noChangeAspect="1"/>
          </p:cNvPicPr>
          <p:nvPr/>
        </p:nvPicPr>
        <p:blipFill>
          <a:blip r:embed="rId2"/>
          <a:stretch>
            <a:fillRect/>
          </a:stretch>
        </p:blipFill>
        <p:spPr>
          <a:xfrm>
            <a:off x="2138764" y="1948667"/>
            <a:ext cx="7460600" cy="3672241"/>
          </a:xfrm>
          <a:prstGeom prst="rect">
            <a:avLst/>
          </a:prstGeom>
        </p:spPr>
      </p:pic>
    </p:spTree>
    <p:extLst>
      <p:ext uri="{BB962C8B-B14F-4D97-AF65-F5344CB8AC3E}">
        <p14:creationId xmlns:p14="http://schemas.microsoft.com/office/powerpoint/2010/main" val="33088813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E0C8-884C-47EF-811F-41DDE41ADCE8}"/>
              </a:ext>
            </a:extLst>
          </p:cNvPr>
          <p:cNvSpPr>
            <a:spLocks noGrp="1"/>
          </p:cNvSpPr>
          <p:nvPr>
            <p:ph type="title"/>
          </p:nvPr>
        </p:nvSpPr>
        <p:spPr/>
        <p:txBody>
          <a:bodyPr/>
          <a:lstStyle/>
          <a:p>
            <a:r>
              <a:rPr lang="en-US" dirty="0"/>
              <a:t>SQL Statements to Create the VRG TRANS Table</a:t>
            </a:r>
          </a:p>
        </p:txBody>
      </p:sp>
      <p:pic>
        <p:nvPicPr>
          <p:cNvPr id="5" name="Picture 4">
            <a:extLst>
              <a:ext uri="{FF2B5EF4-FFF2-40B4-BE49-F238E27FC236}">
                <a16:creationId xmlns:a16="http://schemas.microsoft.com/office/drawing/2014/main" id="{6A6F06BD-CCCC-4B58-8A50-FB3897F50BF7}"/>
              </a:ext>
            </a:extLst>
          </p:cNvPr>
          <p:cNvPicPr>
            <a:picLocks noChangeAspect="1"/>
          </p:cNvPicPr>
          <p:nvPr/>
        </p:nvPicPr>
        <p:blipFill>
          <a:blip r:embed="rId2"/>
          <a:stretch>
            <a:fillRect/>
          </a:stretch>
        </p:blipFill>
        <p:spPr>
          <a:xfrm>
            <a:off x="2033704" y="1312651"/>
            <a:ext cx="7172673" cy="2352637"/>
          </a:xfrm>
          <a:prstGeom prst="rect">
            <a:avLst/>
          </a:prstGeom>
        </p:spPr>
      </p:pic>
      <p:sp>
        <p:nvSpPr>
          <p:cNvPr id="3" name="Text Placeholder 2">
            <a:extLst>
              <a:ext uri="{FF2B5EF4-FFF2-40B4-BE49-F238E27FC236}">
                <a16:creationId xmlns:a16="http://schemas.microsoft.com/office/drawing/2014/main" id="{42CC959E-6197-4C6F-98F9-A48D996C236D}"/>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C5AAAF88-013D-4AB1-9BAB-01BB23AC5CB7}"/>
              </a:ext>
            </a:extLst>
          </p:cNvPr>
          <p:cNvPicPr>
            <a:picLocks noChangeAspect="1"/>
          </p:cNvPicPr>
          <p:nvPr/>
        </p:nvPicPr>
        <p:blipFill>
          <a:blip r:embed="rId3"/>
          <a:stretch>
            <a:fillRect/>
          </a:stretch>
        </p:blipFill>
        <p:spPr>
          <a:xfrm>
            <a:off x="2497572" y="2634986"/>
            <a:ext cx="6965600" cy="2851415"/>
          </a:xfrm>
          <a:prstGeom prst="rect">
            <a:avLst/>
          </a:prstGeom>
        </p:spPr>
      </p:pic>
    </p:spTree>
    <p:extLst>
      <p:ext uri="{BB962C8B-B14F-4D97-AF65-F5344CB8AC3E}">
        <p14:creationId xmlns:p14="http://schemas.microsoft.com/office/powerpoint/2010/main" val="14893688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6425-4868-4564-9087-6B51C0A032EC}"/>
              </a:ext>
            </a:extLst>
          </p:cNvPr>
          <p:cNvSpPr>
            <a:spLocks noGrp="1"/>
          </p:cNvSpPr>
          <p:nvPr>
            <p:ph type="title"/>
          </p:nvPr>
        </p:nvSpPr>
        <p:spPr/>
        <p:txBody>
          <a:bodyPr/>
          <a:lstStyle/>
          <a:p>
            <a:r>
              <a:rPr lang="en-US" sz="3200" dirty="0"/>
              <a:t>SQL Statements to Create the VRG CUSTOMER_ARTIST_INT Table</a:t>
            </a:r>
          </a:p>
        </p:txBody>
      </p:sp>
      <p:pic>
        <p:nvPicPr>
          <p:cNvPr id="6" name="Picture 5">
            <a:extLst>
              <a:ext uri="{FF2B5EF4-FFF2-40B4-BE49-F238E27FC236}">
                <a16:creationId xmlns:a16="http://schemas.microsoft.com/office/drawing/2014/main" id="{9765FCE2-EDE9-4391-AF73-7579331CC96B}"/>
              </a:ext>
            </a:extLst>
          </p:cNvPr>
          <p:cNvPicPr>
            <a:picLocks noChangeAspect="1"/>
          </p:cNvPicPr>
          <p:nvPr/>
        </p:nvPicPr>
        <p:blipFill>
          <a:blip r:embed="rId2"/>
          <a:stretch>
            <a:fillRect/>
          </a:stretch>
        </p:blipFill>
        <p:spPr>
          <a:xfrm>
            <a:off x="2120474" y="1993250"/>
            <a:ext cx="8123638" cy="2848915"/>
          </a:xfrm>
          <a:prstGeom prst="rect">
            <a:avLst/>
          </a:prstGeom>
        </p:spPr>
      </p:pic>
    </p:spTree>
    <p:extLst>
      <p:ext uri="{BB962C8B-B14F-4D97-AF65-F5344CB8AC3E}">
        <p14:creationId xmlns:p14="http://schemas.microsoft.com/office/powerpoint/2010/main" val="24634528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8A37-88EA-4F07-9634-07CDC7906A3C}"/>
              </a:ext>
            </a:extLst>
          </p:cNvPr>
          <p:cNvSpPr>
            <a:spLocks noGrp="1"/>
          </p:cNvSpPr>
          <p:nvPr>
            <p:ph type="title"/>
          </p:nvPr>
        </p:nvSpPr>
        <p:spPr/>
        <p:txBody>
          <a:bodyPr/>
          <a:lstStyle/>
          <a:p>
            <a:r>
              <a:rPr lang="en-US" dirty="0"/>
              <a:t>The SQL ALTER TABLE Statement</a:t>
            </a:r>
          </a:p>
        </p:txBody>
      </p:sp>
      <p:sp>
        <p:nvSpPr>
          <p:cNvPr id="3" name="Text Placeholder 2">
            <a:extLst>
              <a:ext uri="{FF2B5EF4-FFF2-40B4-BE49-F238E27FC236}">
                <a16:creationId xmlns:a16="http://schemas.microsoft.com/office/drawing/2014/main" id="{59721A69-2F62-4807-8C0A-5B1531DB7113}"/>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dirty="0">
                <a:solidFill>
                  <a:srgbClr val="000000"/>
                </a:solidFill>
              </a:rPr>
              <a:t>The </a:t>
            </a:r>
            <a:r>
              <a:rPr lang="en-US" b="1" dirty="0">
                <a:solidFill>
                  <a:schemeClr val="tx2"/>
                </a:solidFill>
              </a:rPr>
              <a:t>SQL ALTER TABLE statement </a:t>
            </a:r>
            <a:r>
              <a:rPr lang="en-US" dirty="0"/>
              <a:t>is an SQL DDL statement that is used to change the structure of an existing table.</a:t>
            </a:r>
          </a:p>
          <a:p>
            <a:pPr marL="342900" indent="-342900" fontAlgn="base">
              <a:spcBef>
                <a:spcPct val="20000"/>
              </a:spcBef>
              <a:spcAft>
                <a:spcPct val="0"/>
              </a:spcAft>
              <a:buClr>
                <a:srgbClr val="000000"/>
              </a:buClr>
              <a:buFontTx/>
              <a:buChar char="•"/>
            </a:pPr>
            <a:r>
              <a:rPr lang="en-US" dirty="0"/>
              <a:t>It can be used to add, remove, or change columns.</a:t>
            </a:r>
          </a:p>
          <a:p>
            <a:pPr marL="342900" indent="-342900" fontAlgn="base">
              <a:spcBef>
                <a:spcPct val="20000"/>
              </a:spcBef>
              <a:spcAft>
                <a:spcPct val="0"/>
              </a:spcAft>
              <a:buClr>
                <a:srgbClr val="000000"/>
              </a:buClr>
              <a:buFontTx/>
              <a:buChar char="•"/>
            </a:pPr>
            <a:r>
              <a:rPr lang="en-US" dirty="0"/>
              <a:t>It can be used to add or remove constraints.</a:t>
            </a:r>
          </a:p>
        </p:txBody>
      </p:sp>
    </p:spTree>
    <p:extLst>
      <p:ext uri="{BB962C8B-B14F-4D97-AF65-F5344CB8AC3E}">
        <p14:creationId xmlns:p14="http://schemas.microsoft.com/office/powerpoint/2010/main" val="36106569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37B1-F013-44B9-839D-CAA2BAD7D705}"/>
              </a:ext>
            </a:extLst>
          </p:cNvPr>
          <p:cNvSpPr>
            <a:spLocks noGrp="1"/>
          </p:cNvSpPr>
          <p:nvPr>
            <p:ph type="title"/>
          </p:nvPr>
        </p:nvSpPr>
        <p:spPr/>
        <p:txBody>
          <a:bodyPr/>
          <a:lstStyle/>
          <a:p>
            <a:r>
              <a:rPr lang="en-US" dirty="0"/>
              <a:t>Adding and Dropping Columns</a:t>
            </a:r>
          </a:p>
        </p:txBody>
      </p:sp>
      <p:sp>
        <p:nvSpPr>
          <p:cNvPr id="3" name="Text Placeholder 2">
            <a:extLst>
              <a:ext uri="{FF2B5EF4-FFF2-40B4-BE49-F238E27FC236}">
                <a16:creationId xmlns:a16="http://schemas.microsoft.com/office/drawing/2014/main" id="{8FB2256E-EBEB-4257-A4FA-FF5E3EBD13B1}"/>
              </a:ext>
            </a:extLst>
          </p:cNvPr>
          <p:cNvSpPr>
            <a:spLocks noGrp="1"/>
          </p:cNvSpPr>
          <p:nvPr>
            <p:ph type="body" idx="1"/>
          </p:nvPr>
        </p:nvSpPr>
        <p:spPr/>
        <p:txBody>
          <a:bodyPr/>
          <a:lstStyle/>
          <a:p>
            <a:r>
              <a:rPr lang="en-US" sz="2400" dirty="0"/>
              <a:t>The following statement will add a column named MyColumn to the CUSTOMER table:</a:t>
            </a:r>
          </a:p>
          <a:p>
            <a:pPr marL="101600" indent="0">
              <a:spcBef>
                <a:spcPts val="300"/>
              </a:spcBef>
              <a:buNone/>
            </a:pPr>
            <a:endParaRPr lang="en-US" sz="800" b="1" dirty="0">
              <a:solidFill>
                <a:srgbClr val="00ABBD"/>
              </a:solidFill>
              <a:latin typeface="Courier New" panose="02070309020205020404" pitchFamily="49" charset="0"/>
            </a:endParaRPr>
          </a:p>
          <a:p>
            <a:pPr marL="101600" indent="0">
              <a:spcBef>
                <a:spcPts val="300"/>
              </a:spcBef>
              <a:buNone/>
            </a:pPr>
            <a:r>
              <a:rPr lang="en-US" sz="2000" b="1" dirty="0">
                <a:solidFill>
                  <a:schemeClr val="tx2"/>
                </a:solidFill>
                <a:latin typeface="Courier New" panose="02070309020205020404" pitchFamily="49" charset="0"/>
              </a:rPr>
              <a:t>	ALTER TABLE CUSTOMER</a:t>
            </a:r>
          </a:p>
          <a:p>
            <a:pPr marL="101600" indent="0">
              <a:spcBef>
                <a:spcPts val="300"/>
              </a:spcBef>
              <a:buNone/>
            </a:pPr>
            <a:r>
              <a:rPr lang="en-US" sz="2000" b="1" dirty="0">
                <a:solidFill>
                  <a:schemeClr val="tx2"/>
                </a:solidFill>
                <a:latin typeface="Courier New" panose="02070309020205020404" pitchFamily="49" charset="0"/>
              </a:rPr>
              <a:t>	    ADD MyColumn Char(5) NULL;</a:t>
            </a:r>
          </a:p>
          <a:p>
            <a:r>
              <a:rPr lang="en-US" sz="2400" dirty="0"/>
              <a:t>The following statement will drop an existing column:</a:t>
            </a:r>
          </a:p>
          <a:p>
            <a:pPr marL="101600" indent="0">
              <a:spcBef>
                <a:spcPts val="300"/>
              </a:spcBef>
              <a:buNone/>
            </a:pPr>
            <a:endParaRPr lang="en-US" sz="800" b="1" dirty="0">
              <a:solidFill>
                <a:srgbClr val="00ABBD"/>
              </a:solidFill>
              <a:latin typeface="Courier New" panose="02070309020205020404" pitchFamily="49" charset="0"/>
            </a:endParaRPr>
          </a:p>
          <a:p>
            <a:pPr marL="101600" indent="0">
              <a:spcBef>
                <a:spcPts val="300"/>
              </a:spcBef>
              <a:buNone/>
            </a:pPr>
            <a:r>
              <a:rPr lang="en-US" sz="2000" b="1" dirty="0">
                <a:solidFill>
                  <a:schemeClr val="tx2"/>
                </a:solidFill>
                <a:latin typeface="Courier New" panose="02070309020205020404" pitchFamily="49" charset="0"/>
              </a:rPr>
              <a:t>	ALTER TABLE CUSTOMER</a:t>
            </a:r>
          </a:p>
          <a:p>
            <a:pPr marL="101600" indent="0">
              <a:spcBef>
                <a:spcPts val="300"/>
              </a:spcBef>
              <a:buNone/>
            </a:pPr>
            <a:r>
              <a:rPr lang="en-US" sz="2000" b="1" dirty="0">
                <a:solidFill>
                  <a:schemeClr val="tx2"/>
                </a:solidFill>
                <a:latin typeface="Courier New" panose="02070309020205020404" pitchFamily="49" charset="0"/>
              </a:rPr>
              <a:t>	    DROP COLUMN MyColumn;</a:t>
            </a:r>
          </a:p>
          <a:p>
            <a:r>
              <a:rPr lang="en-US" sz="2000" dirty="0"/>
              <a:t>Note the </a:t>
            </a:r>
            <a:r>
              <a:rPr lang="en-US" sz="2000" dirty="0">
                <a:solidFill>
                  <a:schemeClr val="tx2"/>
                </a:solidFill>
              </a:rPr>
              <a:t>SQL COLUMN keyword </a:t>
            </a:r>
            <a:r>
              <a:rPr lang="en-US" sz="2000" dirty="0"/>
              <a:t>is used only when dropping a column and not when adding one!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385809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BD3F-10AF-4FB4-A39A-B285F08A0BF1}"/>
              </a:ext>
            </a:extLst>
          </p:cNvPr>
          <p:cNvSpPr>
            <a:spLocks noGrp="1"/>
          </p:cNvSpPr>
          <p:nvPr>
            <p:ph type="title"/>
          </p:nvPr>
        </p:nvSpPr>
        <p:spPr/>
        <p:txBody>
          <a:bodyPr/>
          <a:lstStyle/>
          <a:p>
            <a:r>
              <a:rPr lang="en-US" dirty="0"/>
              <a:t>Adding and Dropping Constraints</a:t>
            </a:r>
          </a:p>
        </p:txBody>
      </p:sp>
      <p:sp>
        <p:nvSpPr>
          <p:cNvPr id="3" name="Text Placeholder 2">
            <a:extLst>
              <a:ext uri="{FF2B5EF4-FFF2-40B4-BE49-F238E27FC236}">
                <a16:creationId xmlns:a16="http://schemas.microsoft.com/office/drawing/2014/main" id="{F3FC4621-C488-4320-93CA-14A27A8BA48D}"/>
              </a:ext>
            </a:extLst>
          </p:cNvPr>
          <p:cNvSpPr>
            <a:spLocks noGrp="1"/>
          </p:cNvSpPr>
          <p:nvPr>
            <p:ph type="body" idx="1"/>
          </p:nvPr>
        </p:nvSpPr>
        <p:spPr/>
        <p:txBody>
          <a:bodyPr/>
          <a:lstStyle/>
          <a:p>
            <a:r>
              <a:rPr lang="en-US" sz="2400" dirty="0"/>
              <a:t>The </a:t>
            </a:r>
            <a:r>
              <a:rPr lang="en-US" sz="2400" b="1" dirty="0">
                <a:solidFill>
                  <a:schemeClr val="tx2"/>
                </a:solidFill>
              </a:rPr>
              <a:t>SQL ADD CONSTRAINT </a:t>
            </a:r>
            <a:r>
              <a:rPr lang="en-US" sz="2400" dirty="0"/>
              <a:t>can be used to add a constraint:</a:t>
            </a:r>
          </a:p>
          <a:p>
            <a:pPr marL="101600" indent="0">
              <a:spcBef>
                <a:spcPts val="300"/>
              </a:spcBef>
              <a:buNone/>
            </a:pPr>
            <a:endParaRPr lang="en-US" sz="800" b="1" dirty="0">
              <a:solidFill>
                <a:srgbClr val="00ABBD"/>
              </a:solidFill>
              <a:latin typeface="Courier New" panose="02070309020205020404" pitchFamily="49" charset="0"/>
            </a:endParaRPr>
          </a:p>
          <a:p>
            <a:pPr marL="101600" indent="0">
              <a:spcBef>
                <a:spcPts val="300"/>
              </a:spcBef>
              <a:buNone/>
            </a:pPr>
            <a:r>
              <a:rPr lang="en-US" sz="2000" b="1" dirty="0">
                <a:solidFill>
                  <a:schemeClr val="tx2"/>
                </a:solidFill>
                <a:latin typeface="Courier New" panose="02070309020205020404" pitchFamily="49" charset="0"/>
              </a:rPr>
              <a:t>	ALTER TABLE CUSTOMER</a:t>
            </a:r>
          </a:p>
          <a:p>
            <a:pPr marL="101600" indent="0">
              <a:spcBef>
                <a:spcPts val="300"/>
              </a:spcBef>
              <a:buNone/>
            </a:pPr>
            <a:r>
              <a:rPr lang="en-US" sz="2000" b="1" dirty="0">
                <a:solidFill>
                  <a:schemeClr val="tx2"/>
                </a:solidFill>
                <a:latin typeface="Courier New" panose="02070309020205020404" pitchFamily="49" charset="0"/>
              </a:rPr>
              <a:t>	    ADD CONSTRAINT MyConstraint CHECK</a:t>
            </a:r>
          </a:p>
          <a:p>
            <a:pPr marL="101600" indent="0">
              <a:spcBef>
                <a:spcPts val="300"/>
              </a:spcBef>
              <a:buNone/>
            </a:pPr>
            <a:r>
              <a:rPr lang="en-US" sz="2000" b="1" dirty="0">
                <a:solidFill>
                  <a:schemeClr val="tx2"/>
                </a:solidFill>
                <a:latin typeface="Courier New" panose="02070309020205020404" pitchFamily="49" charset="0"/>
              </a:rPr>
              <a:t>	 	 (LastName NOT IN ('Robertson'));</a:t>
            </a:r>
          </a:p>
          <a:p>
            <a:r>
              <a:rPr lang="en-US" sz="2400" dirty="0"/>
              <a:t>The </a:t>
            </a:r>
            <a:r>
              <a:rPr lang="en-US" sz="2400" b="1" dirty="0">
                <a:solidFill>
                  <a:schemeClr val="tx2"/>
                </a:solidFill>
              </a:rPr>
              <a:t>SQL DROP CONSTRAINT</a:t>
            </a:r>
            <a:r>
              <a:rPr lang="en-US" sz="2400" dirty="0"/>
              <a:t>	 can be used to drop a constraint:</a:t>
            </a:r>
          </a:p>
          <a:p>
            <a:pPr marL="101600" indent="0">
              <a:spcBef>
                <a:spcPts val="300"/>
              </a:spcBef>
              <a:buNone/>
            </a:pPr>
            <a:endParaRPr lang="en-US" sz="800" b="1" dirty="0">
              <a:solidFill>
                <a:srgbClr val="00ABBD"/>
              </a:solidFill>
              <a:latin typeface="Courier New" panose="02070309020205020404" pitchFamily="49" charset="0"/>
            </a:endParaRPr>
          </a:p>
          <a:p>
            <a:pPr marL="101600" indent="0">
              <a:spcBef>
                <a:spcPts val="300"/>
              </a:spcBef>
              <a:buNone/>
            </a:pPr>
            <a:r>
              <a:rPr lang="en-US" sz="2000" b="1" dirty="0">
                <a:solidFill>
                  <a:schemeClr val="tx2"/>
                </a:solidFill>
                <a:latin typeface="Courier New" panose="02070309020205020404" pitchFamily="49" charset="0"/>
              </a:rPr>
              <a:t>	ALTER TABLE CUSTOMER</a:t>
            </a:r>
          </a:p>
          <a:p>
            <a:pPr marL="101600" indent="0">
              <a:spcBef>
                <a:spcPts val="300"/>
              </a:spcBef>
              <a:buNone/>
            </a:pPr>
            <a:r>
              <a:rPr lang="en-US" sz="2000" b="1" dirty="0">
                <a:solidFill>
                  <a:schemeClr val="tx2"/>
                </a:solidFill>
                <a:latin typeface="Courier New" panose="02070309020205020404" pitchFamily="49" charset="0"/>
              </a:rPr>
              <a:t>	    DROP CONSTRAINT MyConstraint;</a:t>
            </a:r>
            <a:endParaRPr lang="en-US" sz="2400" dirty="0">
              <a:solidFill>
                <a:schemeClr val="tx2"/>
              </a:solidFill>
            </a:endParaRPr>
          </a:p>
        </p:txBody>
      </p:sp>
    </p:spTree>
    <p:extLst>
      <p:ext uri="{BB962C8B-B14F-4D97-AF65-F5344CB8AC3E}">
        <p14:creationId xmlns:p14="http://schemas.microsoft.com/office/powerpoint/2010/main" val="365893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51EA-2339-4343-8004-848B994A6831}"/>
              </a:ext>
            </a:extLst>
          </p:cNvPr>
          <p:cNvSpPr>
            <a:spLocks noGrp="1"/>
          </p:cNvSpPr>
          <p:nvPr>
            <p:ph type="title"/>
          </p:nvPr>
        </p:nvSpPr>
        <p:spPr/>
        <p:txBody>
          <a:bodyPr/>
          <a:lstStyle/>
          <a:p>
            <a:r>
              <a:rPr lang="en-US" dirty="0"/>
              <a:t>Typical Metadata Tables (2 of 2)</a:t>
            </a:r>
          </a:p>
        </p:txBody>
      </p:sp>
      <p:graphicFrame>
        <p:nvGraphicFramePr>
          <p:cNvPr id="3" name="Table 2">
            <a:extLst>
              <a:ext uri="{FF2B5EF4-FFF2-40B4-BE49-F238E27FC236}">
                <a16:creationId xmlns:a16="http://schemas.microsoft.com/office/drawing/2014/main" id="{E09C4FBF-BC9D-4D82-A16A-FE82C699B34D}"/>
              </a:ext>
            </a:extLst>
          </p:cNvPr>
          <p:cNvGraphicFramePr>
            <a:graphicFrameLocks noGrp="1"/>
          </p:cNvGraphicFramePr>
          <p:nvPr/>
        </p:nvGraphicFramePr>
        <p:xfrm>
          <a:off x="2882900" y="1752600"/>
          <a:ext cx="6096000" cy="3657600"/>
        </p:xfrm>
        <a:graphic>
          <a:graphicData uri="http://schemas.openxmlformats.org/drawingml/2006/table">
            <a:tbl>
              <a:tblPr firstRow="1" bandRow="1"/>
              <a:tblGrid>
                <a:gridCol w="1524000">
                  <a:extLst>
                    <a:ext uri="{9D8B030D-6E8A-4147-A177-3AD203B41FA5}">
                      <a16:colId xmlns:a16="http://schemas.microsoft.com/office/drawing/2014/main" val="1893423315"/>
                    </a:ext>
                  </a:extLst>
                </a:gridCol>
                <a:gridCol w="1524000">
                  <a:extLst>
                    <a:ext uri="{9D8B030D-6E8A-4147-A177-3AD203B41FA5}">
                      <a16:colId xmlns:a16="http://schemas.microsoft.com/office/drawing/2014/main" val="2839168021"/>
                    </a:ext>
                  </a:extLst>
                </a:gridCol>
                <a:gridCol w="1524000">
                  <a:extLst>
                    <a:ext uri="{9D8B030D-6E8A-4147-A177-3AD203B41FA5}">
                      <a16:colId xmlns:a16="http://schemas.microsoft.com/office/drawing/2014/main" val="680683813"/>
                    </a:ext>
                  </a:extLst>
                </a:gridCol>
                <a:gridCol w="1524000">
                  <a:extLst>
                    <a:ext uri="{9D8B030D-6E8A-4147-A177-3AD203B41FA5}">
                      <a16:colId xmlns:a16="http://schemas.microsoft.com/office/drawing/2014/main" val="3288470483"/>
                    </a:ext>
                  </a:extLst>
                </a:gridCol>
              </a:tblGrid>
              <a:tr h="289983">
                <a:tc>
                  <a:txBody>
                    <a:bodyPr/>
                    <a:lstStyle/>
                    <a:p>
                      <a:r>
                        <a:rPr lang="en-US" dirty="0"/>
                        <a:t>ColumnName</a:t>
                      </a:r>
                    </a:p>
                  </a:txBody>
                  <a:tcPr/>
                </a:tc>
                <a:tc>
                  <a:txBody>
                    <a:bodyPr/>
                    <a:lstStyle/>
                    <a:p>
                      <a:r>
                        <a:rPr lang="en-US" dirty="0"/>
                        <a:t>TableName</a:t>
                      </a:r>
                    </a:p>
                  </a:txBody>
                  <a:tcPr/>
                </a:tc>
                <a:tc>
                  <a:txBody>
                    <a:bodyPr/>
                    <a:lstStyle/>
                    <a:p>
                      <a:r>
                        <a:rPr lang="en-US" dirty="0"/>
                        <a:t>DataType</a:t>
                      </a:r>
                    </a:p>
                  </a:txBody>
                  <a:tcPr/>
                </a:tc>
                <a:tc>
                  <a:txBody>
                    <a:bodyPr/>
                    <a:lstStyle/>
                    <a:p>
                      <a:r>
                        <a:rPr lang="en-US" dirty="0"/>
                        <a:t>Length (bytes)</a:t>
                      </a:r>
                    </a:p>
                  </a:txBody>
                  <a:tcPr/>
                </a:tc>
                <a:extLst>
                  <a:ext uri="{0D108BD9-81ED-4DB2-BD59-A6C34878D82A}">
                    <a16:rowId xmlns:a16="http://schemas.microsoft.com/office/drawing/2014/main" val="2405839183"/>
                  </a:ext>
                </a:extLst>
              </a:tr>
              <a:tr h="289983">
                <a:tc>
                  <a:txBody>
                    <a:bodyPr/>
                    <a:lstStyle/>
                    <a:p>
                      <a:r>
                        <a:rPr lang="en-US" dirty="0"/>
                        <a:t>StudentNumber</a:t>
                      </a:r>
                    </a:p>
                  </a:txBody>
                  <a:tcPr/>
                </a:tc>
                <a:tc>
                  <a:txBody>
                    <a:bodyPr/>
                    <a:lstStyle/>
                    <a:p>
                      <a:r>
                        <a:rPr lang="en-US" dirty="0"/>
                        <a:t>STUDENT</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231196447"/>
                  </a:ext>
                </a:extLst>
              </a:tr>
              <a:tr h="289983">
                <a:tc>
                  <a:txBody>
                    <a:bodyPr/>
                    <a:lstStyle/>
                    <a:p>
                      <a:r>
                        <a:rPr lang="en-US" dirty="0"/>
                        <a:t>LastName</a:t>
                      </a:r>
                    </a:p>
                  </a:txBody>
                  <a:tcPr/>
                </a:tc>
                <a:tc>
                  <a:txBody>
                    <a:bodyPr/>
                    <a:lstStyle/>
                    <a:p>
                      <a:r>
                        <a:rPr lang="en-US" dirty="0"/>
                        <a:t>STUDENT</a:t>
                      </a:r>
                    </a:p>
                  </a:txBody>
                  <a:tcPr/>
                </a:tc>
                <a:tc>
                  <a:txBody>
                    <a:bodyPr/>
                    <a:lstStyle/>
                    <a:p>
                      <a:r>
                        <a:rPr lang="en-US" dirty="0"/>
                        <a:t>Text</a:t>
                      </a:r>
                    </a:p>
                  </a:txBody>
                  <a:tcPr/>
                </a:tc>
                <a:tc>
                  <a:txBody>
                    <a:bodyPr/>
                    <a:lstStyle/>
                    <a:p>
                      <a:r>
                        <a:rPr lang="en-US" dirty="0"/>
                        <a:t>25</a:t>
                      </a:r>
                    </a:p>
                  </a:txBody>
                  <a:tcPr/>
                </a:tc>
                <a:extLst>
                  <a:ext uri="{0D108BD9-81ED-4DB2-BD59-A6C34878D82A}">
                    <a16:rowId xmlns:a16="http://schemas.microsoft.com/office/drawing/2014/main" val="274598823"/>
                  </a:ext>
                </a:extLst>
              </a:tr>
              <a:tr h="289983">
                <a:tc>
                  <a:txBody>
                    <a:bodyPr/>
                    <a:lstStyle/>
                    <a:p>
                      <a:r>
                        <a:rPr lang="en-US" dirty="0"/>
                        <a:t>FirstName</a:t>
                      </a:r>
                    </a:p>
                  </a:txBody>
                  <a:tcPr/>
                </a:tc>
                <a:tc>
                  <a:txBody>
                    <a:bodyPr/>
                    <a:lstStyle/>
                    <a:p>
                      <a:r>
                        <a:rPr lang="en-US" dirty="0"/>
                        <a:t>STUDENT</a:t>
                      </a:r>
                    </a:p>
                  </a:txBody>
                  <a:tcPr/>
                </a:tc>
                <a:tc>
                  <a:txBody>
                    <a:bodyPr/>
                    <a:lstStyle/>
                    <a:p>
                      <a:r>
                        <a:rPr lang="en-US" dirty="0"/>
                        <a:t>Text</a:t>
                      </a:r>
                    </a:p>
                  </a:txBody>
                  <a:tcPr/>
                </a:tc>
                <a:tc>
                  <a:txBody>
                    <a:bodyPr/>
                    <a:lstStyle/>
                    <a:p>
                      <a:r>
                        <a:rPr lang="en-US" dirty="0"/>
                        <a:t>25</a:t>
                      </a:r>
                    </a:p>
                  </a:txBody>
                  <a:tcPr/>
                </a:tc>
                <a:extLst>
                  <a:ext uri="{0D108BD9-81ED-4DB2-BD59-A6C34878D82A}">
                    <a16:rowId xmlns:a16="http://schemas.microsoft.com/office/drawing/2014/main" val="387419323"/>
                  </a:ext>
                </a:extLst>
              </a:tr>
              <a:tr h="289983">
                <a:tc>
                  <a:txBody>
                    <a:bodyPr/>
                    <a:lstStyle/>
                    <a:p>
                      <a:r>
                        <a:rPr lang="en-US" dirty="0"/>
                        <a:t>EmailAddress</a:t>
                      </a:r>
                    </a:p>
                  </a:txBody>
                  <a:tcPr/>
                </a:tc>
                <a:tc>
                  <a:txBody>
                    <a:bodyPr/>
                    <a:lstStyle/>
                    <a:p>
                      <a:r>
                        <a:rPr lang="en-US" dirty="0"/>
                        <a:t>STUDENT</a:t>
                      </a:r>
                    </a:p>
                  </a:txBody>
                  <a:tcPr/>
                </a:tc>
                <a:tc>
                  <a:txBody>
                    <a:bodyPr/>
                    <a:lstStyle/>
                    <a:p>
                      <a:r>
                        <a:rPr lang="en-US" dirty="0"/>
                        <a:t>Text</a:t>
                      </a:r>
                    </a:p>
                  </a:txBody>
                  <a:tcPr/>
                </a:tc>
                <a:tc>
                  <a:txBody>
                    <a:bodyPr/>
                    <a:lstStyle/>
                    <a:p>
                      <a:r>
                        <a:rPr lang="en-US" dirty="0"/>
                        <a:t>100</a:t>
                      </a:r>
                    </a:p>
                  </a:txBody>
                  <a:tcPr/>
                </a:tc>
                <a:extLst>
                  <a:ext uri="{0D108BD9-81ED-4DB2-BD59-A6C34878D82A}">
                    <a16:rowId xmlns:a16="http://schemas.microsoft.com/office/drawing/2014/main" val="1276815196"/>
                  </a:ext>
                </a:extLst>
              </a:tr>
              <a:tr h="289983">
                <a:tc>
                  <a:txBody>
                    <a:bodyPr/>
                    <a:lstStyle/>
                    <a:p>
                      <a:r>
                        <a:rPr lang="en-US" dirty="0"/>
                        <a:t>ClassNumber</a:t>
                      </a:r>
                    </a:p>
                  </a:txBody>
                  <a:tcPr/>
                </a:tc>
                <a:tc>
                  <a:txBody>
                    <a:bodyPr/>
                    <a:lstStyle/>
                    <a:p>
                      <a:r>
                        <a:rPr lang="en-US" dirty="0"/>
                        <a:t>CLASS</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2477328648"/>
                  </a:ext>
                </a:extLst>
              </a:tr>
              <a:tr h="289983">
                <a:tc>
                  <a:txBody>
                    <a:bodyPr/>
                    <a:lstStyle/>
                    <a:p>
                      <a:r>
                        <a:rPr lang="en-US" dirty="0"/>
                        <a:t>Name</a:t>
                      </a:r>
                    </a:p>
                  </a:txBody>
                  <a:tcPr/>
                </a:tc>
                <a:tc>
                  <a:txBody>
                    <a:bodyPr/>
                    <a:lstStyle/>
                    <a:p>
                      <a:r>
                        <a:rPr lang="en-US" dirty="0"/>
                        <a:t>CLASS</a:t>
                      </a:r>
                    </a:p>
                  </a:txBody>
                  <a:tcPr/>
                </a:tc>
                <a:tc>
                  <a:txBody>
                    <a:bodyPr/>
                    <a:lstStyle/>
                    <a:p>
                      <a:r>
                        <a:rPr lang="en-US" dirty="0"/>
                        <a:t>Text</a:t>
                      </a:r>
                    </a:p>
                  </a:txBody>
                  <a:tcPr/>
                </a:tc>
                <a:tc>
                  <a:txBody>
                    <a:bodyPr/>
                    <a:lstStyle/>
                    <a:p>
                      <a:r>
                        <a:rPr lang="en-US" dirty="0"/>
                        <a:t>25</a:t>
                      </a:r>
                    </a:p>
                  </a:txBody>
                  <a:tcPr/>
                </a:tc>
                <a:extLst>
                  <a:ext uri="{0D108BD9-81ED-4DB2-BD59-A6C34878D82A}">
                    <a16:rowId xmlns:a16="http://schemas.microsoft.com/office/drawing/2014/main" val="1271528632"/>
                  </a:ext>
                </a:extLst>
              </a:tr>
              <a:tr h="289983">
                <a:tc>
                  <a:txBody>
                    <a:bodyPr/>
                    <a:lstStyle/>
                    <a:p>
                      <a:r>
                        <a:rPr lang="en-US" dirty="0"/>
                        <a:t>Term</a:t>
                      </a:r>
                    </a:p>
                  </a:txBody>
                  <a:tcPr/>
                </a:tc>
                <a:tc>
                  <a:txBody>
                    <a:bodyPr/>
                    <a:lstStyle/>
                    <a:p>
                      <a:r>
                        <a:rPr lang="en-US" dirty="0"/>
                        <a:t>CLASS</a:t>
                      </a:r>
                    </a:p>
                  </a:txBody>
                  <a:tcPr/>
                </a:tc>
                <a:tc>
                  <a:txBody>
                    <a:bodyPr/>
                    <a:lstStyle/>
                    <a:p>
                      <a:r>
                        <a:rPr lang="en-US" dirty="0"/>
                        <a:t>Text</a:t>
                      </a:r>
                    </a:p>
                  </a:txBody>
                  <a:tcPr/>
                </a:tc>
                <a:tc>
                  <a:txBody>
                    <a:bodyPr/>
                    <a:lstStyle/>
                    <a:p>
                      <a:r>
                        <a:rPr lang="en-US" dirty="0"/>
                        <a:t>12</a:t>
                      </a:r>
                    </a:p>
                  </a:txBody>
                  <a:tcPr/>
                </a:tc>
                <a:extLst>
                  <a:ext uri="{0D108BD9-81ED-4DB2-BD59-A6C34878D82A}">
                    <a16:rowId xmlns:a16="http://schemas.microsoft.com/office/drawing/2014/main" val="295067360"/>
                  </a:ext>
                </a:extLst>
              </a:tr>
              <a:tr h="289983">
                <a:tc>
                  <a:txBody>
                    <a:bodyPr/>
                    <a:lstStyle/>
                    <a:p>
                      <a:r>
                        <a:rPr lang="en-US" dirty="0"/>
                        <a:t>Section</a:t>
                      </a:r>
                    </a:p>
                  </a:txBody>
                  <a:tcPr/>
                </a:tc>
                <a:tc>
                  <a:txBody>
                    <a:bodyPr/>
                    <a:lstStyle/>
                    <a:p>
                      <a:r>
                        <a:rPr lang="en-US" dirty="0"/>
                        <a:t>CLASS</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49871850"/>
                  </a:ext>
                </a:extLst>
              </a:tr>
              <a:tr h="289983">
                <a:tc>
                  <a:txBody>
                    <a:bodyPr/>
                    <a:lstStyle/>
                    <a:p>
                      <a:r>
                        <a:rPr lang="en-US" dirty="0"/>
                        <a:t>StudentNumber</a:t>
                      </a:r>
                    </a:p>
                  </a:txBody>
                  <a:tcPr/>
                </a:tc>
                <a:tc>
                  <a:txBody>
                    <a:bodyPr/>
                    <a:lstStyle/>
                    <a:p>
                      <a:r>
                        <a:rPr lang="en-US" dirty="0"/>
                        <a:t>GRADE</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1862451104"/>
                  </a:ext>
                </a:extLst>
              </a:tr>
              <a:tr h="289983">
                <a:tc>
                  <a:txBody>
                    <a:bodyPr/>
                    <a:lstStyle/>
                    <a:p>
                      <a:r>
                        <a:rPr lang="en-US" dirty="0"/>
                        <a:t>ClassNumber</a:t>
                      </a:r>
                    </a:p>
                  </a:txBody>
                  <a:tcPr/>
                </a:tc>
                <a:tc>
                  <a:txBody>
                    <a:bodyPr/>
                    <a:lstStyle/>
                    <a:p>
                      <a:r>
                        <a:rPr lang="en-US" dirty="0"/>
                        <a:t>GRADE</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2105764952"/>
                  </a:ext>
                </a:extLst>
              </a:tr>
              <a:tr h="0">
                <a:tc>
                  <a:txBody>
                    <a:bodyPr/>
                    <a:lstStyle/>
                    <a:p>
                      <a:r>
                        <a:rPr lang="en-US" dirty="0"/>
                        <a:t>Grade</a:t>
                      </a:r>
                    </a:p>
                  </a:txBody>
                  <a:tcPr/>
                </a:tc>
                <a:tc>
                  <a:txBody>
                    <a:bodyPr/>
                    <a:lstStyle/>
                    <a:p>
                      <a:r>
                        <a:rPr lang="en-US" dirty="0"/>
                        <a:t>GRADE</a:t>
                      </a:r>
                    </a:p>
                  </a:txBody>
                  <a:tcPr/>
                </a:tc>
                <a:tc>
                  <a:txBody>
                    <a:bodyPr/>
                    <a:lstStyle/>
                    <a:p>
                      <a:r>
                        <a:rPr lang="en-US" dirty="0"/>
                        <a:t>Decimal</a:t>
                      </a:r>
                    </a:p>
                  </a:txBody>
                  <a:tcPr/>
                </a:tc>
                <a:tc>
                  <a:txBody>
                    <a:bodyPr/>
                    <a:lstStyle/>
                    <a:p>
                      <a:r>
                        <a:rPr lang="en-US" dirty="0"/>
                        <a:t>(2,1)</a:t>
                      </a:r>
                    </a:p>
                  </a:txBody>
                  <a:tcPr/>
                </a:tc>
                <a:extLst>
                  <a:ext uri="{0D108BD9-81ED-4DB2-BD59-A6C34878D82A}">
                    <a16:rowId xmlns:a16="http://schemas.microsoft.com/office/drawing/2014/main" val="3396370700"/>
                  </a:ext>
                </a:extLst>
              </a:tr>
            </a:tbl>
          </a:graphicData>
        </a:graphic>
      </p:graphicFrame>
    </p:spTree>
    <p:extLst>
      <p:ext uri="{BB962C8B-B14F-4D97-AF65-F5344CB8AC3E}">
        <p14:creationId xmlns:p14="http://schemas.microsoft.com/office/powerpoint/2010/main" val="40916077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E96E-954D-4B8F-9C84-4A49FFB57D92}"/>
              </a:ext>
            </a:extLst>
          </p:cNvPr>
          <p:cNvSpPr>
            <a:spLocks noGrp="1"/>
          </p:cNvSpPr>
          <p:nvPr>
            <p:ph type="title"/>
          </p:nvPr>
        </p:nvSpPr>
        <p:spPr/>
        <p:txBody>
          <a:bodyPr/>
          <a:lstStyle/>
          <a:p>
            <a:r>
              <a:rPr lang="en-US" dirty="0"/>
              <a:t>Removing Tables</a:t>
            </a:r>
          </a:p>
        </p:txBody>
      </p:sp>
      <p:sp>
        <p:nvSpPr>
          <p:cNvPr id="3" name="Text Placeholder 2">
            <a:extLst>
              <a:ext uri="{FF2B5EF4-FFF2-40B4-BE49-F238E27FC236}">
                <a16:creationId xmlns:a16="http://schemas.microsoft.com/office/drawing/2014/main" id="{F8BDC7BD-7567-4F05-A797-8166289781BB}"/>
              </a:ext>
            </a:extLst>
          </p:cNvPr>
          <p:cNvSpPr>
            <a:spLocks noGrp="1"/>
          </p:cNvSpPr>
          <p:nvPr>
            <p:ph type="body" idx="1"/>
          </p:nvPr>
        </p:nvSpPr>
        <p:spPr/>
        <p:txBody>
          <a:bodyPr/>
          <a:lstStyle/>
          <a:p>
            <a:r>
              <a:rPr lang="en-US" dirty="0"/>
              <a:t>It is easy to remove a table in SQL.</a:t>
            </a:r>
          </a:p>
          <a:p>
            <a:r>
              <a:rPr lang="en-US" b="1" dirty="0"/>
              <a:t>BUT</a:t>
            </a:r>
            <a:r>
              <a:rPr lang="en-US" dirty="0"/>
              <a:t>, be very careful to drop the correct table because you also drop </a:t>
            </a:r>
            <a:r>
              <a:rPr lang="en-US" i="1" dirty="0"/>
              <a:t>all of its data</a:t>
            </a:r>
            <a:r>
              <a:rPr lang="en-US" dirty="0"/>
              <a:t>!</a:t>
            </a:r>
          </a:p>
          <a:p>
            <a:r>
              <a:rPr lang="en-US" dirty="0"/>
              <a:t>SQL code to drop a table:</a:t>
            </a:r>
          </a:p>
          <a:p>
            <a:pPr marL="101600" indent="0">
              <a:spcBef>
                <a:spcPts val="300"/>
              </a:spcBef>
              <a:buNone/>
            </a:pPr>
            <a:endParaRPr lang="en-US" sz="800" b="1" dirty="0">
              <a:solidFill>
                <a:srgbClr val="00ABBD"/>
              </a:solidFill>
              <a:latin typeface="Courier New" panose="02070309020205020404" pitchFamily="49" charset="0"/>
            </a:endParaRPr>
          </a:p>
          <a:p>
            <a:pPr marL="101600" indent="0">
              <a:spcBef>
                <a:spcPts val="300"/>
              </a:spcBef>
              <a:buNone/>
            </a:pPr>
            <a:r>
              <a:rPr lang="en-US" sz="2000" b="1" dirty="0">
                <a:solidFill>
                  <a:schemeClr val="tx2"/>
                </a:solidFill>
                <a:latin typeface="Courier New" panose="02070309020205020404" pitchFamily="49" charset="0"/>
              </a:rPr>
              <a:t>	DROP TABLE TRANS;</a:t>
            </a:r>
          </a:p>
          <a:p>
            <a:endParaRPr lang="en-US" dirty="0"/>
          </a:p>
        </p:txBody>
      </p:sp>
    </p:spTree>
    <p:extLst>
      <p:ext uri="{BB962C8B-B14F-4D97-AF65-F5344CB8AC3E}">
        <p14:creationId xmlns:p14="http://schemas.microsoft.com/office/powerpoint/2010/main" val="14067727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F435-D3DB-4391-B738-DF857C8DBE37}"/>
              </a:ext>
            </a:extLst>
          </p:cNvPr>
          <p:cNvSpPr>
            <a:spLocks noGrp="1"/>
          </p:cNvSpPr>
          <p:nvPr>
            <p:ph type="title"/>
          </p:nvPr>
        </p:nvSpPr>
        <p:spPr/>
        <p:txBody>
          <a:bodyPr/>
          <a:lstStyle/>
          <a:p>
            <a:r>
              <a:rPr lang="en-US" dirty="0"/>
              <a:t>Dropping the CUSTOMER Table (1 of 2)</a:t>
            </a:r>
          </a:p>
        </p:txBody>
      </p:sp>
      <p:sp>
        <p:nvSpPr>
          <p:cNvPr id="3" name="Text Placeholder 2">
            <a:extLst>
              <a:ext uri="{FF2B5EF4-FFF2-40B4-BE49-F238E27FC236}">
                <a16:creationId xmlns:a16="http://schemas.microsoft.com/office/drawing/2014/main" id="{9255BD6E-7A3D-42E0-9D4A-5A5E592F3013}"/>
              </a:ext>
            </a:extLst>
          </p:cNvPr>
          <p:cNvSpPr>
            <a:spLocks noGrp="1"/>
          </p:cNvSpPr>
          <p:nvPr>
            <p:ph type="body" idx="1"/>
          </p:nvPr>
        </p:nvSpPr>
        <p:spPr/>
        <p:txBody>
          <a:bodyPr/>
          <a:lstStyle/>
          <a:p>
            <a:pPr marL="101600" indent="0">
              <a:spcBef>
                <a:spcPts val="300"/>
              </a:spcBef>
              <a:buNone/>
            </a:pPr>
            <a:r>
              <a:rPr lang="en-US" dirty="0">
                <a:latin typeface="Arial" panose="020B0604020202020204" pitchFamily="34" charset="0"/>
                <a:cs typeface="Arial" panose="020B0604020202020204" pitchFamily="34" charset="0"/>
              </a:rPr>
              <a:t>The following statement will drop the CUSTOMER table. Note that the other two tables need to be dropped also because of the constraints on the CUSTOMER table.</a:t>
            </a:r>
          </a:p>
          <a:p>
            <a:pPr marL="101600" indent="0">
              <a:spcBef>
                <a:spcPts val="300"/>
              </a:spcBef>
              <a:buNone/>
            </a:pPr>
            <a:endParaRPr lang="en-US" sz="2000" b="1" dirty="0">
              <a:solidFill>
                <a:srgbClr val="00ABBD"/>
              </a:solidFill>
              <a:latin typeface="Courier New" panose="02070309020205020404" pitchFamily="49" charset="0"/>
            </a:endParaRPr>
          </a:p>
          <a:p>
            <a:pPr marL="101600" indent="0">
              <a:spcBef>
                <a:spcPts val="300"/>
              </a:spcBef>
              <a:buNone/>
            </a:pPr>
            <a:r>
              <a:rPr lang="en-US" sz="2000" b="1" dirty="0">
                <a:solidFill>
                  <a:schemeClr val="tx2"/>
                </a:solidFill>
                <a:latin typeface="Courier New" panose="02070309020205020404" pitchFamily="49" charset="0"/>
              </a:rPr>
              <a:t>	DROP TABLE CUSTOMER_ARTIST_INT;</a:t>
            </a:r>
          </a:p>
          <a:p>
            <a:pPr marL="101600" indent="0">
              <a:spcBef>
                <a:spcPts val="300"/>
              </a:spcBef>
              <a:buNone/>
            </a:pPr>
            <a:r>
              <a:rPr lang="en-US" sz="2000" b="1" dirty="0">
                <a:solidFill>
                  <a:schemeClr val="tx2"/>
                </a:solidFill>
                <a:latin typeface="Courier New" panose="02070309020205020404" pitchFamily="49" charset="0"/>
              </a:rPr>
              <a:t>	DROP TABLE TRANS;</a:t>
            </a:r>
          </a:p>
          <a:p>
            <a:pPr marL="101600" indent="0">
              <a:spcBef>
                <a:spcPts val="300"/>
              </a:spcBef>
              <a:buNone/>
            </a:pPr>
            <a:r>
              <a:rPr lang="en-US" sz="2000" b="1" dirty="0">
                <a:solidFill>
                  <a:schemeClr val="tx2"/>
                </a:solidFill>
                <a:latin typeface="Courier New" panose="02070309020205020404" pitchFamily="49" charset="0"/>
              </a:rPr>
              <a:t>	DROP TABLE CUSTOMER;</a:t>
            </a:r>
          </a:p>
          <a:p>
            <a:endParaRPr lang="en-US" dirty="0"/>
          </a:p>
        </p:txBody>
      </p:sp>
    </p:spTree>
    <p:extLst>
      <p:ext uri="{BB962C8B-B14F-4D97-AF65-F5344CB8AC3E}">
        <p14:creationId xmlns:p14="http://schemas.microsoft.com/office/powerpoint/2010/main" val="2590393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DAEC-CA99-4D14-8C4A-ABB055F4D64F}"/>
              </a:ext>
            </a:extLst>
          </p:cNvPr>
          <p:cNvSpPr>
            <a:spLocks noGrp="1"/>
          </p:cNvSpPr>
          <p:nvPr>
            <p:ph type="title"/>
          </p:nvPr>
        </p:nvSpPr>
        <p:spPr/>
        <p:txBody>
          <a:bodyPr/>
          <a:lstStyle/>
          <a:p>
            <a:r>
              <a:rPr lang="en-US" dirty="0"/>
              <a:t>Dropping the CUSTOMER Table (2 of 2)</a:t>
            </a:r>
          </a:p>
        </p:txBody>
      </p:sp>
      <p:sp>
        <p:nvSpPr>
          <p:cNvPr id="3" name="Text Placeholder 2">
            <a:extLst>
              <a:ext uri="{FF2B5EF4-FFF2-40B4-BE49-F238E27FC236}">
                <a16:creationId xmlns:a16="http://schemas.microsoft.com/office/drawing/2014/main" id="{FDEDCE69-E423-497E-BD57-F15880562FD6}"/>
              </a:ext>
            </a:extLst>
          </p:cNvPr>
          <p:cNvSpPr>
            <a:spLocks noGrp="1"/>
          </p:cNvSpPr>
          <p:nvPr>
            <p:ph type="body" idx="1"/>
          </p:nvPr>
        </p:nvSpPr>
        <p:spPr/>
        <p:txBody>
          <a:bodyPr/>
          <a:lstStyle/>
          <a:p>
            <a:r>
              <a:rPr lang="en-US" dirty="0"/>
              <a:t>As an alternative, we can drop only the CUSTOMER table if we first drop the constraints associated with the other two tables as follows:</a:t>
            </a:r>
          </a:p>
          <a:p>
            <a:pPr marL="101600" indent="0">
              <a:spcBef>
                <a:spcPts val="300"/>
              </a:spcBef>
              <a:buNone/>
            </a:pPr>
            <a:endParaRPr lang="en-US" sz="800" b="1" dirty="0">
              <a:solidFill>
                <a:srgbClr val="00ABBD"/>
              </a:solidFill>
              <a:latin typeface="Courier New" panose="02070309020205020404" pitchFamily="49" charset="0"/>
            </a:endParaRPr>
          </a:p>
          <a:p>
            <a:pPr marL="101600" marR="33940" indent="0">
              <a:spcBef>
                <a:spcPts val="300"/>
              </a:spcBef>
              <a:buNone/>
            </a:pPr>
            <a:r>
              <a:rPr lang="en-US" sz="2000" b="1" dirty="0">
                <a:solidFill>
                  <a:schemeClr val="tx2"/>
                </a:solidFill>
                <a:latin typeface="Courier New" panose="02070309020205020404" pitchFamily="49" charset="0"/>
              </a:rPr>
              <a:t>	ALTER TABLE CUSTOMER_ARTIST_INT</a:t>
            </a:r>
          </a:p>
          <a:p>
            <a:pPr marL="101600" marR="33940" indent="0">
              <a:spcBef>
                <a:spcPts val="300"/>
              </a:spcBef>
              <a:buNone/>
            </a:pPr>
            <a:r>
              <a:rPr lang="en-US" sz="2000" b="1" dirty="0">
                <a:solidFill>
                  <a:schemeClr val="tx2"/>
                </a:solidFill>
                <a:latin typeface="Courier New" panose="02070309020205020404" pitchFamily="49" charset="0"/>
              </a:rPr>
              <a:t>	    DROP CONSTRAINT CAInt_CustomerFK; </a:t>
            </a:r>
          </a:p>
          <a:p>
            <a:pPr marL="101600" marR="33940" indent="0">
              <a:spcBef>
                <a:spcPts val="300"/>
              </a:spcBef>
              <a:buNone/>
            </a:pPr>
            <a:r>
              <a:rPr lang="en-US" sz="2000" b="1" dirty="0">
                <a:solidFill>
                  <a:schemeClr val="tx2"/>
                </a:solidFill>
                <a:latin typeface="Courier New" panose="02070309020205020404" pitchFamily="49" charset="0"/>
              </a:rPr>
              <a:t>	ALTER TABLE TRANS</a:t>
            </a:r>
          </a:p>
          <a:p>
            <a:pPr marL="101600" indent="0">
              <a:spcBef>
                <a:spcPts val="300"/>
              </a:spcBef>
              <a:buNone/>
            </a:pPr>
            <a:r>
              <a:rPr lang="en-US" sz="2000" b="1" dirty="0">
                <a:solidFill>
                  <a:schemeClr val="tx2"/>
                </a:solidFill>
                <a:latin typeface="Courier New" panose="02070309020205020404" pitchFamily="49" charset="0"/>
              </a:rPr>
              <a:t>	    DROP CONSTRAINT TransCustomerFK;</a:t>
            </a:r>
          </a:p>
          <a:p>
            <a:pPr marL="101600" indent="0">
              <a:spcBef>
                <a:spcPts val="300"/>
              </a:spcBef>
              <a:buNone/>
            </a:pPr>
            <a:r>
              <a:rPr lang="en-US" sz="2000" b="1" dirty="0">
                <a:solidFill>
                  <a:schemeClr val="tx2"/>
                </a:solidFill>
                <a:latin typeface="Courier New" panose="02070309020205020404" pitchFamily="49" charset="0"/>
              </a:rPr>
              <a:t>	DROP TABLE CUSTOMER;</a:t>
            </a:r>
          </a:p>
          <a:p>
            <a:endParaRPr lang="en-US" dirty="0"/>
          </a:p>
        </p:txBody>
      </p:sp>
    </p:spTree>
    <p:extLst>
      <p:ext uri="{BB962C8B-B14F-4D97-AF65-F5344CB8AC3E}">
        <p14:creationId xmlns:p14="http://schemas.microsoft.com/office/powerpoint/2010/main" val="34782963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545BD-072C-4826-B45F-AF2AB2646273}"/>
              </a:ext>
            </a:extLst>
          </p:cNvPr>
          <p:cNvSpPr>
            <a:spLocks noGrp="1"/>
          </p:cNvSpPr>
          <p:nvPr>
            <p:ph type="title"/>
          </p:nvPr>
        </p:nvSpPr>
        <p:spPr/>
        <p:txBody>
          <a:bodyPr/>
          <a:lstStyle/>
          <a:p>
            <a:r>
              <a:rPr lang="en-US" dirty="0"/>
              <a:t>The SQL TRUNCATE TABLE Statement</a:t>
            </a:r>
          </a:p>
        </p:txBody>
      </p:sp>
      <p:sp>
        <p:nvSpPr>
          <p:cNvPr id="3" name="Text Placeholder 2">
            <a:extLst>
              <a:ext uri="{FF2B5EF4-FFF2-40B4-BE49-F238E27FC236}">
                <a16:creationId xmlns:a16="http://schemas.microsoft.com/office/drawing/2014/main" id="{956D3791-EFAA-4AEE-871F-52CD889DD3B9}"/>
              </a:ext>
            </a:extLst>
          </p:cNvPr>
          <p:cNvSpPr>
            <a:spLocks noGrp="1"/>
          </p:cNvSpPr>
          <p:nvPr>
            <p:ph type="body" idx="1"/>
          </p:nvPr>
        </p:nvSpPr>
        <p:spPr/>
        <p:txBody>
          <a:bodyPr/>
          <a:lstStyle/>
          <a:p>
            <a:r>
              <a:rPr lang="en-US" dirty="0"/>
              <a:t>The </a:t>
            </a:r>
            <a:r>
              <a:rPr lang="en-US" b="1" dirty="0">
                <a:solidFill>
                  <a:schemeClr val="tx2"/>
                </a:solidFill>
              </a:rPr>
              <a:t>SQL TRUNCATE TABLE </a:t>
            </a:r>
            <a:r>
              <a:rPr lang="en-US" dirty="0"/>
              <a:t>statement is used to remove all data from a table while leaving the table structure intact as seen below:</a:t>
            </a:r>
          </a:p>
          <a:p>
            <a:pPr marL="101600" indent="0">
              <a:spcBef>
                <a:spcPts val="300"/>
              </a:spcBef>
              <a:buNone/>
            </a:pPr>
            <a:endParaRPr lang="en-US" sz="800" b="1" dirty="0">
              <a:solidFill>
                <a:srgbClr val="00ABBD"/>
              </a:solidFill>
              <a:latin typeface="Courier New" panose="02070309020205020404" pitchFamily="49" charset="0"/>
            </a:endParaRPr>
          </a:p>
          <a:p>
            <a:pPr marL="101600" indent="0">
              <a:spcBef>
                <a:spcPts val="300"/>
              </a:spcBef>
              <a:buNone/>
            </a:pPr>
            <a:r>
              <a:rPr lang="en-US" sz="2000" b="1" dirty="0">
                <a:solidFill>
                  <a:schemeClr val="tx2"/>
                </a:solidFill>
                <a:latin typeface="Courier New" panose="02070309020205020404" pitchFamily="49" charset="0"/>
              </a:rPr>
              <a:t>	TRUNCATE TABLE CUSTOMER_ARTIST_INT;</a:t>
            </a:r>
          </a:p>
          <a:p>
            <a:r>
              <a:rPr lang="en-US" dirty="0"/>
              <a:t>Cannot be used with a table that is referenced by a foreign key constraint.</a:t>
            </a:r>
          </a:p>
          <a:p>
            <a:r>
              <a:rPr lang="en-US" dirty="0"/>
              <a:t>Resets surrogate key values to their initial value.</a:t>
            </a:r>
          </a:p>
        </p:txBody>
      </p:sp>
    </p:spTree>
    <p:extLst>
      <p:ext uri="{BB962C8B-B14F-4D97-AF65-F5344CB8AC3E}">
        <p14:creationId xmlns:p14="http://schemas.microsoft.com/office/powerpoint/2010/main" val="3226776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00A5D-578C-45F1-B109-B656097CC9A3}"/>
              </a:ext>
            </a:extLst>
          </p:cNvPr>
          <p:cNvSpPr>
            <a:spLocks noGrp="1"/>
          </p:cNvSpPr>
          <p:nvPr>
            <p:ph type="title"/>
          </p:nvPr>
        </p:nvSpPr>
        <p:spPr/>
        <p:txBody>
          <a:bodyPr/>
          <a:lstStyle/>
          <a:p>
            <a:r>
              <a:rPr lang="en-US" dirty="0"/>
              <a:t>The SQL INSERT Statement</a:t>
            </a:r>
          </a:p>
        </p:txBody>
      </p:sp>
      <p:sp>
        <p:nvSpPr>
          <p:cNvPr id="3" name="Text Placeholder 2">
            <a:extLst>
              <a:ext uri="{FF2B5EF4-FFF2-40B4-BE49-F238E27FC236}">
                <a16:creationId xmlns:a16="http://schemas.microsoft.com/office/drawing/2014/main" id="{69C3FB39-FA7C-4A04-8A72-ACC4B73A65D4}"/>
              </a:ext>
            </a:extLst>
          </p:cNvPr>
          <p:cNvSpPr>
            <a:spLocks noGrp="1"/>
          </p:cNvSpPr>
          <p:nvPr>
            <p:ph type="body" idx="1"/>
          </p:nvPr>
        </p:nvSpPr>
        <p:spPr/>
        <p:txBody>
          <a:bodyPr>
            <a:normAutofit lnSpcReduction="10000"/>
          </a:bodyPr>
          <a:lstStyle/>
          <a:p>
            <a:r>
              <a:rPr lang="en-US" dirty="0"/>
              <a:t>The </a:t>
            </a:r>
            <a:r>
              <a:rPr lang="en-US" b="1" dirty="0">
                <a:solidFill>
                  <a:schemeClr val="tx2"/>
                </a:solidFill>
              </a:rPr>
              <a:t>SQL INSERT Statement </a:t>
            </a:r>
            <a:r>
              <a:rPr lang="en-US" dirty="0"/>
              <a:t>is used to add rows of data to an existing table.</a:t>
            </a:r>
          </a:p>
          <a:p>
            <a:pPr marL="101600" indent="0">
              <a:spcBef>
                <a:spcPts val="100"/>
              </a:spcBef>
              <a:buNone/>
            </a:pPr>
            <a:r>
              <a:rPr lang="en-US" sz="1200" b="1" dirty="0">
                <a:solidFill>
                  <a:schemeClr val="tx2"/>
                </a:solidFill>
                <a:latin typeface="Courier New" panose="02070309020205020404" pitchFamily="49" charset="0"/>
              </a:rPr>
              <a:t>	</a:t>
            </a:r>
            <a:r>
              <a:rPr lang="en-US" b="1" dirty="0">
                <a:solidFill>
                  <a:schemeClr val="tx2"/>
                </a:solidFill>
                <a:latin typeface="Courier New" panose="02070309020205020404" pitchFamily="49" charset="0"/>
              </a:rPr>
              <a:t>INSERT INTO ARTIST</a:t>
            </a:r>
          </a:p>
          <a:p>
            <a:pPr marL="101600" indent="0">
              <a:spcBef>
                <a:spcPts val="100"/>
              </a:spcBef>
              <a:buNone/>
            </a:pPr>
            <a:r>
              <a:rPr lang="en-US" b="1" dirty="0">
                <a:solidFill>
                  <a:schemeClr val="tx2"/>
                </a:solidFill>
                <a:latin typeface="Courier New" panose="02070309020205020404" pitchFamily="49" charset="0"/>
              </a:rPr>
              <a:t>		(LastName, FirstName, Nationality, 	           		 DateOfBirth, DateDeceased)</a:t>
            </a:r>
          </a:p>
          <a:p>
            <a:pPr marL="101600" indent="0">
              <a:spcBef>
                <a:spcPts val="100"/>
              </a:spcBef>
              <a:buNone/>
            </a:pPr>
            <a:r>
              <a:rPr lang="en-US" b="1" dirty="0">
                <a:solidFill>
                  <a:schemeClr val="tx2"/>
                </a:solidFill>
                <a:latin typeface="Courier New" panose="02070309020205020404" pitchFamily="49" charset="0"/>
              </a:rPr>
              <a:t>		VALUES ('Miro', 'Joan', 'Spanish', 1893, 1983);</a:t>
            </a:r>
          </a:p>
          <a:p>
            <a:pPr marL="101600" indent="0">
              <a:spcBef>
                <a:spcPts val="100"/>
              </a:spcBef>
              <a:buNone/>
            </a:pPr>
            <a:endParaRPr lang="en-US" b="1" dirty="0">
              <a:solidFill>
                <a:schemeClr val="tx2"/>
              </a:solidFill>
              <a:latin typeface="Courier New" panose="02070309020205020404" pitchFamily="49" charset="0"/>
            </a:endParaRPr>
          </a:p>
          <a:p>
            <a:pPr marL="101600" indent="0">
              <a:spcBef>
                <a:spcPts val="100"/>
              </a:spcBef>
              <a:buNone/>
            </a:pPr>
            <a:endParaRPr lang="en-US" b="1" dirty="0">
              <a:solidFill>
                <a:schemeClr val="tx2"/>
              </a:solidFill>
              <a:latin typeface="Courier New" panose="02070309020205020404" pitchFamily="49" charset="0"/>
            </a:endParaRPr>
          </a:p>
          <a:p>
            <a:pPr marL="101600" indent="0">
              <a:spcBef>
                <a:spcPts val="100"/>
              </a:spcBef>
              <a:buNone/>
            </a:pPr>
            <a:r>
              <a:rPr lang="en-US" b="1" dirty="0">
                <a:solidFill>
                  <a:schemeClr val="tx2"/>
                </a:solidFill>
                <a:latin typeface="Courier New" panose="02070309020205020404" pitchFamily="49" charset="0"/>
              </a:rPr>
              <a:t>	INSERT INTO ARTIST</a:t>
            </a:r>
          </a:p>
          <a:p>
            <a:pPr marL="101600" indent="0">
              <a:spcBef>
                <a:spcPts val="100"/>
              </a:spcBef>
              <a:buNone/>
            </a:pPr>
            <a:r>
              <a:rPr lang="en-US" b="1" dirty="0">
                <a:solidFill>
                  <a:schemeClr val="tx2"/>
                </a:solidFill>
                <a:latin typeface="Courier New" panose="02070309020205020404" pitchFamily="49" charset="0"/>
              </a:rPr>
              <a:t>		(LastName, FirstName, Nationality)</a:t>
            </a:r>
          </a:p>
          <a:p>
            <a:pPr marL="101600" indent="0">
              <a:spcBef>
                <a:spcPts val="100"/>
              </a:spcBef>
              <a:buNone/>
            </a:pPr>
            <a:r>
              <a:rPr lang="en-US" b="1" dirty="0">
                <a:solidFill>
                  <a:schemeClr val="tx2"/>
                </a:solidFill>
                <a:latin typeface="Courier New" panose="02070309020205020404" pitchFamily="49" charset="0"/>
              </a:rPr>
              <a:t>		VALUES ('Miro', 'Joan', 'Spanish');</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301262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C35B-6752-4EBB-8B0B-C602ED1AD1D2}"/>
              </a:ext>
            </a:extLst>
          </p:cNvPr>
          <p:cNvSpPr>
            <a:spLocks noGrp="1"/>
          </p:cNvSpPr>
          <p:nvPr>
            <p:ph type="title"/>
          </p:nvPr>
        </p:nvSpPr>
        <p:spPr/>
        <p:txBody>
          <a:bodyPr/>
          <a:lstStyle/>
          <a:p>
            <a:r>
              <a:rPr lang="en-US" dirty="0"/>
              <a:t>Using the Bulk INSERT</a:t>
            </a:r>
          </a:p>
        </p:txBody>
      </p:sp>
      <p:sp>
        <p:nvSpPr>
          <p:cNvPr id="3" name="Text Placeholder 2">
            <a:extLst>
              <a:ext uri="{FF2B5EF4-FFF2-40B4-BE49-F238E27FC236}">
                <a16:creationId xmlns:a16="http://schemas.microsoft.com/office/drawing/2014/main" id="{1ADF64C2-10E1-4A17-87AA-86F5FD9B1E4C}"/>
              </a:ext>
            </a:extLst>
          </p:cNvPr>
          <p:cNvSpPr>
            <a:spLocks noGrp="1"/>
          </p:cNvSpPr>
          <p:nvPr>
            <p:ph type="body" idx="1"/>
          </p:nvPr>
        </p:nvSpPr>
        <p:spPr/>
        <p:txBody>
          <a:bodyPr/>
          <a:lstStyle/>
          <a:p>
            <a:r>
              <a:rPr lang="en-US" dirty="0"/>
              <a:t>You can insert bulk data from another table by using the INSERT statement.</a:t>
            </a:r>
          </a:p>
          <a:p>
            <a:pPr marL="101600" indent="0">
              <a:spcBef>
                <a:spcPts val="100"/>
              </a:spcBef>
              <a:buNone/>
            </a:pPr>
            <a:endParaRPr lang="en-US" b="1" dirty="0">
              <a:solidFill>
                <a:schemeClr val="tx2"/>
              </a:solidFill>
              <a:latin typeface="Courier New" panose="02070309020205020404" pitchFamily="49" charset="0"/>
            </a:endParaRPr>
          </a:p>
          <a:p>
            <a:pPr marL="101600" indent="0">
              <a:spcBef>
                <a:spcPts val="100"/>
              </a:spcBef>
              <a:buNone/>
            </a:pPr>
            <a:r>
              <a:rPr lang="en-US" b="1" dirty="0">
                <a:solidFill>
                  <a:schemeClr val="tx2"/>
                </a:solidFill>
                <a:latin typeface="Courier New" panose="02070309020205020404" pitchFamily="49" charset="0"/>
              </a:rPr>
              <a:t>INSERT INTO ARTIST</a:t>
            </a:r>
          </a:p>
          <a:p>
            <a:pPr marL="101600" indent="0">
              <a:spcBef>
                <a:spcPts val="100"/>
              </a:spcBef>
              <a:buNone/>
            </a:pPr>
            <a:r>
              <a:rPr lang="en-US" b="1" dirty="0">
                <a:solidFill>
                  <a:schemeClr val="tx2"/>
                </a:solidFill>
                <a:latin typeface="Courier New" panose="02070309020205020404" pitchFamily="49" charset="0"/>
              </a:rPr>
              <a:t>	(LastName, FirstName, Nationality, DateOfBirth, 		 DateDeceased)</a:t>
            </a:r>
          </a:p>
          <a:p>
            <a:pPr marL="101600" indent="0">
              <a:spcBef>
                <a:spcPts val="100"/>
              </a:spcBef>
              <a:buNone/>
            </a:pPr>
            <a:r>
              <a:rPr lang="en-US" b="1" dirty="0">
                <a:solidFill>
                  <a:schemeClr val="tx2"/>
                </a:solidFill>
                <a:latin typeface="Courier New" panose="02070309020205020404" pitchFamily="49" charset="0"/>
              </a:rPr>
              <a:t>	     SELECT    LastName, FirstName, Nationality,</a:t>
            </a:r>
          </a:p>
          <a:p>
            <a:pPr marL="1016000" lvl="2" indent="0">
              <a:spcBef>
                <a:spcPts val="100"/>
              </a:spcBef>
              <a:buNone/>
            </a:pPr>
            <a:r>
              <a:rPr lang="en-US" b="1" dirty="0">
                <a:solidFill>
                  <a:schemeClr val="tx2"/>
                </a:solidFill>
                <a:latin typeface="Courier New" panose="02070309020205020404" pitchFamily="49" charset="0"/>
              </a:rPr>
              <a:t>     		DateOfBirth, DateDeceased</a:t>
            </a:r>
          </a:p>
          <a:p>
            <a:pPr marL="101600" indent="0">
              <a:spcBef>
                <a:spcPts val="100"/>
              </a:spcBef>
              <a:buNone/>
            </a:pPr>
            <a:r>
              <a:rPr lang="en-US" b="1" dirty="0">
                <a:solidFill>
                  <a:schemeClr val="tx2"/>
                </a:solidFill>
                <a:latin typeface="Courier New" panose="02070309020205020404" pitchFamily="49" charset="0"/>
              </a:rPr>
              <a:t>	     FROM 	IMPORTED_ARTIST;</a:t>
            </a:r>
          </a:p>
          <a:p>
            <a:endParaRPr lang="en-US" dirty="0"/>
          </a:p>
        </p:txBody>
      </p:sp>
    </p:spTree>
    <p:extLst>
      <p:ext uri="{BB962C8B-B14F-4D97-AF65-F5344CB8AC3E}">
        <p14:creationId xmlns:p14="http://schemas.microsoft.com/office/powerpoint/2010/main" val="16385526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F0CD-FF70-4069-BFBB-BD88ED1AD51C}"/>
              </a:ext>
            </a:extLst>
          </p:cNvPr>
          <p:cNvSpPr>
            <a:spLocks noGrp="1"/>
          </p:cNvSpPr>
          <p:nvPr>
            <p:ph type="title"/>
          </p:nvPr>
        </p:nvSpPr>
        <p:spPr/>
        <p:txBody>
          <a:bodyPr/>
          <a:lstStyle/>
          <a:p>
            <a:r>
              <a:rPr lang="en-US" dirty="0"/>
              <a:t>The SQL UPDATE Statement</a:t>
            </a:r>
          </a:p>
        </p:txBody>
      </p:sp>
      <p:sp>
        <p:nvSpPr>
          <p:cNvPr id="3" name="Text Placeholder 2">
            <a:extLst>
              <a:ext uri="{FF2B5EF4-FFF2-40B4-BE49-F238E27FC236}">
                <a16:creationId xmlns:a16="http://schemas.microsoft.com/office/drawing/2014/main" id="{4C235981-23C6-49DE-A5B0-91B66905AE3B}"/>
              </a:ext>
            </a:extLst>
          </p:cNvPr>
          <p:cNvSpPr>
            <a:spLocks noGrp="1"/>
          </p:cNvSpPr>
          <p:nvPr>
            <p:ph type="body" idx="1"/>
          </p:nvPr>
        </p:nvSpPr>
        <p:spPr/>
        <p:txBody>
          <a:bodyPr/>
          <a:lstStyle/>
          <a:p>
            <a:r>
              <a:rPr lang="en-US" dirty="0"/>
              <a:t>The </a:t>
            </a:r>
            <a:r>
              <a:rPr lang="en-US" b="1" dirty="0">
                <a:solidFill>
                  <a:schemeClr val="tx2"/>
                </a:solidFill>
              </a:rPr>
              <a:t>SQL UPDATE Statement </a:t>
            </a:r>
            <a:r>
              <a:rPr lang="en-US" dirty="0"/>
              <a:t>is used to change values of existing rows.</a:t>
            </a:r>
          </a:p>
          <a:p>
            <a:pPr lvl="1"/>
            <a:r>
              <a:rPr lang="en-US" dirty="0"/>
              <a:t>Example:  Change the City value to ‘New York City’ in the VRG database for CustomerID = 1000.</a:t>
            </a:r>
          </a:p>
          <a:p>
            <a:pPr marL="101600" indent="0">
              <a:spcBef>
                <a:spcPts val="100"/>
              </a:spcBef>
              <a:buNone/>
            </a:pPr>
            <a:endParaRPr lang="en-US" sz="800" b="1" dirty="0">
              <a:solidFill>
                <a:srgbClr val="00ABBD"/>
              </a:solidFill>
              <a:latin typeface="Courier New" panose="02070309020205020404" pitchFamily="49" charset="0"/>
            </a:endParaRPr>
          </a:p>
          <a:p>
            <a:pPr marL="101600" indent="0">
              <a:spcBef>
                <a:spcPts val="100"/>
              </a:spcBef>
              <a:buNone/>
            </a:pPr>
            <a:r>
              <a:rPr lang="en-US" b="1" dirty="0">
                <a:solidFill>
                  <a:schemeClr val="tx2"/>
                </a:solidFill>
                <a:latin typeface="Courier New" panose="02070309020205020404" pitchFamily="49" charset="0"/>
              </a:rPr>
              <a:t>	UPDATE 	CUSTOMER</a:t>
            </a:r>
          </a:p>
          <a:p>
            <a:pPr marL="558800" lvl="1" indent="0">
              <a:spcBef>
                <a:spcPts val="100"/>
              </a:spcBef>
              <a:buNone/>
            </a:pPr>
            <a:r>
              <a:rPr lang="en-US" b="1" dirty="0">
                <a:solidFill>
                  <a:schemeClr val="tx2"/>
                </a:solidFill>
                <a:latin typeface="Courier New" panose="02070309020205020404" pitchFamily="49" charset="0"/>
              </a:rPr>
              <a:t>	SET 	City = 'New York City’</a:t>
            </a:r>
          </a:p>
          <a:p>
            <a:pPr marL="558800" lvl="1" indent="0">
              <a:spcBef>
                <a:spcPts val="100"/>
              </a:spcBef>
              <a:buNone/>
            </a:pPr>
            <a:r>
              <a:rPr lang="en-US" b="1" dirty="0">
                <a:solidFill>
                  <a:schemeClr val="tx2"/>
                </a:solidFill>
                <a:latin typeface="Courier New" panose="02070309020205020404" pitchFamily="49" charset="0"/>
              </a:rPr>
              <a:t>	WHERE 	CustomerID = 1000;</a:t>
            </a:r>
          </a:p>
          <a:p>
            <a:pPr lvl="1"/>
            <a:r>
              <a:rPr lang="en-US" dirty="0"/>
              <a:t>To change the value of both city and state:</a:t>
            </a:r>
          </a:p>
          <a:p>
            <a:pPr marL="101600" indent="0">
              <a:spcBef>
                <a:spcPts val="100"/>
              </a:spcBef>
              <a:buNone/>
            </a:pPr>
            <a:endParaRPr lang="en-US" sz="800" b="1" dirty="0">
              <a:solidFill>
                <a:srgbClr val="00ABBD"/>
              </a:solidFill>
              <a:latin typeface="Courier New" panose="02070309020205020404" pitchFamily="49" charset="0"/>
            </a:endParaRPr>
          </a:p>
          <a:p>
            <a:pPr marL="101600" indent="0">
              <a:spcBef>
                <a:spcPts val="100"/>
              </a:spcBef>
              <a:buNone/>
            </a:pPr>
            <a:r>
              <a:rPr lang="en-US" b="1" dirty="0">
                <a:solidFill>
                  <a:srgbClr val="00ABBD"/>
                </a:solidFill>
                <a:latin typeface="Courier New" panose="02070309020205020404" pitchFamily="49" charset="0"/>
              </a:rPr>
              <a:t>	</a:t>
            </a:r>
            <a:r>
              <a:rPr lang="en-US" b="1" dirty="0">
                <a:solidFill>
                  <a:schemeClr val="tx2"/>
                </a:solidFill>
                <a:latin typeface="Courier New" panose="02070309020205020404" pitchFamily="49" charset="0"/>
              </a:rPr>
              <a:t>UPDATE	CUSTOMER</a:t>
            </a:r>
          </a:p>
          <a:p>
            <a:pPr marL="101600" marR="18190" indent="0">
              <a:spcBef>
                <a:spcPts val="100"/>
              </a:spcBef>
              <a:buNone/>
            </a:pPr>
            <a:r>
              <a:rPr lang="en-US" b="1" dirty="0">
                <a:solidFill>
                  <a:schemeClr val="tx2"/>
                </a:solidFill>
                <a:latin typeface="Courier New" panose="02070309020205020404" pitchFamily="49" charset="0"/>
              </a:rPr>
              <a:t>	SET	City = 'New York City', State = 'NY’ </a:t>
            </a:r>
          </a:p>
          <a:p>
            <a:pPr marL="101600" marR="18190" indent="0">
              <a:spcBef>
                <a:spcPts val="100"/>
              </a:spcBef>
              <a:buNone/>
            </a:pPr>
            <a:r>
              <a:rPr lang="en-US" b="1" dirty="0">
                <a:solidFill>
                  <a:schemeClr val="tx2"/>
                </a:solidFill>
                <a:latin typeface="Courier New" panose="02070309020205020404" pitchFamily="49" charset="0"/>
              </a:rPr>
              <a:t>	WHERE 	CustomerID = 1000;</a:t>
            </a:r>
          </a:p>
          <a:p>
            <a:pPr lvl="1"/>
            <a:endParaRPr lang="en-US" dirty="0"/>
          </a:p>
        </p:txBody>
      </p:sp>
    </p:spTree>
    <p:extLst>
      <p:ext uri="{BB962C8B-B14F-4D97-AF65-F5344CB8AC3E}">
        <p14:creationId xmlns:p14="http://schemas.microsoft.com/office/powerpoint/2010/main" val="9323939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673D-88AE-4F1B-9E1F-7C00FCA1C06D}"/>
              </a:ext>
            </a:extLst>
          </p:cNvPr>
          <p:cNvSpPr>
            <a:spLocks noGrp="1"/>
          </p:cNvSpPr>
          <p:nvPr>
            <p:ph type="title"/>
          </p:nvPr>
        </p:nvSpPr>
        <p:spPr/>
        <p:txBody>
          <a:bodyPr/>
          <a:lstStyle/>
          <a:p>
            <a:r>
              <a:rPr lang="en-US" dirty="0"/>
              <a:t>The Bulk UPDATE (1 of 2)</a:t>
            </a:r>
          </a:p>
        </p:txBody>
      </p:sp>
      <p:sp>
        <p:nvSpPr>
          <p:cNvPr id="3" name="Text Placeholder 2">
            <a:extLst>
              <a:ext uri="{FF2B5EF4-FFF2-40B4-BE49-F238E27FC236}">
                <a16:creationId xmlns:a16="http://schemas.microsoft.com/office/drawing/2014/main" id="{D240BA09-9748-4053-97A7-66392B1C5369}"/>
              </a:ext>
            </a:extLst>
          </p:cNvPr>
          <p:cNvSpPr>
            <a:spLocks noGrp="1"/>
          </p:cNvSpPr>
          <p:nvPr>
            <p:ph type="body" idx="1"/>
          </p:nvPr>
        </p:nvSpPr>
        <p:spPr/>
        <p:txBody>
          <a:bodyPr/>
          <a:lstStyle/>
          <a:p>
            <a:pPr marL="101600" indent="0">
              <a:spcBef>
                <a:spcPts val="100"/>
              </a:spcBef>
              <a:buNone/>
            </a:pPr>
            <a:r>
              <a:rPr lang="en-US" b="1" dirty="0">
                <a:solidFill>
                  <a:schemeClr val="tx2"/>
                </a:solidFill>
                <a:latin typeface="Courier New" panose="02070309020205020404" pitchFamily="49" charset="0"/>
              </a:rPr>
              <a:t>	</a:t>
            </a:r>
            <a:r>
              <a:rPr lang="en-US" sz="2000" b="1" dirty="0">
                <a:solidFill>
                  <a:schemeClr val="tx2"/>
                </a:solidFill>
                <a:latin typeface="Courier New" panose="02070309020205020404" pitchFamily="49" charset="0"/>
              </a:rPr>
              <a:t>UPDATE	CUSTOMER</a:t>
            </a:r>
          </a:p>
          <a:p>
            <a:pPr marL="558800" lvl="1" indent="0">
              <a:spcBef>
                <a:spcPts val="100"/>
              </a:spcBef>
              <a:buNone/>
            </a:pPr>
            <a:r>
              <a:rPr lang="en-US" sz="2000" b="1" dirty="0">
                <a:solidFill>
                  <a:schemeClr val="tx2"/>
                </a:solidFill>
                <a:latin typeface="Courier New" panose="02070309020205020404" pitchFamily="49" charset="0"/>
              </a:rPr>
              <a:t>	SET	City = 'New York City’;</a:t>
            </a:r>
          </a:p>
          <a:p>
            <a:r>
              <a:rPr lang="en-US" b="1" dirty="0"/>
              <a:t>Warning!</a:t>
            </a:r>
            <a:r>
              <a:rPr lang="en-US" dirty="0"/>
              <a:t> If you execute the above statement you will change </a:t>
            </a:r>
            <a:r>
              <a:rPr lang="en-US" i="1" dirty="0"/>
              <a:t>every</a:t>
            </a:r>
            <a:r>
              <a:rPr lang="en-US" dirty="0"/>
              <a:t> row in the CUSTOMER table.</a:t>
            </a:r>
          </a:p>
          <a:p>
            <a:r>
              <a:rPr lang="en-US" dirty="0"/>
              <a:t>Be sure to include a WHERE statement to show </a:t>
            </a:r>
            <a:r>
              <a:rPr lang="en-US" i="1" dirty="0"/>
              <a:t>only</a:t>
            </a:r>
            <a:r>
              <a:rPr lang="en-US" dirty="0"/>
              <a:t> those customers you really want to change!</a:t>
            </a:r>
          </a:p>
        </p:txBody>
      </p:sp>
    </p:spTree>
    <p:extLst>
      <p:ext uri="{BB962C8B-B14F-4D97-AF65-F5344CB8AC3E}">
        <p14:creationId xmlns:p14="http://schemas.microsoft.com/office/powerpoint/2010/main" val="15522978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C6964-F524-40BB-9C52-2E6740E4B519}"/>
              </a:ext>
            </a:extLst>
          </p:cNvPr>
          <p:cNvSpPr>
            <a:spLocks noGrp="1"/>
          </p:cNvSpPr>
          <p:nvPr>
            <p:ph type="title"/>
          </p:nvPr>
        </p:nvSpPr>
        <p:spPr/>
        <p:txBody>
          <a:bodyPr/>
          <a:lstStyle/>
          <a:p>
            <a:r>
              <a:rPr lang="en-US" dirty="0"/>
              <a:t>The Bulk UPDATE (2 of 2)</a:t>
            </a:r>
          </a:p>
        </p:txBody>
      </p:sp>
      <p:sp>
        <p:nvSpPr>
          <p:cNvPr id="3" name="Text Placeholder 2">
            <a:extLst>
              <a:ext uri="{FF2B5EF4-FFF2-40B4-BE49-F238E27FC236}">
                <a16:creationId xmlns:a16="http://schemas.microsoft.com/office/drawing/2014/main" id="{4FF20E19-AA14-49B3-98B5-D4DF4313E257}"/>
              </a:ext>
            </a:extLst>
          </p:cNvPr>
          <p:cNvSpPr>
            <a:spLocks noGrp="1"/>
          </p:cNvSpPr>
          <p:nvPr>
            <p:ph type="body" idx="1"/>
          </p:nvPr>
        </p:nvSpPr>
        <p:spPr/>
        <p:txBody>
          <a:bodyPr/>
          <a:lstStyle/>
          <a:p>
            <a:r>
              <a:rPr lang="en-US" dirty="0"/>
              <a:t>Update the CUSTOMER table by changing the area code for every customer who lives in Denver to ‘303’.</a:t>
            </a:r>
          </a:p>
          <a:p>
            <a:pPr marL="101600" indent="0">
              <a:spcBef>
                <a:spcPts val="100"/>
              </a:spcBef>
              <a:buNone/>
            </a:pPr>
            <a:endParaRPr lang="en-US" sz="800" b="1" dirty="0">
              <a:solidFill>
                <a:srgbClr val="00ABBD"/>
              </a:solidFill>
              <a:latin typeface="Courier New" panose="02070309020205020404" pitchFamily="49" charset="0"/>
            </a:endParaRPr>
          </a:p>
          <a:p>
            <a:pPr marL="101600" indent="0">
              <a:spcBef>
                <a:spcPts val="100"/>
              </a:spcBef>
              <a:buNone/>
            </a:pPr>
            <a:r>
              <a:rPr lang="en-US" sz="2000" b="1" dirty="0">
                <a:solidFill>
                  <a:schemeClr val="tx2"/>
                </a:solidFill>
                <a:latin typeface="Courier New" panose="02070309020205020404" pitchFamily="49" charset="0"/>
              </a:rPr>
              <a:t>	UPDATE	CUSTOMER</a:t>
            </a:r>
          </a:p>
          <a:p>
            <a:pPr marL="558800" lvl="1" indent="0">
              <a:spcBef>
                <a:spcPts val="100"/>
              </a:spcBef>
              <a:buNone/>
            </a:pPr>
            <a:r>
              <a:rPr lang="en-US" sz="2000" b="1" dirty="0">
                <a:solidFill>
                  <a:schemeClr val="tx2"/>
                </a:solidFill>
                <a:latin typeface="Courier New" panose="02070309020205020404" pitchFamily="49" charset="0"/>
              </a:rPr>
              <a:t>	SET 		AreaCode = '303’</a:t>
            </a:r>
          </a:p>
          <a:p>
            <a:pPr marL="558800" lvl="1" indent="0">
              <a:spcBef>
                <a:spcPts val="100"/>
              </a:spcBef>
              <a:buNone/>
            </a:pPr>
            <a:r>
              <a:rPr lang="en-US" sz="2000" b="1" dirty="0">
                <a:solidFill>
                  <a:schemeClr val="tx2"/>
                </a:solidFill>
                <a:latin typeface="Courier New" panose="02070309020205020404" pitchFamily="49" charset="0"/>
              </a:rPr>
              <a:t>	WHERE 	City = 'Denver’;</a:t>
            </a:r>
          </a:p>
          <a:p>
            <a:pPr marL="558800" lvl="1" indent="0">
              <a:spcBef>
                <a:spcPts val="100"/>
              </a:spcBef>
              <a:buNone/>
            </a:pPr>
            <a:endParaRPr lang="en-US" sz="2000" b="1" dirty="0">
              <a:solidFill>
                <a:srgbClr val="00ABBD"/>
              </a:solidFill>
              <a:latin typeface="Courier New" panose="02070309020205020404" pitchFamily="49" charset="0"/>
            </a:endParaRPr>
          </a:p>
          <a:p>
            <a:pPr>
              <a:spcBef>
                <a:spcPts val="100"/>
              </a:spcBef>
            </a:pPr>
            <a:r>
              <a:rPr lang="en-US" dirty="0"/>
              <a:t> Notice the WHERE statement in the code above.</a:t>
            </a:r>
            <a:endParaRPr lang="en-US" b="1" dirty="0">
              <a:solidFill>
                <a:srgbClr val="00ABBD"/>
              </a:solidFill>
              <a:latin typeface="Courier New" panose="02070309020205020404" pitchFamily="49" charset="0"/>
            </a:endParaRPr>
          </a:p>
          <a:p>
            <a:endParaRPr lang="en-US" dirty="0"/>
          </a:p>
        </p:txBody>
      </p:sp>
    </p:spTree>
    <p:extLst>
      <p:ext uri="{BB962C8B-B14F-4D97-AF65-F5344CB8AC3E}">
        <p14:creationId xmlns:p14="http://schemas.microsoft.com/office/powerpoint/2010/main" val="16673976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C0FB-B19F-488B-9CA7-86694A0CC221}"/>
              </a:ext>
            </a:extLst>
          </p:cNvPr>
          <p:cNvSpPr>
            <a:spLocks noGrp="1"/>
          </p:cNvSpPr>
          <p:nvPr>
            <p:ph type="title"/>
          </p:nvPr>
        </p:nvSpPr>
        <p:spPr/>
        <p:txBody>
          <a:bodyPr/>
          <a:lstStyle/>
          <a:p>
            <a:r>
              <a:rPr lang="en-US" dirty="0"/>
              <a:t>The SQL MERGE Statement (1 of 2)</a:t>
            </a:r>
          </a:p>
        </p:txBody>
      </p:sp>
      <p:sp>
        <p:nvSpPr>
          <p:cNvPr id="3" name="Text Placeholder 2">
            <a:extLst>
              <a:ext uri="{FF2B5EF4-FFF2-40B4-BE49-F238E27FC236}">
                <a16:creationId xmlns:a16="http://schemas.microsoft.com/office/drawing/2014/main" id="{20E1FE87-6935-4C43-AB5B-62DEACBF969F}"/>
              </a:ext>
            </a:extLst>
          </p:cNvPr>
          <p:cNvSpPr>
            <a:spLocks noGrp="1"/>
          </p:cNvSpPr>
          <p:nvPr>
            <p:ph type="body" idx="1"/>
          </p:nvPr>
        </p:nvSpPr>
        <p:spPr/>
        <p:txBody>
          <a:bodyPr/>
          <a:lstStyle/>
          <a:p>
            <a:r>
              <a:rPr lang="en-US" dirty="0"/>
              <a:t>The </a:t>
            </a:r>
            <a:r>
              <a:rPr lang="en-US" b="1" dirty="0">
                <a:solidFill>
                  <a:schemeClr val="tx2"/>
                </a:solidFill>
              </a:rPr>
              <a:t>SQL MERGE Statement </a:t>
            </a:r>
            <a:r>
              <a:rPr lang="en-US" dirty="0"/>
              <a:t>essentially combines the SQL INSERT and SQL UPDATE statements into one statement that can either insert or update data depending upon whether some condition is met.</a:t>
            </a:r>
          </a:p>
        </p:txBody>
      </p:sp>
    </p:spTree>
    <p:extLst>
      <p:ext uri="{BB962C8B-B14F-4D97-AF65-F5344CB8AC3E}">
        <p14:creationId xmlns:p14="http://schemas.microsoft.com/office/powerpoint/2010/main" val="34714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EE52-6DCA-47BF-B141-85A8FBF51C89}"/>
              </a:ext>
            </a:extLst>
          </p:cNvPr>
          <p:cNvSpPr>
            <a:spLocks noGrp="1"/>
          </p:cNvSpPr>
          <p:nvPr>
            <p:ph type="title"/>
          </p:nvPr>
        </p:nvSpPr>
        <p:spPr/>
        <p:txBody>
          <a:bodyPr/>
          <a:lstStyle/>
          <a:p>
            <a:r>
              <a:rPr lang="en-US" sz="2700" dirty="0"/>
              <a:t>Components of an Enterprise-Class Database System</a:t>
            </a:r>
            <a:endParaRPr lang="en-US" dirty="0"/>
          </a:p>
        </p:txBody>
      </p:sp>
      <p:pic>
        <p:nvPicPr>
          <p:cNvPr id="5" name="Picture 4">
            <a:extLst>
              <a:ext uri="{FF2B5EF4-FFF2-40B4-BE49-F238E27FC236}">
                <a16:creationId xmlns:a16="http://schemas.microsoft.com/office/drawing/2014/main" id="{3982599E-6FC5-4FEF-9B42-AE1008FD2AD8}"/>
              </a:ext>
            </a:extLst>
          </p:cNvPr>
          <p:cNvPicPr>
            <a:picLocks noChangeAspect="1"/>
          </p:cNvPicPr>
          <p:nvPr/>
        </p:nvPicPr>
        <p:blipFill>
          <a:blip r:embed="rId2"/>
          <a:stretch>
            <a:fillRect/>
          </a:stretch>
        </p:blipFill>
        <p:spPr>
          <a:xfrm>
            <a:off x="2072640" y="1700256"/>
            <a:ext cx="6499600" cy="4325850"/>
          </a:xfrm>
          <a:prstGeom prst="rect">
            <a:avLst/>
          </a:prstGeom>
        </p:spPr>
      </p:pic>
    </p:spTree>
    <p:extLst>
      <p:ext uri="{BB962C8B-B14F-4D97-AF65-F5344CB8AC3E}">
        <p14:creationId xmlns:p14="http://schemas.microsoft.com/office/powerpoint/2010/main" val="16299592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4DCE-DE18-4DF8-8A93-9CB0CF37FF2A}"/>
              </a:ext>
            </a:extLst>
          </p:cNvPr>
          <p:cNvSpPr>
            <a:spLocks noGrp="1"/>
          </p:cNvSpPr>
          <p:nvPr>
            <p:ph type="title"/>
          </p:nvPr>
        </p:nvSpPr>
        <p:spPr/>
        <p:txBody>
          <a:bodyPr/>
          <a:lstStyle/>
          <a:p>
            <a:r>
              <a:rPr lang="en-US" dirty="0"/>
              <a:t>The SQL MERGE Statement (2 of 2)</a:t>
            </a:r>
          </a:p>
        </p:txBody>
      </p:sp>
      <p:sp>
        <p:nvSpPr>
          <p:cNvPr id="3" name="Text Placeholder 2">
            <a:extLst>
              <a:ext uri="{FF2B5EF4-FFF2-40B4-BE49-F238E27FC236}">
                <a16:creationId xmlns:a16="http://schemas.microsoft.com/office/drawing/2014/main" id="{BD4A85F0-F8E4-42AC-ADA1-8ADBB5254D92}"/>
              </a:ext>
            </a:extLst>
          </p:cNvPr>
          <p:cNvSpPr>
            <a:spLocks noGrp="1"/>
          </p:cNvSpPr>
          <p:nvPr>
            <p:ph type="body" idx="1"/>
          </p:nvPr>
        </p:nvSpPr>
        <p:spPr/>
        <p:txBody>
          <a:bodyPr>
            <a:normAutofit fontScale="85000" lnSpcReduction="10000"/>
          </a:bodyPr>
          <a:lstStyle/>
          <a:p>
            <a:pPr marL="101600" indent="0">
              <a:spcBef>
                <a:spcPts val="100"/>
              </a:spcBef>
              <a:buNone/>
            </a:pPr>
            <a:r>
              <a:rPr lang="en-US" b="1" dirty="0">
                <a:solidFill>
                  <a:schemeClr val="tx2"/>
                </a:solidFill>
                <a:latin typeface="Courier New" panose="02070309020205020404" pitchFamily="49" charset="0"/>
              </a:rPr>
              <a:t>MERGE INTO ARTIST AS A USING ARTIST_DATA_RESEARCH AS ADR</a:t>
            </a:r>
          </a:p>
          <a:p>
            <a:pPr marL="101600" indent="0">
              <a:spcBef>
                <a:spcPts val="100"/>
              </a:spcBef>
              <a:buNone/>
            </a:pPr>
            <a:r>
              <a:rPr lang="en-US" b="1" dirty="0">
                <a:solidFill>
                  <a:schemeClr val="tx2"/>
                </a:solidFill>
                <a:latin typeface="Courier New" panose="02070309020205020404" pitchFamily="49" charset="0"/>
              </a:rPr>
              <a:t>	ON   (A.LastName = ADR.LastName</a:t>
            </a:r>
          </a:p>
          <a:p>
            <a:pPr marL="101600" indent="0">
              <a:spcBef>
                <a:spcPts val="100"/>
              </a:spcBef>
              <a:buNone/>
            </a:pPr>
            <a:r>
              <a:rPr lang="en-US" b="1" dirty="0">
                <a:solidFill>
                  <a:schemeClr val="tx2"/>
                </a:solidFill>
                <a:latin typeface="Courier New" panose="02070309020205020404" pitchFamily="49" charset="0"/>
              </a:rPr>
              <a:t>	      AND   </a:t>
            </a:r>
          </a:p>
          <a:p>
            <a:pPr marL="101600" indent="0">
              <a:spcBef>
                <a:spcPts val="100"/>
              </a:spcBef>
              <a:buNone/>
            </a:pPr>
            <a:r>
              <a:rPr lang="en-US" b="1" dirty="0">
                <a:solidFill>
                  <a:schemeClr val="tx2"/>
                </a:solidFill>
                <a:latin typeface="Courier New" panose="02070309020205020404" pitchFamily="49" charset="0"/>
              </a:rPr>
              <a:t>	      A.FirstName = ADR.FirstName)</a:t>
            </a:r>
          </a:p>
          <a:p>
            <a:pPr marL="101600" indent="0">
              <a:spcBef>
                <a:spcPts val="100"/>
              </a:spcBef>
              <a:buNone/>
            </a:pPr>
            <a:r>
              <a:rPr lang="en-US" b="1" dirty="0">
                <a:solidFill>
                  <a:schemeClr val="tx2"/>
                </a:solidFill>
                <a:latin typeface="Courier New" panose="02070309020205020404" pitchFamily="49" charset="0"/>
              </a:rPr>
              <a:t>	WHEN MATCHED THEN</a:t>
            </a:r>
          </a:p>
          <a:p>
            <a:pPr marL="558800" lvl="1" indent="0">
              <a:spcBef>
                <a:spcPts val="100"/>
              </a:spcBef>
              <a:buNone/>
            </a:pPr>
            <a:r>
              <a:rPr lang="en-US" b="1" dirty="0">
                <a:solidFill>
                  <a:schemeClr val="tx2"/>
                </a:solidFill>
                <a:latin typeface="Courier New" panose="02070309020205020404" pitchFamily="49" charset="0"/>
              </a:rPr>
              <a:t>	      UPDATE SET</a:t>
            </a:r>
          </a:p>
          <a:p>
            <a:pPr marL="1016000" marR="21400" lvl="2" indent="0">
              <a:spcBef>
                <a:spcPts val="100"/>
              </a:spcBef>
              <a:buNone/>
            </a:pPr>
            <a:r>
              <a:rPr lang="en-US" b="1" dirty="0">
                <a:solidFill>
                  <a:schemeClr val="tx2"/>
                </a:solidFill>
                <a:latin typeface="Courier New" panose="02070309020205020404" pitchFamily="49" charset="0"/>
              </a:rPr>
              <a:t>	 A.Nationality = ADR.Nationality, </a:t>
            </a:r>
          </a:p>
          <a:p>
            <a:pPr marL="1016000" marR="21400" lvl="2" indent="0">
              <a:spcBef>
                <a:spcPts val="100"/>
              </a:spcBef>
              <a:buNone/>
            </a:pPr>
            <a:r>
              <a:rPr lang="en-US" b="1" dirty="0">
                <a:solidFill>
                  <a:schemeClr val="tx2"/>
                </a:solidFill>
                <a:latin typeface="Courier New" panose="02070309020205020404" pitchFamily="49" charset="0"/>
              </a:rPr>
              <a:t>	 A.DateOfBirth = ADR.DateOfBirth, </a:t>
            </a:r>
          </a:p>
          <a:p>
            <a:pPr marL="1016000" marR="21400" lvl="2" indent="0">
              <a:spcBef>
                <a:spcPts val="100"/>
              </a:spcBef>
              <a:buNone/>
            </a:pPr>
            <a:r>
              <a:rPr lang="en-US" b="1" dirty="0">
                <a:solidFill>
                  <a:schemeClr val="tx2"/>
                </a:solidFill>
                <a:latin typeface="Courier New" panose="02070309020205020404" pitchFamily="49" charset="0"/>
              </a:rPr>
              <a:t>	 A.DateDeceased = ADR.DateDeceased</a:t>
            </a:r>
          </a:p>
          <a:p>
            <a:pPr marL="101600" indent="0">
              <a:spcBef>
                <a:spcPts val="100"/>
              </a:spcBef>
              <a:buNone/>
            </a:pPr>
            <a:r>
              <a:rPr lang="en-US" b="1" dirty="0">
                <a:solidFill>
                  <a:schemeClr val="tx2"/>
                </a:solidFill>
                <a:latin typeface="Courier New" panose="02070309020205020404" pitchFamily="49" charset="0"/>
              </a:rPr>
              <a:t>	WHEN NOT MATCHED THEN</a:t>
            </a:r>
          </a:p>
          <a:p>
            <a:pPr marL="101600" indent="0">
              <a:spcBef>
                <a:spcPts val="100"/>
              </a:spcBef>
              <a:buNone/>
            </a:pPr>
            <a:r>
              <a:rPr lang="en-US" b="1" dirty="0">
                <a:solidFill>
                  <a:schemeClr val="tx2"/>
                </a:solidFill>
                <a:latin typeface="Courier New" panose="02070309020205020404" pitchFamily="49" charset="0"/>
              </a:rPr>
              <a:t>	      INSERT (LastName, FirstName, Nationality, 			       DateOfBirth, DateDeceased)</a:t>
            </a:r>
          </a:p>
          <a:p>
            <a:pPr marL="558800" lvl="1" indent="0">
              <a:spcBef>
                <a:spcPts val="100"/>
              </a:spcBef>
              <a:buNone/>
            </a:pPr>
            <a:r>
              <a:rPr lang="en-US" b="1" dirty="0">
                <a:solidFill>
                  <a:schemeClr val="tx2"/>
                </a:solidFill>
                <a:latin typeface="Courier New" panose="02070309020205020404" pitchFamily="49" charset="0"/>
              </a:rPr>
              <a:t>	      VALUES (ADR.LastName, ADR.FirstName,</a:t>
            </a:r>
          </a:p>
          <a:p>
            <a:pPr marL="101600" indent="0">
              <a:spcBef>
                <a:spcPts val="100"/>
              </a:spcBef>
              <a:buNone/>
            </a:pPr>
            <a:r>
              <a:rPr lang="en-US" b="1" dirty="0">
                <a:solidFill>
                  <a:schemeClr val="tx2"/>
                </a:solidFill>
                <a:latin typeface="Courier New" panose="02070309020205020404" pitchFamily="49" charset="0"/>
              </a:rPr>
              <a:t>			ADR.Nationality, ADR.DateOfBirth, 				ADR.DateDeceased);</a:t>
            </a:r>
          </a:p>
          <a:p>
            <a:endParaRPr lang="en-US" dirty="0"/>
          </a:p>
        </p:txBody>
      </p:sp>
    </p:spTree>
    <p:extLst>
      <p:ext uri="{BB962C8B-B14F-4D97-AF65-F5344CB8AC3E}">
        <p14:creationId xmlns:p14="http://schemas.microsoft.com/office/powerpoint/2010/main" val="6074533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6D7F-9444-4D09-A86C-61A9B771674E}"/>
              </a:ext>
            </a:extLst>
          </p:cNvPr>
          <p:cNvSpPr>
            <a:spLocks noGrp="1"/>
          </p:cNvSpPr>
          <p:nvPr>
            <p:ph type="title"/>
          </p:nvPr>
        </p:nvSpPr>
        <p:spPr/>
        <p:txBody>
          <a:bodyPr/>
          <a:lstStyle/>
          <a:p>
            <a:r>
              <a:rPr lang="en-US" dirty="0"/>
              <a:t>The SQL DELETE Statement</a:t>
            </a:r>
          </a:p>
        </p:txBody>
      </p:sp>
      <p:sp>
        <p:nvSpPr>
          <p:cNvPr id="3" name="Text Placeholder 2">
            <a:extLst>
              <a:ext uri="{FF2B5EF4-FFF2-40B4-BE49-F238E27FC236}">
                <a16:creationId xmlns:a16="http://schemas.microsoft.com/office/drawing/2014/main" id="{9195CB1D-3011-436C-933C-1EFEB3602C3F}"/>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SQL DELETE statement:</a:t>
            </a:r>
          </a:p>
          <a:p>
            <a:pPr marL="101600" indent="0">
              <a:spcBef>
                <a:spcPts val="100"/>
              </a:spcBef>
              <a:buNone/>
            </a:pPr>
            <a:r>
              <a:rPr lang="en-US" sz="2000" b="1" dirty="0">
                <a:solidFill>
                  <a:schemeClr val="tx2"/>
                </a:solidFill>
                <a:latin typeface="Courier New" panose="02070309020205020404" pitchFamily="49" charset="0"/>
              </a:rPr>
              <a:t>	</a:t>
            </a:r>
          </a:p>
          <a:p>
            <a:pPr marL="101600" indent="0">
              <a:spcBef>
                <a:spcPts val="100"/>
              </a:spcBef>
              <a:buNone/>
            </a:pPr>
            <a:r>
              <a:rPr lang="en-US" sz="2000" b="1" dirty="0">
                <a:solidFill>
                  <a:schemeClr val="tx2"/>
                </a:solidFill>
                <a:latin typeface="Courier New" panose="02070309020205020404" pitchFamily="49" charset="0"/>
              </a:rPr>
              <a:t>	DELETE 	FROM CUSTOMER</a:t>
            </a:r>
          </a:p>
          <a:p>
            <a:pPr marL="101600" indent="0">
              <a:spcBef>
                <a:spcPts val="100"/>
              </a:spcBef>
              <a:buNone/>
            </a:pPr>
            <a:r>
              <a:rPr lang="en-US" sz="2000" b="1" dirty="0">
                <a:solidFill>
                  <a:schemeClr val="tx2"/>
                </a:solidFill>
                <a:latin typeface="Courier New" panose="02070309020205020404" pitchFamily="49" charset="0"/>
              </a:rPr>
              <a:t>	WHERE 	CustomerID = 1000;</a:t>
            </a:r>
          </a:p>
          <a:p>
            <a:pPr marL="342900" indent="-342900" fontAlgn="base">
              <a:spcBef>
                <a:spcPct val="20000"/>
              </a:spcBef>
              <a:spcAft>
                <a:spcPct val="0"/>
              </a:spcAft>
              <a:buFontTx/>
              <a:buChar char="•"/>
            </a:pPr>
            <a:endParaRPr lang="en-US" sz="1400" dirty="0">
              <a:solidFill>
                <a:srgbClr val="000000"/>
              </a:solidFill>
            </a:endParaRPr>
          </a:p>
          <a:p>
            <a:pPr marL="342900" indent="-342900" fontAlgn="base">
              <a:spcBef>
                <a:spcPct val="20000"/>
              </a:spcBef>
              <a:spcAft>
                <a:spcPct val="0"/>
              </a:spcAft>
              <a:buFontTx/>
              <a:buChar char="•"/>
            </a:pPr>
            <a:r>
              <a:rPr lang="en-US" dirty="0">
                <a:solidFill>
                  <a:srgbClr val="000000"/>
                </a:solidFill>
              </a:rPr>
              <a:t>If you omit the WHERE clause, you will delete every row in the table. </a:t>
            </a:r>
          </a:p>
          <a:p>
            <a:pPr marL="342900" indent="-342900" fontAlgn="base">
              <a:spcBef>
                <a:spcPct val="20000"/>
              </a:spcBef>
              <a:spcAft>
                <a:spcPct val="0"/>
              </a:spcAft>
              <a:buFontTx/>
              <a:buChar char="•"/>
            </a:pPr>
            <a:r>
              <a:rPr lang="en-US" dirty="0">
                <a:solidFill>
                  <a:srgbClr val="000000"/>
                </a:solidFill>
              </a:rPr>
              <a:t>Does </a:t>
            </a:r>
            <a:r>
              <a:rPr lang="en-US" i="1" dirty="0">
                <a:solidFill>
                  <a:schemeClr val="tx2"/>
                </a:solidFill>
              </a:rPr>
              <a:t>not</a:t>
            </a:r>
            <a:r>
              <a:rPr lang="en-US" dirty="0">
                <a:solidFill>
                  <a:srgbClr val="000000"/>
                </a:solidFill>
              </a:rPr>
              <a:t> reset surrogate key values</a:t>
            </a:r>
          </a:p>
          <a:p>
            <a:endParaRPr lang="en-US" dirty="0"/>
          </a:p>
        </p:txBody>
      </p:sp>
    </p:spTree>
    <p:extLst>
      <p:ext uri="{BB962C8B-B14F-4D97-AF65-F5344CB8AC3E}">
        <p14:creationId xmlns:p14="http://schemas.microsoft.com/office/powerpoint/2010/main" val="18491077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AD442-DAC2-46CF-B2E5-B9CC4DC5A169}"/>
              </a:ext>
            </a:extLst>
          </p:cNvPr>
          <p:cNvSpPr>
            <a:spLocks noGrp="1"/>
          </p:cNvSpPr>
          <p:nvPr>
            <p:ph type="title"/>
          </p:nvPr>
        </p:nvSpPr>
        <p:spPr/>
        <p:txBody>
          <a:bodyPr/>
          <a:lstStyle/>
          <a:p>
            <a:r>
              <a:rPr lang="en-US" dirty="0"/>
              <a:t>Using SQL Views</a:t>
            </a:r>
          </a:p>
        </p:txBody>
      </p:sp>
      <p:sp>
        <p:nvSpPr>
          <p:cNvPr id="3" name="Text Placeholder 2">
            <a:extLst>
              <a:ext uri="{FF2B5EF4-FFF2-40B4-BE49-F238E27FC236}">
                <a16:creationId xmlns:a16="http://schemas.microsoft.com/office/drawing/2014/main" id="{951E3CE6-D431-427E-B600-CE77AA426912}"/>
              </a:ext>
            </a:extLst>
          </p:cNvPr>
          <p:cNvSpPr>
            <a:spLocks noGrp="1"/>
          </p:cNvSpPr>
          <p:nvPr>
            <p:ph type="body" idx="1"/>
          </p:nvPr>
        </p:nvSpPr>
        <p:spPr/>
        <p:txBody>
          <a:bodyPr/>
          <a:lstStyle/>
          <a:p>
            <a:pPr marL="342900" indent="-342900" fontAlgn="base">
              <a:spcBef>
                <a:spcPct val="20000"/>
              </a:spcBef>
              <a:spcAft>
                <a:spcPct val="0"/>
              </a:spcAft>
              <a:buClr>
                <a:srgbClr val="000000"/>
              </a:buClr>
              <a:buSzTx/>
              <a:buFontTx/>
              <a:buChar char="•"/>
            </a:pPr>
            <a:r>
              <a:rPr lang="en-US" sz="2800" dirty="0">
                <a:solidFill>
                  <a:srgbClr val="000000"/>
                </a:solidFill>
                <a:ea typeface="+mn-ea"/>
                <a:cs typeface="+mn-cs"/>
              </a:rPr>
              <a:t>An</a:t>
            </a:r>
            <a:r>
              <a:rPr lang="en-US" sz="2800" dirty="0">
                <a:solidFill>
                  <a:srgbClr val="0099CC"/>
                </a:solidFill>
                <a:ea typeface="+mn-ea"/>
                <a:cs typeface="+mn-cs"/>
              </a:rPr>
              <a:t> </a:t>
            </a:r>
            <a:r>
              <a:rPr lang="en-US" sz="2800" b="1" dirty="0">
                <a:solidFill>
                  <a:schemeClr val="tx2"/>
                </a:solidFill>
                <a:ea typeface="+mn-ea"/>
                <a:cs typeface="+mn-cs"/>
              </a:rPr>
              <a:t>SQL view </a:t>
            </a:r>
            <a:r>
              <a:rPr lang="en-US" sz="2800" dirty="0">
                <a:solidFill>
                  <a:srgbClr val="000000"/>
                </a:solidFill>
                <a:ea typeface="+mn-ea"/>
                <a:cs typeface="+mn-cs"/>
              </a:rPr>
              <a:t>is a virtual table that is constructed from other tables or views.</a:t>
            </a:r>
          </a:p>
          <a:p>
            <a:pPr marL="342900" indent="-342900" fontAlgn="base">
              <a:spcBef>
                <a:spcPct val="20000"/>
              </a:spcBef>
              <a:spcAft>
                <a:spcPct val="0"/>
              </a:spcAft>
              <a:buClrTx/>
              <a:buSzTx/>
              <a:buFontTx/>
              <a:buChar char="•"/>
            </a:pPr>
            <a:r>
              <a:rPr lang="en-US" sz="2800" dirty="0">
                <a:solidFill>
                  <a:srgbClr val="000000"/>
                </a:solidFill>
                <a:ea typeface="+mn-ea"/>
                <a:cs typeface="+mn-cs"/>
              </a:rPr>
              <a:t>It has no data of its own, but obtains data from tables or other views.</a:t>
            </a:r>
          </a:p>
          <a:p>
            <a:pPr marL="342900" indent="-342900" fontAlgn="base">
              <a:spcBef>
                <a:spcPct val="20000"/>
              </a:spcBef>
              <a:spcAft>
                <a:spcPct val="0"/>
              </a:spcAft>
              <a:buClrTx/>
              <a:buSzTx/>
              <a:buFontTx/>
              <a:buChar char="•"/>
            </a:pPr>
            <a:r>
              <a:rPr lang="en-US" sz="2800" dirty="0">
                <a:solidFill>
                  <a:srgbClr val="000000"/>
                </a:solidFill>
                <a:ea typeface="+mn-ea"/>
                <a:cs typeface="+mn-cs"/>
              </a:rPr>
              <a:t>SELECT statements are used to define views:</a:t>
            </a:r>
          </a:p>
          <a:p>
            <a:pPr marL="742950" lvl="1" indent="-285750" fontAlgn="base">
              <a:spcBef>
                <a:spcPct val="20000"/>
              </a:spcBef>
              <a:spcAft>
                <a:spcPct val="0"/>
              </a:spcAft>
              <a:buClrTx/>
              <a:buSzTx/>
              <a:buFontTx/>
              <a:buChar char="–"/>
            </a:pPr>
            <a:r>
              <a:rPr lang="en-US" sz="2400" dirty="0">
                <a:solidFill>
                  <a:srgbClr val="000000"/>
                </a:solidFill>
              </a:rPr>
              <a:t>A view definition may not include an ORDER BY clause</a:t>
            </a:r>
          </a:p>
          <a:p>
            <a:pPr marL="342900" indent="-342900" fontAlgn="base">
              <a:spcBef>
                <a:spcPct val="20000"/>
              </a:spcBef>
              <a:spcAft>
                <a:spcPct val="0"/>
              </a:spcAft>
              <a:buClrTx/>
              <a:buSzTx/>
              <a:buFontTx/>
              <a:buChar char="•"/>
            </a:pPr>
            <a:r>
              <a:rPr lang="en-US" sz="2800" dirty="0">
                <a:solidFill>
                  <a:srgbClr val="000000"/>
                </a:solidFill>
                <a:ea typeface="+mn-ea"/>
                <a:cs typeface="+mn-cs"/>
              </a:rPr>
              <a:t>SQL views are a subset of the external views:</a:t>
            </a:r>
          </a:p>
          <a:p>
            <a:pPr marL="742950" lvl="1" indent="-285750" fontAlgn="base">
              <a:spcBef>
                <a:spcPct val="20000"/>
              </a:spcBef>
              <a:spcAft>
                <a:spcPct val="0"/>
              </a:spcAft>
              <a:buClrTx/>
              <a:buSzTx/>
              <a:buFontTx/>
              <a:buChar char="–"/>
            </a:pPr>
            <a:r>
              <a:rPr lang="en-US" sz="2400" dirty="0">
                <a:solidFill>
                  <a:srgbClr val="000000"/>
                </a:solidFill>
              </a:rPr>
              <a:t>They can be used only for external views that involve one multivalued path through the schema</a:t>
            </a:r>
          </a:p>
          <a:p>
            <a:endParaRPr lang="en-US" dirty="0"/>
          </a:p>
        </p:txBody>
      </p:sp>
    </p:spTree>
    <p:extLst>
      <p:ext uri="{BB962C8B-B14F-4D97-AF65-F5344CB8AC3E}">
        <p14:creationId xmlns:p14="http://schemas.microsoft.com/office/powerpoint/2010/main" val="18645210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E557-01F6-4BD3-B2C0-A3B64E474277}"/>
              </a:ext>
            </a:extLst>
          </p:cNvPr>
          <p:cNvSpPr>
            <a:spLocks noGrp="1"/>
          </p:cNvSpPr>
          <p:nvPr>
            <p:ph type="title"/>
          </p:nvPr>
        </p:nvSpPr>
        <p:spPr/>
        <p:txBody>
          <a:bodyPr/>
          <a:lstStyle/>
          <a:p>
            <a:r>
              <a:rPr lang="en-US" dirty="0"/>
              <a:t>SQL CREATE VIEW Statement (1 of 2)</a:t>
            </a:r>
          </a:p>
        </p:txBody>
      </p:sp>
      <p:sp>
        <p:nvSpPr>
          <p:cNvPr id="3" name="Text Placeholder 2">
            <a:extLst>
              <a:ext uri="{FF2B5EF4-FFF2-40B4-BE49-F238E27FC236}">
                <a16:creationId xmlns:a16="http://schemas.microsoft.com/office/drawing/2014/main" id="{C5DAB78D-F7DD-44EC-BBCA-CFAED31E092F}"/>
              </a:ext>
            </a:extLst>
          </p:cNvPr>
          <p:cNvSpPr>
            <a:spLocks noGrp="1"/>
          </p:cNvSpPr>
          <p:nvPr>
            <p:ph type="body" idx="1"/>
          </p:nvPr>
        </p:nvSpPr>
        <p:spPr/>
        <p:txBody>
          <a:bodyPr/>
          <a:lstStyle/>
          <a:p>
            <a:r>
              <a:rPr lang="en-US" dirty="0"/>
              <a:t>Create the CustomeNameView on the CUSTOMER table that displays the customer’s LastName and FirstName and rename the fields.</a:t>
            </a:r>
          </a:p>
          <a:p>
            <a:pPr marL="101600" marR="28970" indent="0">
              <a:spcBef>
                <a:spcPts val="100"/>
              </a:spcBef>
              <a:buNone/>
            </a:pPr>
            <a:endParaRPr lang="en-US" b="1" dirty="0">
              <a:solidFill>
                <a:srgbClr val="00ABBD"/>
              </a:solidFill>
              <a:latin typeface="Courier New" panose="02070309020205020404" pitchFamily="49" charset="0"/>
            </a:endParaRPr>
          </a:p>
          <a:p>
            <a:pPr marL="101600" marR="28970" indent="0">
              <a:spcBef>
                <a:spcPts val="100"/>
              </a:spcBef>
              <a:buNone/>
            </a:pPr>
            <a:r>
              <a:rPr lang="en-US" sz="2000" b="1" dirty="0">
                <a:solidFill>
                  <a:schemeClr val="tx2"/>
                </a:solidFill>
                <a:latin typeface="Courier New" panose="02070309020205020404" pitchFamily="49" charset="0"/>
              </a:rPr>
              <a:t>	CREATE VIEW	CustomerNameView AS</a:t>
            </a:r>
          </a:p>
          <a:p>
            <a:pPr marL="101600" indent="0">
              <a:spcBef>
                <a:spcPts val="100"/>
              </a:spcBef>
              <a:buNone/>
            </a:pPr>
            <a:r>
              <a:rPr lang="en-US" sz="2000" b="1" dirty="0">
                <a:solidFill>
                  <a:schemeClr val="tx2"/>
                </a:solidFill>
                <a:latin typeface="Courier New" panose="02070309020205020404" pitchFamily="49" charset="0"/>
              </a:rPr>
              <a:t>	  SELECT 	LastName AS CustomerLastName,</a:t>
            </a:r>
          </a:p>
          <a:p>
            <a:pPr marL="558800" lvl="1" indent="0">
              <a:spcBef>
                <a:spcPts val="100"/>
              </a:spcBef>
              <a:buNone/>
            </a:pPr>
            <a:r>
              <a:rPr lang="en-US" sz="2000" b="1" dirty="0">
                <a:solidFill>
                  <a:schemeClr val="tx2"/>
                </a:solidFill>
                <a:latin typeface="Courier New" panose="02070309020205020404" pitchFamily="49" charset="0"/>
              </a:rPr>
              <a:t>			FirstName AS CustomerFirstName</a:t>
            </a:r>
          </a:p>
          <a:p>
            <a:pPr marL="101600" indent="0">
              <a:spcBef>
                <a:spcPts val="100"/>
              </a:spcBef>
              <a:buNone/>
            </a:pPr>
            <a:r>
              <a:rPr lang="en-US" sz="2000" b="1" dirty="0">
                <a:solidFill>
                  <a:schemeClr val="tx2"/>
                </a:solidFill>
                <a:latin typeface="Courier New" panose="02070309020205020404" pitchFamily="49" charset="0"/>
              </a:rPr>
              <a:t>	  FROM 	CUSTOMER;</a:t>
            </a:r>
          </a:p>
          <a:p>
            <a:r>
              <a:rPr lang="en-US" dirty="0"/>
              <a:t>Views do NOT support the ORDER BY clause, thus you cannot sort within a view.</a:t>
            </a:r>
          </a:p>
        </p:txBody>
      </p:sp>
    </p:spTree>
    <p:extLst>
      <p:ext uri="{BB962C8B-B14F-4D97-AF65-F5344CB8AC3E}">
        <p14:creationId xmlns:p14="http://schemas.microsoft.com/office/powerpoint/2010/main" val="160861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13FD2-A72F-4988-8476-706E607B44F9}"/>
              </a:ext>
            </a:extLst>
          </p:cNvPr>
          <p:cNvSpPr>
            <a:spLocks noGrp="1"/>
          </p:cNvSpPr>
          <p:nvPr>
            <p:ph type="title"/>
          </p:nvPr>
        </p:nvSpPr>
        <p:spPr/>
        <p:txBody>
          <a:bodyPr/>
          <a:lstStyle/>
          <a:p>
            <a:r>
              <a:rPr lang="en-US" dirty="0"/>
              <a:t>SQL CREATE VIEW Statement (2 of 2)</a:t>
            </a:r>
          </a:p>
        </p:txBody>
      </p:sp>
      <p:sp>
        <p:nvSpPr>
          <p:cNvPr id="3" name="Text Placeholder 2">
            <a:extLst>
              <a:ext uri="{FF2B5EF4-FFF2-40B4-BE49-F238E27FC236}">
                <a16:creationId xmlns:a16="http://schemas.microsoft.com/office/drawing/2014/main" id="{1C06C9E3-74A1-4833-855C-D13EE5F6D08B}"/>
              </a:ext>
            </a:extLst>
          </p:cNvPr>
          <p:cNvSpPr>
            <a:spLocks noGrp="1"/>
          </p:cNvSpPr>
          <p:nvPr>
            <p:ph type="body" idx="1"/>
          </p:nvPr>
        </p:nvSpPr>
        <p:spPr/>
        <p:txBody>
          <a:bodyPr/>
          <a:lstStyle/>
          <a:p>
            <a:r>
              <a:rPr lang="en-US" dirty="0"/>
              <a:t>To see the results, use an SQL SELECT statement with the view name as the table name in the FROM clause as shown below.</a:t>
            </a:r>
          </a:p>
          <a:p>
            <a:pPr marL="101600" indent="0">
              <a:spcBef>
                <a:spcPts val="100"/>
              </a:spcBef>
              <a:buNone/>
            </a:pPr>
            <a:endParaRPr lang="en-US" b="1" dirty="0">
              <a:solidFill>
                <a:schemeClr val="tx2"/>
              </a:solidFill>
              <a:latin typeface="Courier New" panose="02070309020205020404" pitchFamily="49" charset="0"/>
            </a:endParaRPr>
          </a:p>
          <a:p>
            <a:pPr marL="101600" indent="0">
              <a:spcBef>
                <a:spcPts val="100"/>
              </a:spcBef>
              <a:buNone/>
            </a:pPr>
            <a:r>
              <a:rPr lang="en-US" b="1" dirty="0">
                <a:solidFill>
                  <a:schemeClr val="tx2"/>
                </a:solidFill>
                <a:latin typeface="Courier New" panose="02070309020205020404" pitchFamily="49" charset="0"/>
              </a:rPr>
              <a:t>SELECT	   *</a:t>
            </a:r>
          </a:p>
          <a:p>
            <a:pPr marL="101600" indent="0">
              <a:spcBef>
                <a:spcPts val="100"/>
              </a:spcBef>
              <a:buNone/>
            </a:pPr>
            <a:r>
              <a:rPr lang="en-US" b="1" dirty="0">
                <a:solidFill>
                  <a:schemeClr val="tx2"/>
                </a:solidFill>
                <a:latin typeface="Courier New" panose="02070309020205020404" pitchFamily="49" charset="0"/>
              </a:rPr>
              <a:t>FROM	   CustomerNameView</a:t>
            </a:r>
          </a:p>
          <a:p>
            <a:pPr marL="101600" indent="0">
              <a:spcBef>
                <a:spcPts val="100"/>
              </a:spcBef>
              <a:buNone/>
            </a:pPr>
            <a:r>
              <a:rPr lang="en-US" b="1" dirty="0">
                <a:solidFill>
                  <a:schemeClr val="tx2"/>
                </a:solidFill>
                <a:latin typeface="Courier New" panose="02070309020205020404" pitchFamily="49" charset="0"/>
              </a:rPr>
              <a:t>ORDER BY  CustomerLastName, </a:t>
            </a:r>
          </a:p>
          <a:p>
            <a:pPr marL="101600" indent="0">
              <a:spcBef>
                <a:spcPts val="100"/>
              </a:spcBef>
              <a:buNone/>
            </a:pPr>
            <a:r>
              <a:rPr lang="en-US" b="1" dirty="0">
                <a:solidFill>
                  <a:schemeClr val="tx2"/>
                </a:solidFill>
                <a:latin typeface="Courier New" panose="02070309020205020404" pitchFamily="49" charset="0"/>
              </a:rPr>
              <a:t>          CustomerFirstName;</a:t>
            </a:r>
          </a:p>
          <a:p>
            <a:r>
              <a:rPr lang="en-US" dirty="0">
                <a:solidFill>
                  <a:srgbClr val="000000"/>
                </a:solidFill>
              </a:rPr>
              <a:t>Notice you can now sort!</a:t>
            </a:r>
          </a:p>
        </p:txBody>
      </p:sp>
      <p:pic>
        <p:nvPicPr>
          <p:cNvPr id="5" name="Picture 4">
            <a:extLst>
              <a:ext uri="{FF2B5EF4-FFF2-40B4-BE49-F238E27FC236}">
                <a16:creationId xmlns:a16="http://schemas.microsoft.com/office/drawing/2014/main" id="{2873ADC5-B5C4-4536-BE05-060736A86B41}"/>
              </a:ext>
            </a:extLst>
          </p:cNvPr>
          <p:cNvPicPr>
            <a:picLocks noChangeAspect="1"/>
          </p:cNvPicPr>
          <p:nvPr/>
        </p:nvPicPr>
        <p:blipFill>
          <a:blip r:embed="rId2"/>
          <a:stretch>
            <a:fillRect/>
          </a:stretch>
        </p:blipFill>
        <p:spPr>
          <a:xfrm>
            <a:off x="6834348" y="3279863"/>
            <a:ext cx="3376452" cy="2846301"/>
          </a:xfrm>
          <a:prstGeom prst="rect">
            <a:avLst/>
          </a:prstGeom>
        </p:spPr>
      </p:pic>
    </p:spTree>
    <p:extLst>
      <p:ext uri="{BB962C8B-B14F-4D97-AF65-F5344CB8AC3E}">
        <p14:creationId xmlns:p14="http://schemas.microsoft.com/office/powerpoint/2010/main" val="4531625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2523-DD03-4CCC-9DBF-6E10772F29C3}"/>
              </a:ext>
            </a:extLst>
          </p:cNvPr>
          <p:cNvSpPr>
            <a:spLocks noGrp="1"/>
          </p:cNvSpPr>
          <p:nvPr>
            <p:ph type="title"/>
          </p:nvPr>
        </p:nvSpPr>
        <p:spPr/>
        <p:txBody>
          <a:bodyPr/>
          <a:lstStyle/>
          <a:p>
            <a:r>
              <a:rPr lang="en-US" dirty="0"/>
              <a:t>The SQL ALTER VIEW Statement</a:t>
            </a:r>
          </a:p>
        </p:txBody>
      </p:sp>
      <p:sp>
        <p:nvSpPr>
          <p:cNvPr id="3" name="Text Placeholder 2">
            <a:extLst>
              <a:ext uri="{FF2B5EF4-FFF2-40B4-BE49-F238E27FC236}">
                <a16:creationId xmlns:a16="http://schemas.microsoft.com/office/drawing/2014/main" id="{65ED058E-F177-4C53-9661-D93F04266CA4}"/>
              </a:ext>
            </a:extLst>
          </p:cNvPr>
          <p:cNvSpPr>
            <a:spLocks noGrp="1"/>
          </p:cNvSpPr>
          <p:nvPr>
            <p:ph type="body" idx="1"/>
          </p:nvPr>
        </p:nvSpPr>
        <p:spPr/>
        <p:txBody>
          <a:bodyPr/>
          <a:lstStyle/>
          <a:p>
            <a:r>
              <a:rPr lang="en-US" dirty="0"/>
              <a:t>You can use the </a:t>
            </a:r>
            <a:r>
              <a:rPr lang="en-US" b="1" dirty="0">
                <a:solidFill>
                  <a:schemeClr val="tx2"/>
                </a:solidFill>
              </a:rPr>
              <a:t>ALTER VIEW Statement </a:t>
            </a:r>
            <a:r>
              <a:rPr lang="en-US" dirty="0"/>
              <a:t>to change an SQL view after it has been created.</a:t>
            </a:r>
          </a:p>
          <a:p>
            <a:pPr marL="101600" indent="0">
              <a:spcBef>
                <a:spcPts val="100"/>
              </a:spcBef>
              <a:buNone/>
            </a:pPr>
            <a:endParaRPr lang="en-US" sz="2000" b="1" dirty="0">
              <a:solidFill>
                <a:schemeClr val="tx2"/>
              </a:solidFill>
              <a:latin typeface="Courier New" panose="02070309020205020404" pitchFamily="49" charset="0"/>
            </a:endParaRPr>
          </a:p>
          <a:p>
            <a:pPr marL="101600" indent="0">
              <a:spcBef>
                <a:spcPts val="100"/>
              </a:spcBef>
              <a:buNone/>
            </a:pPr>
            <a:r>
              <a:rPr lang="en-US" sz="2000" b="1" dirty="0">
                <a:solidFill>
                  <a:schemeClr val="tx2"/>
                </a:solidFill>
                <a:latin typeface="Courier New" panose="02070309020205020404" pitchFamily="49" charset="0"/>
              </a:rPr>
              <a:t>	ALTER VIEW CustomerNameView AS</a:t>
            </a:r>
          </a:p>
          <a:p>
            <a:pPr marL="101600" indent="0">
              <a:spcBef>
                <a:spcPts val="100"/>
              </a:spcBef>
              <a:buNone/>
            </a:pPr>
            <a:r>
              <a:rPr lang="en-US" sz="2000" b="1" dirty="0">
                <a:solidFill>
                  <a:schemeClr val="tx2"/>
                </a:solidFill>
                <a:latin typeface="Courier New" panose="02070309020205020404" pitchFamily="49" charset="0"/>
              </a:rPr>
              <a:t>	    SELECT	FirstName AS CustomerFirstName,</a:t>
            </a:r>
          </a:p>
          <a:p>
            <a:pPr marL="101600" indent="0">
              <a:spcBef>
                <a:spcPts val="100"/>
              </a:spcBef>
              <a:buNone/>
            </a:pPr>
            <a:r>
              <a:rPr lang="en-US" sz="2000" b="1" dirty="0">
                <a:solidFill>
                  <a:schemeClr val="tx2"/>
                </a:solidFill>
                <a:latin typeface="Courier New" panose="02070309020205020404" pitchFamily="49" charset="0"/>
              </a:rPr>
              <a:t>			LastName AS CustomerLastName,</a:t>
            </a:r>
          </a:p>
          <a:p>
            <a:pPr marL="101600" indent="0">
              <a:spcBef>
                <a:spcPts val="100"/>
              </a:spcBef>
              <a:buNone/>
            </a:pPr>
            <a:r>
              <a:rPr lang="en-US" sz="2000" b="1" dirty="0">
                <a:solidFill>
                  <a:schemeClr val="tx2"/>
                </a:solidFill>
                <a:latin typeface="Courier New" panose="02070309020205020404" pitchFamily="49" charset="0"/>
              </a:rPr>
              <a:t>	    FROM 	CUSTOMER;</a:t>
            </a:r>
          </a:p>
        </p:txBody>
      </p:sp>
    </p:spTree>
    <p:extLst>
      <p:ext uri="{BB962C8B-B14F-4D97-AF65-F5344CB8AC3E}">
        <p14:creationId xmlns:p14="http://schemas.microsoft.com/office/powerpoint/2010/main" val="20345935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#6</a:t>
            </a:r>
          </a:p>
          <a:p>
            <a:endParaRPr lang="en-US" dirty="0"/>
          </a:p>
        </p:txBody>
      </p:sp>
    </p:spTree>
    <p:extLst>
      <p:ext uri="{BB962C8B-B14F-4D97-AF65-F5344CB8AC3E}">
        <p14:creationId xmlns:p14="http://schemas.microsoft.com/office/powerpoint/2010/main" val="33727190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7010400"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#9 – Part 1</a:t>
            </a:r>
          </a:p>
        </p:txBody>
      </p:sp>
      <p:sp>
        <p:nvSpPr>
          <p:cNvPr id="199" name="Shape 199"/>
          <p:cNvSpPr txBox="1">
            <a:spLocks noGrp="1"/>
          </p:cNvSpPr>
          <p:nvPr>
            <p:ph type="body" idx="4294967295"/>
          </p:nvPr>
        </p:nvSpPr>
        <p:spPr>
          <a:xfrm>
            <a:off x="7010400"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The Relational Model and Normalization</a:t>
            </a:r>
          </a:p>
        </p:txBody>
      </p:sp>
      <p:pic>
        <p:nvPicPr>
          <p:cNvPr id="3" name="Picture 2">
            <a:extLst>
              <a:ext uri="{FF2B5EF4-FFF2-40B4-BE49-F238E27FC236}">
                <a16:creationId xmlns:a16="http://schemas.microsoft.com/office/drawing/2014/main" id="{68DAC3B7-8B7C-4A57-B389-AFD53FBE4930}"/>
              </a:ext>
            </a:extLst>
          </p:cNvPr>
          <p:cNvPicPr>
            <a:picLocks noChangeAspect="1"/>
          </p:cNvPicPr>
          <p:nvPr/>
        </p:nvPicPr>
        <p:blipFill>
          <a:blip r:embed="rId3"/>
          <a:stretch>
            <a:fillRect/>
          </a:stretch>
        </p:blipFill>
        <p:spPr>
          <a:xfrm>
            <a:off x="2206016" y="1600200"/>
            <a:ext cx="3584103" cy="4586754"/>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C6A93-0586-496F-BA97-7123B3DA646F}"/>
              </a:ext>
            </a:extLst>
          </p:cNvPr>
          <p:cNvSpPr>
            <a:spLocks noGrp="1"/>
          </p:cNvSpPr>
          <p:nvPr>
            <p:ph type="title"/>
          </p:nvPr>
        </p:nvSpPr>
        <p:spPr/>
        <p:txBody>
          <a:bodyPr/>
          <a:lstStyle/>
          <a:p>
            <a:r>
              <a:rPr lang="en-US" dirty="0"/>
              <a:t>The Relational Model</a:t>
            </a:r>
          </a:p>
        </p:txBody>
      </p:sp>
      <p:sp>
        <p:nvSpPr>
          <p:cNvPr id="3" name="Text Placeholder 2">
            <a:extLst>
              <a:ext uri="{FF2B5EF4-FFF2-40B4-BE49-F238E27FC236}">
                <a16:creationId xmlns:a16="http://schemas.microsoft.com/office/drawing/2014/main" id="{5C7B2BA7-E052-4F4C-86BA-3F16016DDE17}"/>
              </a:ext>
            </a:extLst>
          </p:cNvPr>
          <p:cNvSpPr>
            <a:spLocks noGrp="1"/>
          </p:cNvSpPr>
          <p:nvPr>
            <p:ph type="body" idx="1"/>
          </p:nvPr>
        </p:nvSpPr>
        <p:spPr/>
        <p:txBody>
          <a:bodyPr/>
          <a:lstStyle/>
          <a:p>
            <a:pPr eaLnBrk="1" hangingPunct="1"/>
            <a:r>
              <a:rPr lang="en-US" dirty="0"/>
              <a:t>Introduced in 1970</a:t>
            </a:r>
          </a:p>
          <a:p>
            <a:pPr eaLnBrk="1" hangingPunct="1"/>
            <a:r>
              <a:rPr lang="en-US" dirty="0"/>
              <a:t>Created by E.F. Codd</a:t>
            </a:r>
          </a:p>
          <a:p>
            <a:pPr lvl="1" eaLnBrk="1" hangingPunct="1"/>
            <a:r>
              <a:rPr lang="en-US" sz="2800" dirty="0"/>
              <a:t>IBM engineer</a:t>
            </a:r>
          </a:p>
          <a:p>
            <a:pPr lvl="1" eaLnBrk="1" hangingPunct="1"/>
            <a:r>
              <a:rPr lang="en-US" sz="2800" dirty="0"/>
              <a:t>The model used mathematics known as “relational algebra”</a:t>
            </a:r>
          </a:p>
          <a:p>
            <a:pPr eaLnBrk="1" hangingPunct="1"/>
            <a:r>
              <a:rPr lang="en-US" dirty="0"/>
              <a:t>Now the standard model for commercial DBMS products</a:t>
            </a:r>
          </a:p>
          <a:p>
            <a:endParaRPr lang="en-US" dirty="0"/>
          </a:p>
        </p:txBody>
      </p:sp>
    </p:spTree>
    <p:extLst>
      <p:ext uri="{BB962C8B-B14F-4D97-AF65-F5344CB8AC3E}">
        <p14:creationId xmlns:p14="http://schemas.microsoft.com/office/powerpoint/2010/main" val="4366759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596C-8EAC-4A13-A52E-3EA67578646B}"/>
              </a:ext>
            </a:extLst>
          </p:cNvPr>
          <p:cNvSpPr>
            <a:spLocks noGrp="1"/>
          </p:cNvSpPr>
          <p:nvPr>
            <p:ph type="title"/>
          </p:nvPr>
        </p:nvSpPr>
        <p:spPr/>
        <p:txBody>
          <a:bodyPr/>
          <a:lstStyle/>
          <a:p>
            <a:r>
              <a:rPr lang="en-US" dirty="0"/>
              <a:t>Entity</a:t>
            </a:r>
          </a:p>
        </p:txBody>
      </p:sp>
      <p:sp>
        <p:nvSpPr>
          <p:cNvPr id="3" name="Text Placeholder 2">
            <a:extLst>
              <a:ext uri="{FF2B5EF4-FFF2-40B4-BE49-F238E27FC236}">
                <a16:creationId xmlns:a16="http://schemas.microsoft.com/office/drawing/2014/main" id="{57674C4A-096D-4354-A625-B47885F2E176}"/>
              </a:ext>
            </a:extLst>
          </p:cNvPr>
          <p:cNvSpPr>
            <a:spLocks noGrp="1"/>
          </p:cNvSpPr>
          <p:nvPr>
            <p:ph type="body" idx="1"/>
          </p:nvPr>
        </p:nvSpPr>
        <p:spPr/>
        <p:txBody>
          <a:bodyPr/>
          <a:lstStyle/>
          <a:p>
            <a:pPr eaLnBrk="1" hangingPunct="1"/>
            <a:r>
              <a:rPr lang="en-US" sz="2800" dirty="0"/>
              <a:t>An </a:t>
            </a:r>
            <a:r>
              <a:rPr lang="en-US" sz="2800" b="1" dirty="0">
                <a:solidFill>
                  <a:schemeClr val="tx2"/>
                </a:solidFill>
              </a:rPr>
              <a:t>entity</a:t>
            </a:r>
            <a:r>
              <a:rPr lang="en-US" sz="2800" dirty="0"/>
              <a:t> is some identifiable thing that users want to track:</a:t>
            </a:r>
          </a:p>
          <a:p>
            <a:pPr lvl="1" eaLnBrk="1" hangingPunct="1"/>
            <a:r>
              <a:rPr lang="en-US" sz="2800" dirty="0"/>
              <a:t>Customers</a:t>
            </a:r>
          </a:p>
          <a:p>
            <a:pPr lvl="1" eaLnBrk="1" hangingPunct="1"/>
            <a:r>
              <a:rPr lang="en-US" sz="2800" dirty="0"/>
              <a:t>Computers</a:t>
            </a:r>
          </a:p>
          <a:p>
            <a:pPr lvl="1" eaLnBrk="1" hangingPunct="1"/>
            <a:r>
              <a:rPr lang="en-US" sz="2800" dirty="0"/>
              <a:t>Sales</a:t>
            </a:r>
          </a:p>
          <a:p>
            <a:endParaRPr lang="en-US" dirty="0"/>
          </a:p>
        </p:txBody>
      </p:sp>
    </p:spTree>
    <p:extLst>
      <p:ext uri="{BB962C8B-B14F-4D97-AF65-F5344CB8AC3E}">
        <p14:creationId xmlns:p14="http://schemas.microsoft.com/office/powerpoint/2010/main" val="3586514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5942-1233-4CD7-A834-02EE015FD1EF}"/>
              </a:ext>
            </a:extLst>
          </p:cNvPr>
          <p:cNvSpPr>
            <a:spLocks noGrp="1"/>
          </p:cNvSpPr>
          <p:nvPr>
            <p:ph type="title"/>
          </p:nvPr>
        </p:nvSpPr>
        <p:spPr/>
        <p:txBody>
          <a:bodyPr/>
          <a:lstStyle/>
          <a:p>
            <a:r>
              <a:rPr lang="en-US" dirty="0"/>
              <a:t>Three Types of Database Design</a:t>
            </a:r>
          </a:p>
        </p:txBody>
      </p:sp>
      <p:graphicFrame>
        <p:nvGraphicFramePr>
          <p:cNvPr id="4" name="Table 3">
            <a:extLst>
              <a:ext uri="{FF2B5EF4-FFF2-40B4-BE49-F238E27FC236}">
                <a16:creationId xmlns:a16="http://schemas.microsoft.com/office/drawing/2014/main" id="{F1D20CC3-F7C9-45F7-8640-E5A69B80F8EE}"/>
              </a:ext>
            </a:extLst>
          </p:cNvPr>
          <p:cNvGraphicFramePr>
            <a:graphicFrameLocks noGrp="1"/>
          </p:cNvGraphicFramePr>
          <p:nvPr/>
        </p:nvGraphicFramePr>
        <p:xfrm>
          <a:off x="3048001" y="1651382"/>
          <a:ext cx="6023293" cy="4406110"/>
        </p:xfrm>
        <a:graphic>
          <a:graphicData uri="http://schemas.openxmlformats.org/drawingml/2006/table">
            <a:tbl>
              <a:tblPr firstRow="1" bandRow="1"/>
              <a:tblGrid>
                <a:gridCol w="6023293">
                  <a:extLst>
                    <a:ext uri="{9D8B030D-6E8A-4147-A177-3AD203B41FA5}">
                      <a16:colId xmlns:a16="http://schemas.microsoft.com/office/drawing/2014/main" val="2499751877"/>
                    </a:ext>
                  </a:extLst>
                </a:gridCol>
              </a:tblGrid>
              <a:tr h="353450">
                <a:tc>
                  <a:txBody>
                    <a:bodyPr/>
                    <a:lstStyle/>
                    <a:p>
                      <a:r>
                        <a:rPr lang="en-US" dirty="0"/>
                        <a:t>Types of Database Design Process</a:t>
                      </a:r>
                    </a:p>
                  </a:txBody>
                  <a:tcPr/>
                </a:tc>
                <a:extLst>
                  <a:ext uri="{0D108BD9-81ED-4DB2-BD59-A6C34878D82A}">
                    <a16:rowId xmlns:a16="http://schemas.microsoft.com/office/drawing/2014/main" val="2231858991"/>
                  </a:ext>
                </a:extLst>
              </a:tr>
              <a:tr h="353450">
                <a:tc>
                  <a:txBody>
                    <a:bodyPr/>
                    <a:lstStyle/>
                    <a:p>
                      <a:pPr marL="285750" indent="-285750">
                        <a:buFont typeface="Arial" panose="020B0604020202020204" pitchFamily="34" charset="0"/>
                        <a:buChar char="•"/>
                      </a:pPr>
                      <a:r>
                        <a:rPr lang="en-US" dirty="0"/>
                        <a:t>From existing data</a:t>
                      </a:r>
                    </a:p>
                  </a:txBody>
                  <a:tcPr/>
                </a:tc>
                <a:extLst>
                  <a:ext uri="{0D108BD9-81ED-4DB2-BD59-A6C34878D82A}">
                    <a16:rowId xmlns:a16="http://schemas.microsoft.com/office/drawing/2014/main" val="1607129139"/>
                  </a:ext>
                </a:extLst>
              </a:tr>
              <a:tr h="353450">
                <a:tc>
                  <a:txBody>
                    <a:bodyPr/>
                    <a:lstStyle/>
                    <a:p>
                      <a:r>
                        <a:rPr lang="en-US" dirty="0"/>
                        <a:t>               Analyze spreadsheets and other data tables</a:t>
                      </a:r>
                    </a:p>
                  </a:txBody>
                  <a:tcPr/>
                </a:tc>
                <a:extLst>
                  <a:ext uri="{0D108BD9-81ED-4DB2-BD59-A6C34878D82A}">
                    <a16:rowId xmlns:a16="http://schemas.microsoft.com/office/drawing/2014/main" val="1537158752"/>
                  </a:ext>
                </a:extLst>
              </a:tr>
              <a:tr h="353450">
                <a:tc>
                  <a:txBody>
                    <a:bodyPr/>
                    <a:lstStyle/>
                    <a:p>
                      <a:r>
                        <a:rPr lang="en-US" dirty="0"/>
                        <a:t>               Extract data from other databases</a:t>
                      </a:r>
                    </a:p>
                  </a:txBody>
                  <a:tcPr/>
                </a:tc>
                <a:extLst>
                  <a:ext uri="{0D108BD9-81ED-4DB2-BD59-A6C34878D82A}">
                    <a16:rowId xmlns:a16="http://schemas.microsoft.com/office/drawing/2014/main" val="2326839868"/>
                  </a:ext>
                </a:extLst>
              </a:tr>
              <a:tr h="353450">
                <a:tc>
                  <a:txBody>
                    <a:bodyPr/>
                    <a:lstStyle/>
                    <a:p>
                      <a:r>
                        <a:rPr lang="en-US" dirty="0"/>
                        <a:t>               Design using normalization principles</a:t>
                      </a:r>
                    </a:p>
                  </a:txBody>
                  <a:tcPr/>
                </a:tc>
                <a:extLst>
                  <a:ext uri="{0D108BD9-81ED-4DB2-BD59-A6C34878D82A}">
                    <a16:rowId xmlns:a16="http://schemas.microsoft.com/office/drawing/2014/main" val="1343104154"/>
                  </a:ext>
                </a:extLst>
              </a:tr>
              <a:tr h="353450">
                <a:tc>
                  <a:txBody>
                    <a:bodyPr/>
                    <a:lstStyle/>
                    <a:p>
                      <a:pPr marL="285750" indent="-285750">
                        <a:buFont typeface="Arial" panose="020B0604020202020204" pitchFamily="34" charset="0"/>
                        <a:buChar char="•"/>
                      </a:pPr>
                      <a:r>
                        <a:rPr lang="en-US" dirty="0"/>
                        <a:t>New systems development</a:t>
                      </a:r>
                    </a:p>
                  </a:txBody>
                  <a:tcPr/>
                </a:tc>
                <a:extLst>
                  <a:ext uri="{0D108BD9-81ED-4DB2-BD59-A6C34878D82A}">
                    <a16:rowId xmlns:a16="http://schemas.microsoft.com/office/drawing/2014/main" val="4261690314"/>
                  </a:ext>
                </a:extLst>
              </a:tr>
              <a:tr h="353450">
                <a:tc>
                  <a:txBody>
                    <a:bodyPr/>
                    <a:lstStyle/>
                    <a:p>
                      <a:r>
                        <a:rPr lang="en-US" dirty="0"/>
                        <a:t>               Crete data model from application requirements</a:t>
                      </a:r>
                    </a:p>
                  </a:txBody>
                  <a:tcPr/>
                </a:tc>
                <a:extLst>
                  <a:ext uri="{0D108BD9-81ED-4DB2-BD59-A6C34878D82A}">
                    <a16:rowId xmlns:a16="http://schemas.microsoft.com/office/drawing/2014/main" val="3295657047"/>
                  </a:ext>
                </a:extLst>
              </a:tr>
              <a:tr h="353450">
                <a:tc>
                  <a:txBody>
                    <a:bodyPr/>
                    <a:lstStyle/>
                    <a:p>
                      <a:r>
                        <a:rPr lang="en-US" dirty="0"/>
                        <a:t>               Transform  data model into database design</a:t>
                      </a:r>
                    </a:p>
                  </a:txBody>
                  <a:tcPr/>
                </a:tc>
                <a:extLst>
                  <a:ext uri="{0D108BD9-81ED-4DB2-BD59-A6C34878D82A}">
                    <a16:rowId xmlns:a16="http://schemas.microsoft.com/office/drawing/2014/main" val="2373204873"/>
                  </a:ext>
                </a:extLst>
              </a:tr>
              <a:tr h="353450">
                <a:tc>
                  <a:txBody>
                    <a:bodyPr/>
                    <a:lstStyle/>
                    <a:p>
                      <a:pPr marL="285750" indent="-285750">
                        <a:buFont typeface="Arial" panose="020B0604020202020204" pitchFamily="34" charset="0"/>
                        <a:buChar char="•"/>
                      </a:pPr>
                      <a:r>
                        <a:rPr lang="en-US" dirty="0"/>
                        <a:t>Database redesign</a:t>
                      </a:r>
                    </a:p>
                  </a:txBody>
                  <a:tcPr/>
                </a:tc>
                <a:extLst>
                  <a:ext uri="{0D108BD9-81ED-4DB2-BD59-A6C34878D82A}">
                    <a16:rowId xmlns:a16="http://schemas.microsoft.com/office/drawing/2014/main" val="4124965955"/>
                  </a:ext>
                </a:extLst>
              </a:tr>
              <a:tr h="353450">
                <a:tc>
                  <a:txBody>
                    <a:bodyPr/>
                    <a:lstStyle/>
                    <a:p>
                      <a:r>
                        <a:rPr lang="en-US" dirty="0"/>
                        <a:t>               Migrate databases to newer databases</a:t>
                      </a:r>
                    </a:p>
                  </a:txBody>
                  <a:tcPr/>
                </a:tc>
                <a:extLst>
                  <a:ext uri="{0D108BD9-81ED-4DB2-BD59-A6C34878D82A}">
                    <a16:rowId xmlns:a16="http://schemas.microsoft.com/office/drawing/2014/main" val="3476476666"/>
                  </a:ext>
                </a:extLst>
              </a:tr>
              <a:tr h="353450">
                <a:tc>
                  <a:txBody>
                    <a:bodyPr/>
                    <a:lstStyle/>
                    <a:p>
                      <a:r>
                        <a:rPr lang="en-US" dirty="0"/>
                        <a:t>               Integrate two or more databases</a:t>
                      </a:r>
                    </a:p>
                  </a:txBody>
                  <a:tcPr/>
                </a:tc>
                <a:extLst>
                  <a:ext uri="{0D108BD9-81ED-4DB2-BD59-A6C34878D82A}">
                    <a16:rowId xmlns:a16="http://schemas.microsoft.com/office/drawing/2014/main" val="3393361363"/>
                  </a:ext>
                </a:extLst>
              </a:tr>
              <a:tr h="493862">
                <a:tc>
                  <a:txBody>
                    <a:bodyPr/>
                    <a:lstStyle/>
                    <a:p>
                      <a:r>
                        <a:rPr lang="en-US" dirty="0"/>
                        <a:t>               Reverse-engineer and design new database using normalization</a:t>
                      </a:r>
                    </a:p>
                    <a:p>
                      <a:r>
                        <a:rPr lang="en-US" dirty="0"/>
                        <a:t>               principles and data model transformation</a:t>
                      </a:r>
                    </a:p>
                  </a:txBody>
                  <a:tcPr/>
                </a:tc>
                <a:extLst>
                  <a:ext uri="{0D108BD9-81ED-4DB2-BD59-A6C34878D82A}">
                    <a16:rowId xmlns:a16="http://schemas.microsoft.com/office/drawing/2014/main" val="677349088"/>
                  </a:ext>
                </a:extLst>
              </a:tr>
            </a:tbl>
          </a:graphicData>
        </a:graphic>
      </p:graphicFrame>
    </p:spTree>
    <p:extLst>
      <p:ext uri="{BB962C8B-B14F-4D97-AF65-F5344CB8AC3E}">
        <p14:creationId xmlns:p14="http://schemas.microsoft.com/office/powerpoint/2010/main" val="4691310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BE3B-8F1C-4BE0-BF71-4E9829F564D9}"/>
              </a:ext>
            </a:extLst>
          </p:cNvPr>
          <p:cNvSpPr>
            <a:spLocks noGrp="1"/>
          </p:cNvSpPr>
          <p:nvPr>
            <p:ph type="title"/>
          </p:nvPr>
        </p:nvSpPr>
        <p:spPr/>
        <p:txBody>
          <a:bodyPr/>
          <a:lstStyle/>
          <a:p>
            <a:r>
              <a:rPr lang="en-US" dirty="0"/>
              <a:t>Relation</a:t>
            </a:r>
          </a:p>
        </p:txBody>
      </p:sp>
      <p:sp>
        <p:nvSpPr>
          <p:cNvPr id="3" name="Text Placeholder 2">
            <a:extLst>
              <a:ext uri="{FF2B5EF4-FFF2-40B4-BE49-F238E27FC236}">
                <a16:creationId xmlns:a16="http://schemas.microsoft.com/office/drawing/2014/main" id="{5EAB16A3-4214-474B-BE2A-1821161715D8}"/>
              </a:ext>
            </a:extLst>
          </p:cNvPr>
          <p:cNvSpPr>
            <a:spLocks noGrp="1"/>
          </p:cNvSpPr>
          <p:nvPr>
            <p:ph type="body" idx="1"/>
          </p:nvPr>
        </p:nvSpPr>
        <p:spPr/>
        <p:txBody>
          <a:bodyPr/>
          <a:lstStyle/>
          <a:p>
            <a:pPr marL="342900" indent="-342900" fontAlgn="base">
              <a:spcBef>
                <a:spcPct val="20000"/>
              </a:spcBef>
              <a:spcAft>
                <a:spcPct val="0"/>
              </a:spcAft>
              <a:buClrTx/>
              <a:buSzTx/>
              <a:buFontTx/>
              <a:buChar char="•"/>
            </a:pPr>
            <a:r>
              <a:rPr lang="en-US" sz="2000" b="1" dirty="0">
                <a:solidFill>
                  <a:schemeClr val="tx2"/>
                </a:solidFill>
                <a:ea typeface="+mn-ea"/>
                <a:cs typeface="+mn-cs"/>
              </a:rPr>
              <a:t>Relational DBMS products </a:t>
            </a:r>
            <a:r>
              <a:rPr lang="en-US" sz="2000" dirty="0">
                <a:solidFill>
                  <a:srgbClr val="000000"/>
                </a:solidFill>
                <a:ea typeface="+mn-ea"/>
                <a:cs typeface="+mn-cs"/>
              </a:rPr>
              <a:t>store data about entities in relations, which are a special type of table.</a:t>
            </a:r>
          </a:p>
          <a:p>
            <a:pPr marL="342900" indent="-342900" fontAlgn="base">
              <a:spcBef>
                <a:spcPct val="20000"/>
              </a:spcBef>
              <a:spcAft>
                <a:spcPct val="0"/>
              </a:spcAft>
              <a:buClrTx/>
              <a:buSzTx/>
              <a:buFontTx/>
              <a:buChar char="•"/>
            </a:pPr>
            <a:r>
              <a:rPr lang="en-US" sz="2000" dirty="0">
                <a:solidFill>
                  <a:srgbClr val="000000"/>
                </a:solidFill>
                <a:ea typeface="+mn-ea"/>
                <a:cs typeface="+mn-cs"/>
              </a:rPr>
              <a:t>A </a:t>
            </a:r>
            <a:r>
              <a:rPr lang="en-US" sz="2000" b="1" dirty="0">
                <a:solidFill>
                  <a:schemeClr val="tx2"/>
                </a:solidFill>
                <a:ea typeface="+mn-ea"/>
                <a:cs typeface="+mn-cs"/>
              </a:rPr>
              <a:t>relation</a:t>
            </a:r>
            <a:r>
              <a:rPr lang="en-US" sz="2000" dirty="0">
                <a:solidFill>
                  <a:srgbClr val="000000"/>
                </a:solidFill>
                <a:ea typeface="+mn-ea"/>
                <a:cs typeface="+mn-cs"/>
              </a:rPr>
              <a:t> is a two-dimensional table that has the following characteristics:</a:t>
            </a:r>
          </a:p>
          <a:p>
            <a:endParaRPr lang="en-US" dirty="0"/>
          </a:p>
        </p:txBody>
      </p:sp>
      <p:graphicFrame>
        <p:nvGraphicFramePr>
          <p:cNvPr id="5" name="Table 4">
            <a:extLst>
              <a:ext uri="{FF2B5EF4-FFF2-40B4-BE49-F238E27FC236}">
                <a16:creationId xmlns:a16="http://schemas.microsoft.com/office/drawing/2014/main" id="{2B8B0075-420B-4FD3-BBA3-D4B000546593}"/>
              </a:ext>
            </a:extLst>
          </p:cNvPr>
          <p:cNvGraphicFramePr>
            <a:graphicFrameLocks noGrp="1"/>
          </p:cNvGraphicFramePr>
          <p:nvPr/>
        </p:nvGraphicFramePr>
        <p:xfrm>
          <a:off x="3910519" y="2891275"/>
          <a:ext cx="4370962" cy="3337560"/>
        </p:xfrm>
        <a:graphic>
          <a:graphicData uri="http://schemas.openxmlformats.org/drawingml/2006/table">
            <a:tbl>
              <a:tblPr firstRow="1" bandRow="1"/>
              <a:tblGrid>
                <a:gridCol w="4370962">
                  <a:extLst>
                    <a:ext uri="{9D8B030D-6E8A-4147-A177-3AD203B41FA5}">
                      <a16:colId xmlns:a16="http://schemas.microsoft.com/office/drawing/2014/main" val="3161591370"/>
                    </a:ext>
                  </a:extLst>
                </a:gridCol>
              </a:tblGrid>
              <a:tr h="370840">
                <a:tc>
                  <a:txBody>
                    <a:bodyPr/>
                    <a:lstStyle/>
                    <a:p>
                      <a:pPr algn="ctr"/>
                      <a:r>
                        <a:rPr lang="en-US" dirty="0"/>
                        <a:t>Characteristics of Relations</a:t>
                      </a:r>
                    </a:p>
                  </a:txBody>
                  <a:tcPr/>
                </a:tc>
                <a:extLst>
                  <a:ext uri="{0D108BD9-81ED-4DB2-BD59-A6C34878D82A}">
                    <a16:rowId xmlns:a16="http://schemas.microsoft.com/office/drawing/2014/main" val="830406430"/>
                  </a:ext>
                </a:extLst>
              </a:tr>
              <a:tr h="370840">
                <a:tc>
                  <a:txBody>
                    <a:bodyPr/>
                    <a:lstStyle/>
                    <a:p>
                      <a:r>
                        <a:rPr lang="en-US" dirty="0"/>
                        <a:t>Rows contain data about an entity.</a:t>
                      </a:r>
                    </a:p>
                  </a:txBody>
                  <a:tcPr/>
                </a:tc>
                <a:extLst>
                  <a:ext uri="{0D108BD9-81ED-4DB2-BD59-A6C34878D82A}">
                    <a16:rowId xmlns:a16="http://schemas.microsoft.com/office/drawing/2014/main" val="2537407520"/>
                  </a:ext>
                </a:extLst>
              </a:tr>
              <a:tr h="370840">
                <a:tc>
                  <a:txBody>
                    <a:bodyPr/>
                    <a:lstStyle/>
                    <a:p>
                      <a:r>
                        <a:rPr lang="en-US" dirty="0"/>
                        <a:t>Columns contain data about attributes of the entities.</a:t>
                      </a:r>
                    </a:p>
                  </a:txBody>
                  <a:tcPr/>
                </a:tc>
                <a:extLst>
                  <a:ext uri="{0D108BD9-81ED-4DB2-BD59-A6C34878D82A}">
                    <a16:rowId xmlns:a16="http://schemas.microsoft.com/office/drawing/2014/main" val="3432789467"/>
                  </a:ext>
                </a:extLst>
              </a:tr>
              <a:tr h="370840">
                <a:tc>
                  <a:txBody>
                    <a:bodyPr/>
                    <a:lstStyle/>
                    <a:p>
                      <a:r>
                        <a:rPr lang="en-US" dirty="0"/>
                        <a:t>All entries in a column are of the same kind.</a:t>
                      </a:r>
                    </a:p>
                  </a:txBody>
                  <a:tcPr/>
                </a:tc>
                <a:extLst>
                  <a:ext uri="{0D108BD9-81ED-4DB2-BD59-A6C34878D82A}">
                    <a16:rowId xmlns:a16="http://schemas.microsoft.com/office/drawing/2014/main" val="3881535084"/>
                  </a:ext>
                </a:extLst>
              </a:tr>
              <a:tr h="370840">
                <a:tc>
                  <a:txBody>
                    <a:bodyPr/>
                    <a:lstStyle/>
                    <a:p>
                      <a:r>
                        <a:rPr lang="en-US" dirty="0"/>
                        <a:t>Each column has a unique name.</a:t>
                      </a:r>
                    </a:p>
                  </a:txBody>
                  <a:tcPr/>
                </a:tc>
                <a:extLst>
                  <a:ext uri="{0D108BD9-81ED-4DB2-BD59-A6C34878D82A}">
                    <a16:rowId xmlns:a16="http://schemas.microsoft.com/office/drawing/2014/main" val="3868019097"/>
                  </a:ext>
                </a:extLst>
              </a:tr>
              <a:tr h="370840">
                <a:tc>
                  <a:txBody>
                    <a:bodyPr/>
                    <a:lstStyle/>
                    <a:p>
                      <a:r>
                        <a:rPr lang="en-US" dirty="0"/>
                        <a:t>Cells of the table hold a single value.</a:t>
                      </a:r>
                    </a:p>
                  </a:txBody>
                  <a:tcPr/>
                </a:tc>
                <a:extLst>
                  <a:ext uri="{0D108BD9-81ED-4DB2-BD59-A6C34878D82A}">
                    <a16:rowId xmlns:a16="http://schemas.microsoft.com/office/drawing/2014/main" val="950594786"/>
                  </a:ext>
                </a:extLst>
              </a:tr>
              <a:tr h="370840">
                <a:tc>
                  <a:txBody>
                    <a:bodyPr/>
                    <a:lstStyle/>
                    <a:p>
                      <a:r>
                        <a:rPr lang="en-US" dirty="0"/>
                        <a:t>The order of the columns is unimportant.</a:t>
                      </a:r>
                    </a:p>
                  </a:txBody>
                  <a:tcPr/>
                </a:tc>
                <a:extLst>
                  <a:ext uri="{0D108BD9-81ED-4DB2-BD59-A6C34878D82A}">
                    <a16:rowId xmlns:a16="http://schemas.microsoft.com/office/drawing/2014/main" val="1006711604"/>
                  </a:ext>
                </a:extLst>
              </a:tr>
              <a:tr h="370840">
                <a:tc>
                  <a:txBody>
                    <a:bodyPr/>
                    <a:lstStyle/>
                    <a:p>
                      <a:r>
                        <a:rPr lang="en-US" dirty="0"/>
                        <a:t>The order of the rows is unimportant.</a:t>
                      </a:r>
                    </a:p>
                  </a:txBody>
                  <a:tcPr/>
                </a:tc>
                <a:extLst>
                  <a:ext uri="{0D108BD9-81ED-4DB2-BD59-A6C34878D82A}">
                    <a16:rowId xmlns:a16="http://schemas.microsoft.com/office/drawing/2014/main" val="436278083"/>
                  </a:ext>
                </a:extLst>
              </a:tr>
              <a:tr h="370840">
                <a:tc>
                  <a:txBody>
                    <a:bodyPr/>
                    <a:lstStyle/>
                    <a:p>
                      <a:r>
                        <a:rPr lang="en-US" dirty="0"/>
                        <a:t>No two rows may be identical.</a:t>
                      </a:r>
                    </a:p>
                  </a:txBody>
                  <a:tcPr/>
                </a:tc>
                <a:extLst>
                  <a:ext uri="{0D108BD9-81ED-4DB2-BD59-A6C34878D82A}">
                    <a16:rowId xmlns:a16="http://schemas.microsoft.com/office/drawing/2014/main" val="2880631651"/>
                  </a:ext>
                </a:extLst>
              </a:tr>
            </a:tbl>
          </a:graphicData>
        </a:graphic>
      </p:graphicFrame>
    </p:spTree>
    <p:extLst>
      <p:ext uri="{BB962C8B-B14F-4D97-AF65-F5344CB8AC3E}">
        <p14:creationId xmlns:p14="http://schemas.microsoft.com/office/powerpoint/2010/main" val="30223974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1E32-E971-472E-88B7-68146DF50D6E}"/>
              </a:ext>
            </a:extLst>
          </p:cNvPr>
          <p:cNvSpPr>
            <a:spLocks noGrp="1"/>
          </p:cNvSpPr>
          <p:nvPr>
            <p:ph type="title"/>
          </p:nvPr>
        </p:nvSpPr>
        <p:spPr/>
        <p:txBody>
          <a:bodyPr/>
          <a:lstStyle/>
          <a:p>
            <a:r>
              <a:rPr lang="en-US" dirty="0"/>
              <a:t>The Domain Integrity Constraint</a:t>
            </a:r>
          </a:p>
        </p:txBody>
      </p:sp>
      <p:sp>
        <p:nvSpPr>
          <p:cNvPr id="3" name="Text Placeholder 2">
            <a:extLst>
              <a:ext uri="{FF2B5EF4-FFF2-40B4-BE49-F238E27FC236}">
                <a16:creationId xmlns:a16="http://schemas.microsoft.com/office/drawing/2014/main" id="{8D2BA260-EE40-43D7-93A8-B1E82CE4D051}"/>
              </a:ext>
            </a:extLst>
          </p:cNvPr>
          <p:cNvSpPr>
            <a:spLocks noGrp="1"/>
          </p:cNvSpPr>
          <p:nvPr>
            <p:ph type="body" idx="1"/>
          </p:nvPr>
        </p:nvSpPr>
        <p:spPr/>
        <p:txBody>
          <a:bodyPr/>
          <a:lstStyle/>
          <a:p>
            <a:pPr marL="342900" indent="-342900" fontAlgn="base">
              <a:spcBef>
                <a:spcPct val="20000"/>
              </a:spcBef>
              <a:spcAft>
                <a:spcPct val="0"/>
              </a:spcAft>
              <a:buFontTx/>
              <a:buChar char="•"/>
            </a:pPr>
            <a:r>
              <a:rPr lang="en-US" sz="2400" dirty="0">
                <a:solidFill>
                  <a:srgbClr val="000000"/>
                </a:solidFill>
              </a:rPr>
              <a:t>The requirement that all of the values in a column are of the same kind is know as the </a:t>
            </a:r>
            <a:r>
              <a:rPr lang="en-US" sz="2400" b="1" dirty="0">
                <a:solidFill>
                  <a:schemeClr val="tx2"/>
                </a:solidFill>
              </a:rPr>
              <a:t>domain integrity constraint</a:t>
            </a:r>
            <a:r>
              <a:rPr lang="en-US" sz="2400" dirty="0">
                <a:solidFill>
                  <a:srgbClr val="000000"/>
                </a:solidFill>
              </a:rPr>
              <a:t>.</a:t>
            </a:r>
          </a:p>
          <a:p>
            <a:pPr marL="342900" indent="-342900" fontAlgn="base">
              <a:spcBef>
                <a:spcPct val="20000"/>
              </a:spcBef>
              <a:spcAft>
                <a:spcPct val="0"/>
              </a:spcAft>
              <a:buFontTx/>
              <a:buChar char="•"/>
            </a:pPr>
            <a:r>
              <a:rPr lang="en-US" sz="2400" dirty="0">
                <a:solidFill>
                  <a:srgbClr val="000000"/>
                </a:solidFill>
              </a:rPr>
              <a:t>The term </a:t>
            </a:r>
            <a:r>
              <a:rPr lang="en-US" sz="2400" dirty="0">
                <a:solidFill>
                  <a:schemeClr val="tx2"/>
                </a:solidFill>
              </a:rPr>
              <a:t>domain</a:t>
            </a:r>
            <a:r>
              <a:rPr lang="en-US" sz="2400" dirty="0">
                <a:solidFill>
                  <a:srgbClr val="000000"/>
                </a:solidFill>
              </a:rPr>
              <a:t> means a grouping of data that meets a specific type definition.</a:t>
            </a:r>
          </a:p>
          <a:p>
            <a:pPr lvl="1" indent="-285750" fontAlgn="base">
              <a:spcBef>
                <a:spcPct val="20000"/>
              </a:spcBef>
              <a:spcAft>
                <a:spcPct val="0"/>
              </a:spcAft>
              <a:buFontTx/>
              <a:buChar char="–"/>
            </a:pPr>
            <a:r>
              <a:rPr lang="en-US" sz="2000" b="1" dirty="0">
                <a:solidFill>
                  <a:srgbClr val="000000"/>
                </a:solidFill>
              </a:rPr>
              <a:t>FirstName</a:t>
            </a:r>
            <a:r>
              <a:rPr lang="en-US" sz="2000" dirty="0">
                <a:solidFill>
                  <a:srgbClr val="000000"/>
                </a:solidFill>
              </a:rPr>
              <a:t> could have a domain of names such as </a:t>
            </a:r>
            <a:r>
              <a:rPr lang="en-US" sz="2000" i="1" dirty="0">
                <a:solidFill>
                  <a:srgbClr val="000000"/>
                </a:solidFill>
              </a:rPr>
              <a:t>Albert, Bruce, Cathy, David, Edith</a:t>
            </a:r>
            <a:r>
              <a:rPr lang="en-US" sz="2000" dirty="0">
                <a:solidFill>
                  <a:srgbClr val="000000"/>
                </a:solidFill>
              </a:rPr>
              <a:t>, and so forth.</a:t>
            </a:r>
          </a:p>
          <a:p>
            <a:pPr lvl="1" indent="-285750" fontAlgn="base">
              <a:spcBef>
                <a:spcPct val="20000"/>
              </a:spcBef>
              <a:spcAft>
                <a:spcPct val="0"/>
              </a:spcAft>
              <a:buFontTx/>
              <a:buChar char="–"/>
            </a:pPr>
            <a:r>
              <a:rPr lang="en-US" sz="2000" dirty="0">
                <a:solidFill>
                  <a:srgbClr val="000000"/>
                </a:solidFill>
              </a:rPr>
              <a:t>All values of </a:t>
            </a:r>
            <a:r>
              <a:rPr lang="en-US" sz="2000" b="1" dirty="0">
                <a:solidFill>
                  <a:srgbClr val="000000"/>
                </a:solidFill>
              </a:rPr>
              <a:t>FirstName</a:t>
            </a:r>
            <a:r>
              <a:rPr lang="en-US" sz="2000" dirty="0">
                <a:solidFill>
                  <a:srgbClr val="000000"/>
                </a:solidFill>
              </a:rPr>
              <a:t> </a:t>
            </a:r>
            <a:r>
              <a:rPr lang="en-US" sz="2000" i="1" dirty="0">
                <a:solidFill>
                  <a:srgbClr val="000000"/>
                </a:solidFill>
              </a:rPr>
              <a:t>must </a:t>
            </a:r>
            <a:r>
              <a:rPr lang="en-US" sz="2000" dirty="0">
                <a:solidFill>
                  <a:srgbClr val="000000"/>
                </a:solidFill>
              </a:rPr>
              <a:t>come from the names in that domain.</a:t>
            </a:r>
          </a:p>
          <a:p>
            <a:pPr marL="342900" indent="-342900" fontAlgn="base">
              <a:spcBef>
                <a:spcPct val="20000"/>
              </a:spcBef>
              <a:spcAft>
                <a:spcPct val="0"/>
              </a:spcAft>
              <a:buFontTx/>
              <a:buChar char="•"/>
            </a:pPr>
            <a:r>
              <a:rPr lang="en-US" sz="2400" dirty="0">
                <a:solidFill>
                  <a:srgbClr val="000000"/>
                </a:solidFill>
              </a:rPr>
              <a:t>Columns in different relations may have the same name.</a:t>
            </a:r>
          </a:p>
          <a:p>
            <a:endParaRPr lang="en-US" dirty="0"/>
          </a:p>
        </p:txBody>
      </p:sp>
    </p:spTree>
    <p:extLst>
      <p:ext uri="{BB962C8B-B14F-4D97-AF65-F5344CB8AC3E}">
        <p14:creationId xmlns:p14="http://schemas.microsoft.com/office/powerpoint/2010/main" val="22940755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8772-1620-41CA-BD46-6A6350A4BA1D}"/>
              </a:ext>
            </a:extLst>
          </p:cNvPr>
          <p:cNvSpPr>
            <a:spLocks noGrp="1"/>
          </p:cNvSpPr>
          <p:nvPr>
            <p:ph type="title"/>
          </p:nvPr>
        </p:nvSpPr>
        <p:spPr/>
        <p:txBody>
          <a:bodyPr/>
          <a:lstStyle/>
          <a:p>
            <a:r>
              <a:rPr lang="en-US" dirty="0"/>
              <a:t>A Sample EMPLOYEE Relation</a:t>
            </a:r>
          </a:p>
        </p:txBody>
      </p:sp>
      <p:graphicFrame>
        <p:nvGraphicFramePr>
          <p:cNvPr id="4" name="Table 3">
            <a:extLst>
              <a:ext uri="{FF2B5EF4-FFF2-40B4-BE49-F238E27FC236}">
                <a16:creationId xmlns:a16="http://schemas.microsoft.com/office/drawing/2014/main" id="{464AC0B1-BA15-4F08-8193-932F833295C8}"/>
              </a:ext>
            </a:extLst>
          </p:cNvPr>
          <p:cNvGraphicFramePr>
            <a:graphicFrameLocks noGrp="1"/>
          </p:cNvGraphicFramePr>
          <p:nvPr/>
        </p:nvGraphicFramePr>
        <p:xfrm>
          <a:off x="1981200" y="1737688"/>
          <a:ext cx="8229600" cy="2927806"/>
        </p:xfrm>
        <a:graphic>
          <a:graphicData uri="http://schemas.openxmlformats.org/drawingml/2006/table">
            <a:tbl>
              <a:tblPr firstRow="1" bandRow="1"/>
              <a:tblGrid>
                <a:gridCol w="1517515">
                  <a:extLst>
                    <a:ext uri="{9D8B030D-6E8A-4147-A177-3AD203B41FA5}">
                      <a16:colId xmlns:a16="http://schemas.microsoft.com/office/drawing/2014/main" val="1657003371"/>
                    </a:ext>
                  </a:extLst>
                </a:gridCol>
                <a:gridCol w="943583">
                  <a:extLst>
                    <a:ext uri="{9D8B030D-6E8A-4147-A177-3AD203B41FA5}">
                      <a16:colId xmlns:a16="http://schemas.microsoft.com/office/drawing/2014/main" val="366912647"/>
                    </a:ext>
                  </a:extLst>
                </a:gridCol>
                <a:gridCol w="1089498">
                  <a:extLst>
                    <a:ext uri="{9D8B030D-6E8A-4147-A177-3AD203B41FA5}">
                      <a16:colId xmlns:a16="http://schemas.microsoft.com/office/drawing/2014/main" val="714762793"/>
                    </a:ext>
                  </a:extLst>
                </a:gridCol>
                <a:gridCol w="1342417">
                  <a:extLst>
                    <a:ext uri="{9D8B030D-6E8A-4147-A177-3AD203B41FA5}">
                      <a16:colId xmlns:a16="http://schemas.microsoft.com/office/drawing/2014/main" val="874560119"/>
                    </a:ext>
                  </a:extLst>
                </a:gridCol>
                <a:gridCol w="1964987">
                  <a:extLst>
                    <a:ext uri="{9D8B030D-6E8A-4147-A177-3AD203B41FA5}">
                      <a16:colId xmlns:a16="http://schemas.microsoft.com/office/drawing/2014/main" val="2891494188"/>
                    </a:ext>
                  </a:extLst>
                </a:gridCol>
                <a:gridCol w="1371600">
                  <a:extLst>
                    <a:ext uri="{9D8B030D-6E8A-4147-A177-3AD203B41FA5}">
                      <a16:colId xmlns:a16="http://schemas.microsoft.com/office/drawing/2014/main" val="4006727401"/>
                    </a:ext>
                  </a:extLst>
                </a:gridCol>
              </a:tblGrid>
              <a:tr h="370840">
                <a:tc>
                  <a:txBody>
                    <a:bodyPr/>
                    <a:lstStyle/>
                    <a:p>
                      <a:pPr algn="ctr"/>
                      <a:r>
                        <a:rPr lang="en-US" sz="1200" dirty="0"/>
                        <a:t>EmployeeNumber</a:t>
                      </a:r>
                    </a:p>
                  </a:txBody>
                  <a:tcPr/>
                </a:tc>
                <a:tc>
                  <a:txBody>
                    <a:bodyPr/>
                    <a:lstStyle/>
                    <a:p>
                      <a:r>
                        <a:rPr lang="en-US" sz="1200" dirty="0"/>
                        <a:t>FirstName</a:t>
                      </a:r>
                    </a:p>
                  </a:txBody>
                  <a:tcPr/>
                </a:tc>
                <a:tc>
                  <a:txBody>
                    <a:bodyPr/>
                    <a:lstStyle/>
                    <a:p>
                      <a:r>
                        <a:rPr lang="en-US" sz="1200" dirty="0"/>
                        <a:t>LastName</a:t>
                      </a:r>
                    </a:p>
                  </a:txBody>
                  <a:tcPr/>
                </a:tc>
                <a:tc>
                  <a:txBody>
                    <a:bodyPr/>
                    <a:lstStyle/>
                    <a:p>
                      <a:r>
                        <a:rPr lang="en-US" sz="1200" dirty="0"/>
                        <a:t>Department</a:t>
                      </a:r>
                    </a:p>
                  </a:txBody>
                  <a:tcPr/>
                </a:tc>
                <a:tc>
                  <a:txBody>
                    <a:bodyPr/>
                    <a:lstStyle/>
                    <a:p>
                      <a:r>
                        <a:rPr lang="en-US" sz="1200" dirty="0"/>
                        <a:t>EmailAddress</a:t>
                      </a:r>
                    </a:p>
                  </a:txBody>
                  <a:tcPr/>
                </a:tc>
                <a:tc>
                  <a:txBody>
                    <a:bodyPr/>
                    <a:lstStyle/>
                    <a:p>
                      <a:r>
                        <a:rPr lang="en-US" sz="1200" dirty="0"/>
                        <a:t>Phone</a:t>
                      </a:r>
                    </a:p>
                  </a:txBody>
                  <a:tcPr/>
                </a:tc>
                <a:extLst>
                  <a:ext uri="{0D108BD9-81ED-4DB2-BD59-A6C34878D82A}">
                    <a16:rowId xmlns:a16="http://schemas.microsoft.com/office/drawing/2014/main" val="3900838567"/>
                  </a:ext>
                </a:extLst>
              </a:tr>
              <a:tr h="370840">
                <a:tc>
                  <a:txBody>
                    <a:bodyPr/>
                    <a:lstStyle/>
                    <a:p>
                      <a:pPr algn="ctr"/>
                      <a:r>
                        <a:rPr lang="en-US" dirty="0"/>
                        <a:t>100</a:t>
                      </a:r>
                    </a:p>
                  </a:txBody>
                  <a:tcPr/>
                </a:tc>
                <a:tc>
                  <a:txBody>
                    <a:bodyPr/>
                    <a:lstStyle/>
                    <a:p>
                      <a:r>
                        <a:rPr lang="en-US" dirty="0"/>
                        <a:t>Jerry</a:t>
                      </a:r>
                    </a:p>
                  </a:txBody>
                  <a:tcPr/>
                </a:tc>
                <a:tc>
                  <a:txBody>
                    <a:bodyPr/>
                    <a:lstStyle/>
                    <a:p>
                      <a:r>
                        <a:rPr lang="en-US" dirty="0"/>
                        <a:t>Johnson</a:t>
                      </a:r>
                    </a:p>
                  </a:txBody>
                  <a:tcPr/>
                </a:tc>
                <a:tc>
                  <a:txBody>
                    <a:bodyPr/>
                    <a:lstStyle/>
                    <a:p>
                      <a:r>
                        <a:rPr lang="en-US" dirty="0"/>
                        <a:t>Accounting</a:t>
                      </a:r>
                    </a:p>
                  </a:txBody>
                  <a:tcPr/>
                </a:tc>
                <a:tc>
                  <a:txBody>
                    <a:bodyPr/>
                    <a:lstStyle/>
                    <a:p>
                      <a:r>
                        <a:rPr lang="en-US" dirty="0">
                          <a:hlinkClick r:id="rId2"/>
                        </a:rPr>
                        <a:t>JJ@somewhere.com</a:t>
                      </a:r>
                      <a:endParaRPr lang="en-US"/>
                    </a:p>
                  </a:txBody>
                  <a:tcPr/>
                </a:tc>
                <a:tc>
                  <a:txBody>
                    <a:bodyPr/>
                    <a:lstStyle/>
                    <a:p>
                      <a:r>
                        <a:rPr lang="en-US" dirty="0"/>
                        <a:t>518-834-1101</a:t>
                      </a:r>
                    </a:p>
                  </a:txBody>
                  <a:tcPr/>
                </a:tc>
                <a:extLst>
                  <a:ext uri="{0D108BD9-81ED-4DB2-BD59-A6C34878D82A}">
                    <a16:rowId xmlns:a16="http://schemas.microsoft.com/office/drawing/2014/main" val="2017580710"/>
                  </a:ext>
                </a:extLst>
              </a:tr>
              <a:tr h="331926">
                <a:tc>
                  <a:txBody>
                    <a:bodyPr/>
                    <a:lstStyle/>
                    <a:p>
                      <a:pPr algn="ctr"/>
                      <a:r>
                        <a:rPr lang="en-US" dirty="0"/>
                        <a:t>200</a:t>
                      </a:r>
                    </a:p>
                  </a:txBody>
                  <a:tcPr/>
                </a:tc>
                <a:tc>
                  <a:txBody>
                    <a:bodyPr/>
                    <a:lstStyle/>
                    <a:p>
                      <a:r>
                        <a:rPr lang="en-US" dirty="0"/>
                        <a:t>Mary</a:t>
                      </a:r>
                    </a:p>
                  </a:txBody>
                  <a:tcPr/>
                </a:tc>
                <a:tc>
                  <a:txBody>
                    <a:bodyPr/>
                    <a:lstStyle/>
                    <a:p>
                      <a:r>
                        <a:rPr lang="en-US" dirty="0"/>
                        <a:t>Abernathy</a:t>
                      </a:r>
                    </a:p>
                  </a:txBody>
                  <a:tcPr/>
                </a:tc>
                <a:tc>
                  <a:txBody>
                    <a:bodyPr/>
                    <a:lstStyle/>
                    <a:p>
                      <a:r>
                        <a:rPr lang="en-US" dirty="0"/>
                        <a:t>Finance</a:t>
                      </a:r>
                    </a:p>
                  </a:txBody>
                  <a:tcPr/>
                </a:tc>
                <a:tc>
                  <a:txBody>
                    <a:bodyPr/>
                    <a:lstStyle/>
                    <a:p>
                      <a:r>
                        <a:rPr lang="en-US" dirty="0">
                          <a:hlinkClick r:id="rId3"/>
                        </a:rPr>
                        <a:t>MA@somewhere.com</a:t>
                      </a:r>
                      <a:endParaRPr lang="en-US"/>
                    </a:p>
                  </a:txBody>
                  <a:tcPr/>
                </a:tc>
                <a:tc>
                  <a:txBody>
                    <a:bodyPr/>
                    <a:lstStyle/>
                    <a:p>
                      <a:r>
                        <a:rPr lang="en-US" dirty="0"/>
                        <a:t>518-834-2101</a:t>
                      </a:r>
                    </a:p>
                  </a:txBody>
                  <a:tcPr/>
                </a:tc>
                <a:extLst>
                  <a:ext uri="{0D108BD9-81ED-4DB2-BD59-A6C34878D82A}">
                    <a16:rowId xmlns:a16="http://schemas.microsoft.com/office/drawing/2014/main" val="2100822264"/>
                  </a:ext>
                </a:extLst>
              </a:tr>
              <a:tr h="370840">
                <a:tc>
                  <a:txBody>
                    <a:bodyPr/>
                    <a:lstStyle/>
                    <a:p>
                      <a:pPr algn="ctr"/>
                      <a:r>
                        <a:rPr lang="en-US" dirty="0"/>
                        <a:t>300</a:t>
                      </a:r>
                    </a:p>
                  </a:txBody>
                  <a:tcPr/>
                </a:tc>
                <a:tc>
                  <a:txBody>
                    <a:bodyPr/>
                    <a:lstStyle/>
                    <a:p>
                      <a:r>
                        <a:rPr lang="en-US" dirty="0"/>
                        <a:t>Liz</a:t>
                      </a:r>
                    </a:p>
                  </a:txBody>
                  <a:tcPr/>
                </a:tc>
                <a:tc>
                  <a:txBody>
                    <a:bodyPr/>
                    <a:lstStyle/>
                    <a:p>
                      <a:r>
                        <a:rPr lang="en-US" dirty="0"/>
                        <a:t>Smathers</a:t>
                      </a:r>
                    </a:p>
                  </a:txBody>
                  <a:tcPr/>
                </a:tc>
                <a:tc>
                  <a:txBody>
                    <a:bodyPr/>
                    <a:lstStyle/>
                    <a:p>
                      <a:r>
                        <a:rPr lang="en-US" dirty="0"/>
                        <a:t>Finance</a:t>
                      </a:r>
                    </a:p>
                  </a:txBody>
                  <a:tcPr/>
                </a:tc>
                <a:tc>
                  <a:txBody>
                    <a:bodyPr/>
                    <a:lstStyle/>
                    <a:p>
                      <a:r>
                        <a:rPr lang="en-US" dirty="0">
                          <a:hlinkClick r:id="rId4"/>
                        </a:rPr>
                        <a:t>LS@somewhere.com</a:t>
                      </a:r>
                      <a:endParaRPr lang="en-US"/>
                    </a:p>
                  </a:txBody>
                  <a:tcPr/>
                </a:tc>
                <a:tc>
                  <a:txBody>
                    <a:bodyPr/>
                    <a:lstStyle/>
                    <a:p>
                      <a:r>
                        <a:rPr lang="en-US" dirty="0"/>
                        <a:t>518-834-2102</a:t>
                      </a:r>
                    </a:p>
                  </a:txBody>
                  <a:tcPr/>
                </a:tc>
                <a:extLst>
                  <a:ext uri="{0D108BD9-81ED-4DB2-BD59-A6C34878D82A}">
                    <a16:rowId xmlns:a16="http://schemas.microsoft.com/office/drawing/2014/main" val="3755166330"/>
                  </a:ext>
                </a:extLst>
              </a:tr>
              <a:tr h="370840">
                <a:tc>
                  <a:txBody>
                    <a:bodyPr/>
                    <a:lstStyle/>
                    <a:p>
                      <a:pPr algn="ctr"/>
                      <a:r>
                        <a:rPr lang="en-US" dirty="0"/>
                        <a:t>400</a:t>
                      </a:r>
                    </a:p>
                  </a:txBody>
                  <a:tcPr/>
                </a:tc>
                <a:tc>
                  <a:txBody>
                    <a:bodyPr/>
                    <a:lstStyle/>
                    <a:p>
                      <a:r>
                        <a:rPr lang="en-US" dirty="0"/>
                        <a:t>Tom</a:t>
                      </a:r>
                    </a:p>
                  </a:txBody>
                  <a:tcPr/>
                </a:tc>
                <a:tc>
                  <a:txBody>
                    <a:bodyPr/>
                    <a:lstStyle/>
                    <a:p>
                      <a:r>
                        <a:rPr lang="en-US" dirty="0"/>
                        <a:t>Caruthers</a:t>
                      </a:r>
                    </a:p>
                  </a:txBody>
                  <a:tcPr/>
                </a:tc>
                <a:tc>
                  <a:txBody>
                    <a:bodyPr/>
                    <a:lstStyle/>
                    <a:p>
                      <a:r>
                        <a:rPr lang="en-US" dirty="0"/>
                        <a:t>Accounting</a:t>
                      </a:r>
                    </a:p>
                  </a:txBody>
                  <a:tcPr/>
                </a:tc>
                <a:tc>
                  <a:txBody>
                    <a:bodyPr/>
                    <a:lstStyle/>
                    <a:p>
                      <a:r>
                        <a:rPr lang="en-US" dirty="0">
                          <a:hlinkClick r:id="rId5"/>
                        </a:rPr>
                        <a:t>TC@somewhere.com</a:t>
                      </a:r>
                      <a:endParaRPr lang="en-US"/>
                    </a:p>
                  </a:txBody>
                  <a:tcPr/>
                </a:tc>
                <a:tc>
                  <a:txBody>
                    <a:bodyPr/>
                    <a:lstStyle/>
                    <a:p>
                      <a:r>
                        <a:rPr lang="en-US" dirty="0"/>
                        <a:t>518-834-1102</a:t>
                      </a:r>
                    </a:p>
                  </a:txBody>
                  <a:tcPr/>
                </a:tc>
                <a:extLst>
                  <a:ext uri="{0D108BD9-81ED-4DB2-BD59-A6C34878D82A}">
                    <a16:rowId xmlns:a16="http://schemas.microsoft.com/office/drawing/2014/main" val="1705849174"/>
                  </a:ext>
                </a:extLst>
              </a:tr>
              <a:tr h="370840">
                <a:tc>
                  <a:txBody>
                    <a:bodyPr/>
                    <a:lstStyle/>
                    <a:p>
                      <a:pPr algn="ctr"/>
                      <a:r>
                        <a:rPr lang="en-US" dirty="0"/>
                        <a:t>500</a:t>
                      </a:r>
                    </a:p>
                  </a:txBody>
                  <a:tcPr/>
                </a:tc>
                <a:tc>
                  <a:txBody>
                    <a:bodyPr/>
                    <a:lstStyle/>
                    <a:p>
                      <a:r>
                        <a:rPr lang="en-US" dirty="0"/>
                        <a:t>Tom</a:t>
                      </a:r>
                    </a:p>
                  </a:txBody>
                  <a:tcPr/>
                </a:tc>
                <a:tc>
                  <a:txBody>
                    <a:bodyPr/>
                    <a:lstStyle/>
                    <a:p>
                      <a:r>
                        <a:rPr lang="en-US" dirty="0"/>
                        <a:t>Jackson</a:t>
                      </a:r>
                    </a:p>
                  </a:txBody>
                  <a:tcPr/>
                </a:tc>
                <a:tc>
                  <a:txBody>
                    <a:bodyPr/>
                    <a:lstStyle/>
                    <a:p>
                      <a:r>
                        <a:rPr lang="en-US" dirty="0"/>
                        <a:t>Production</a:t>
                      </a:r>
                    </a:p>
                  </a:txBody>
                  <a:tcPr/>
                </a:tc>
                <a:tc>
                  <a:txBody>
                    <a:bodyPr/>
                    <a:lstStyle/>
                    <a:p>
                      <a:r>
                        <a:rPr lang="en-US" dirty="0">
                          <a:hlinkClick r:id="rId6"/>
                        </a:rPr>
                        <a:t>TJ@somewhere.com</a:t>
                      </a:r>
                      <a:endParaRPr lang="en-US"/>
                    </a:p>
                  </a:txBody>
                  <a:tcPr/>
                </a:tc>
                <a:tc>
                  <a:txBody>
                    <a:bodyPr/>
                    <a:lstStyle/>
                    <a:p>
                      <a:r>
                        <a:rPr lang="en-US" dirty="0"/>
                        <a:t>518-834-4101</a:t>
                      </a:r>
                    </a:p>
                  </a:txBody>
                  <a:tcPr/>
                </a:tc>
                <a:extLst>
                  <a:ext uri="{0D108BD9-81ED-4DB2-BD59-A6C34878D82A}">
                    <a16:rowId xmlns:a16="http://schemas.microsoft.com/office/drawing/2014/main" val="1582802821"/>
                  </a:ext>
                </a:extLst>
              </a:tr>
              <a:tr h="370840">
                <a:tc>
                  <a:txBody>
                    <a:bodyPr/>
                    <a:lstStyle/>
                    <a:p>
                      <a:pPr algn="ctr"/>
                      <a:r>
                        <a:rPr lang="en-US" dirty="0"/>
                        <a:t>600</a:t>
                      </a:r>
                    </a:p>
                  </a:txBody>
                  <a:tcPr/>
                </a:tc>
                <a:tc>
                  <a:txBody>
                    <a:bodyPr/>
                    <a:lstStyle/>
                    <a:p>
                      <a:r>
                        <a:rPr lang="en-US" dirty="0"/>
                        <a:t>Eleanore</a:t>
                      </a:r>
                    </a:p>
                  </a:txBody>
                  <a:tcPr/>
                </a:tc>
                <a:tc>
                  <a:txBody>
                    <a:bodyPr/>
                    <a:lstStyle/>
                    <a:p>
                      <a:r>
                        <a:rPr lang="en-US" dirty="0"/>
                        <a:t>Caldera</a:t>
                      </a:r>
                    </a:p>
                  </a:txBody>
                  <a:tcPr/>
                </a:tc>
                <a:tc>
                  <a:txBody>
                    <a:bodyPr/>
                    <a:lstStyle/>
                    <a:p>
                      <a:r>
                        <a:rPr lang="en-US" dirty="0"/>
                        <a:t>Legal</a:t>
                      </a:r>
                    </a:p>
                  </a:txBody>
                  <a:tcPr/>
                </a:tc>
                <a:tc>
                  <a:txBody>
                    <a:bodyPr/>
                    <a:lstStyle/>
                    <a:p>
                      <a:r>
                        <a:rPr lang="en-US" dirty="0">
                          <a:hlinkClick r:id="rId7"/>
                        </a:rPr>
                        <a:t>EC@somewhere.com</a:t>
                      </a:r>
                      <a:endParaRPr lang="en-US"/>
                    </a:p>
                  </a:txBody>
                  <a:tcPr/>
                </a:tc>
                <a:tc>
                  <a:txBody>
                    <a:bodyPr/>
                    <a:lstStyle/>
                    <a:p>
                      <a:r>
                        <a:rPr lang="en-US" dirty="0"/>
                        <a:t>518-834-3101</a:t>
                      </a:r>
                    </a:p>
                  </a:txBody>
                  <a:tcPr/>
                </a:tc>
                <a:extLst>
                  <a:ext uri="{0D108BD9-81ED-4DB2-BD59-A6C34878D82A}">
                    <a16:rowId xmlns:a16="http://schemas.microsoft.com/office/drawing/2014/main" val="2050312628"/>
                  </a:ext>
                </a:extLst>
              </a:tr>
              <a:tr h="370840">
                <a:tc>
                  <a:txBody>
                    <a:bodyPr/>
                    <a:lstStyle/>
                    <a:p>
                      <a:pPr algn="ctr"/>
                      <a:r>
                        <a:rPr lang="en-US" dirty="0"/>
                        <a:t>700</a:t>
                      </a:r>
                    </a:p>
                  </a:txBody>
                  <a:tcPr/>
                </a:tc>
                <a:tc>
                  <a:txBody>
                    <a:bodyPr/>
                    <a:lstStyle/>
                    <a:p>
                      <a:r>
                        <a:rPr lang="en-US" dirty="0"/>
                        <a:t>Richard</a:t>
                      </a:r>
                    </a:p>
                  </a:txBody>
                  <a:tcPr/>
                </a:tc>
                <a:tc>
                  <a:txBody>
                    <a:bodyPr/>
                    <a:lstStyle/>
                    <a:p>
                      <a:r>
                        <a:rPr lang="en-US" dirty="0"/>
                        <a:t>Bandalone</a:t>
                      </a:r>
                    </a:p>
                  </a:txBody>
                  <a:tcPr/>
                </a:tc>
                <a:tc>
                  <a:txBody>
                    <a:bodyPr/>
                    <a:lstStyle/>
                    <a:p>
                      <a:r>
                        <a:rPr lang="en-US" dirty="0"/>
                        <a:t>Legal</a:t>
                      </a:r>
                    </a:p>
                  </a:txBody>
                  <a:tcPr/>
                </a:tc>
                <a:tc>
                  <a:txBody>
                    <a:bodyPr/>
                    <a:lstStyle/>
                    <a:p>
                      <a:r>
                        <a:rPr lang="en-US" dirty="0">
                          <a:hlinkClick r:id="rId8"/>
                        </a:rPr>
                        <a:t>RB@somewhere.com</a:t>
                      </a:r>
                      <a:endParaRPr lang="en-US"/>
                    </a:p>
                  </a:txBody>
                  <a:tcPr/>
                </a:tc>
                <a:tc>
                  <a:txBody>
                    <a:bodyPr/>
                    <a:lstStyle/>
                    <a:p>
                      <a:r>
                        <a:rPr lang="en-US" dirty="0"/>
                        <a:t>518-834-3102</a:t>
                      </a:r>
                    </a:p>
                  </a:txBody>
                  <a:tcPr/>
                </a:tc>
                <a:extLst>
                  <a:ext uri="{0D108BD9-81ED-4DB2-BD59-A6C34878D82A}">
                    <a16:rowId xmlns:a16="http://schemas.microsoft.com/office/drawing/2014/main" val="999948746"/>
                  </a:ext>
                </a:extLst>
              </a:tr>
            </a:tbl>
          </a:graphicData>
        </a:graphic>
      </p:graphicFrame>
    </p:spTree>
    <p:extLst>
      <p:ext uri="{BB962C8B-B14F-4D97-AF65-F5344CB8AC3E}">
        <p14:creationId xmlns:p14="http://schemas.microsoft.com/office/powerpoint/2010/main" val="21337210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8772-1620-41CA-BD46-6A6350A4BA1D}"/>
              </a:ext>
            </a:extLst>
          </p:cNvPr>
          <p:cNvSpPr>
            <a:spLocks noGrp="1"/>
          </p:cNvSpPr>
          <p:nvPr>
            <p:ph type="title"/>
          </p:nvPr>
        </p:nvSpPr>
        <p:spPr/>
        <p:txBody>
          <a:bodyPr>
            <a:normAutofit fontScale="90000"/>
          </a:bodyPr>
          <a:lstStyle/>
          <a:p>
            <a:r>
              <a:rPr lang="en-US" dirty="0"/>
              <a:t>Tables That are Not Relations:</a:t>
            </a:r>
            <a:br>
              <a:rPr lang="en-US" dirty="0"/>
            </a:br>
            <a:r>
              <a:rPr lang="en-US" dirty="0"/>
              <a:t>Multiple Entries per Cell</a:t>
            </a:r>
          </a:p>
        </p:txBody>
      </p:sp>
      <p:graphicFrame>
        <p:nvGraphicFramePr>
          <p:cNvPr id="4" name="Table 3">
            <a:extLst>
              <a:ext uri="{FF2B5EF4-FFF2-40B4-BE49-F238E27FC236}">
                <a16:creationId xmlns:a16="http://schemas.microsoft.com/office/drawing/2014/main" id="{464AC0B1-BA15-4F08-8193-932F833295C8}"/>
              </a:ext>
            </a:extLst>
          </p:cNvPr>
          <p:cNvGraphicFramePr>
            <a:graphicFrameLocks noGrp="1"/>
          </p:cNvGraphicFramePr>
          <p:nvPr/>
        </p:nvGraphicFramePr>
        <p:xfrm>
          <a:off x="1981200" y="1737688"/>
          <a:ext cx="8229600" cy="3725798"/>
        </p:xfrm>
        <a:graphic>
          <a:graphicData uri="http://schemas.openxmlformats.org/drawingml/2006/table">
            <a:tbl>
              <a:tblPr firstRow="1" bandRow="1"/>
              <a:tblGrid>
                <a:gridCol w="1517515">
                  <a:extLst>
                    <a:ext uri="{9D8B030D-6E8A-4147-A177-3AD203B41FA5}">
                      <a16:colId xmlns:a16="http://schemas.microsoft.com/office/drawing/2014/main" val="1657003371"/>
                    </a:ext>
                  </a:extLst>
                </a:gridCol>
                <a:gridCol w="943583">
                  <a:extLst>
                    <a:ext uri="{9D8B030D-6E8A-4147-A177-3AD203B41FA5}">
                      <a16:colId xmlns:a16="http://schemas.microsoft.com/office/drawing/2014/main" val="366912647"/>
                    </a:ext>
                  </a:extLst>
                </a:gridCol>
                <a:gridCol w="1089498">
                  <a:extLst>
                    <a:ext uri="{9D8B030D-6E8A-4147-A177-3AD203B41FA5}">
                      <a16:colId xmlns:a16="http://schemas.microsoft.com/office/drawing/2014/main" val="714762793"/>
                    </a:ext>
                  </a:extLst>
                </a:gridCol>
                <a:gridCol w="1342417">
                  <a:extLst>
                    <a:ext uri="{9D8B030D-6E8A-4147-A177-3AD203B41FA5}">
                      <a16:colId xmlns:a16="http://schemas.microsoft.com/office/drawing/2014/main" val="874560119"/>
                    </a:ext>
                  </a:extLst>
                </a:gridCol>
                <a:gridCol w="1964987">
                  <a:extLst>
                    <a:ext uri="{9D8B030D-6E8A-4147-A177-3AD203B41FA5}">
                      <a16:colId xmlns:a16="http://schemas.microsoft.com/office/drawing/2014/main" val="2891494188"/>
                    </a:ext>
                  </a:extLst>
                </a:gridCol>
                <a:gridCol w="1371600">
                  <a:extLst>
                    <a:ext uri="{9D8B030D-6E8A-4147-A177-3AD203B41FA5}">
                      <a16:colId xmlns:a16="http://schemas.microsoft.com/office/drawing/2014/main" val="4006727401"/>
                    </a:ext>
                  </a:extLst>
                </a:gridCol>
              </a:tblGrid>
              <a:tr h="370840">
                <a:tc>
                  <a:txBody>
                    <a:bodyPr/>
                    <a:lstStyle/>
                    <a:p>
                      <a:pPr algn="ctr"/>
                      <a:r>
                        <a:rPr lang="en-US" sz="1200" dirty="0"/>
                        <a:t>EmployeeNumber</a:t>
                      </a:r>
                    </a:p>
                  </a:txBody>
                  <a:tcPr/>
                </a:tc>
                <a:tc>
                  <a:txBody>
                    <a:bodyPr/>
                    <a:lstStyle/>
                    <a:p>
                      <a:r>
                        <a:rPr lang="en-US" sz="1200" dirty="0"/>
                        <a:t>FirstName</a:t>
                      </a:r>
                    </a:p>
                  </a:txBody>
                  <a:tcPr/>
                </a:tc>
                <a:tc>
                  <a:txBody>
                    <a:bodyPr/>
                    <a:lstStyle/>
                    <a:p>
                      <a:r>
                        <a:rPr lang="en-US" sz="1200" dirty="0"/>
                        <a:t>LastName</a:t>
                      </a:r>
                    </a:p>
                  </a:txBody>
                  <a:tcPr/>
                </a:tc>
                <a:tc>
                  <a:txBody>
                    <a:bodyPr/>
                    <a:lstStyle/>
                    <a:p>
                      <a:r>
                        <a:rPr lang="en-US" sz="1200" dirty="0"/>
                        <a:t>Department</a:t>
                      </a:r>
                    </a:p>
                  </a:txBody>
                  <a:tcPr/>
                </a:tc>
                <a:tc>
                  <a:txBody>
                    <a:bodyPr/>
                    <a:lstStyle/>
                    <a:p>
                      <a:r>
                        <a:rPr lang="en-US" sz="1200" dirty="0"/>
                        <a:t>EmailAddress</a:t>
                      </a:r>
                    </a:p>
                  </a:txBody>
                  <a:tcPr/>
                </a:tc>
                <a:tc>
                  <a:txBody>
                    <a:bodyPr/>
                    <a:lstStyle/>
                    <a:p>
                      <a:r>
                        <a:rPr lang="en-US" sz="1200" dirty="0"/>
                        <a:t>Phone</a:t>
                      </a:r>
                    </a:p>
                  </a:txBody>
                  <a:tcPr/>
                </a:tc>
                <a:extLst>
                  <a:ext uri="{0D108BD9-81ED-4DB2-BD59-A6C34878D82A}">
                    <a16:rowId xmlns:a16="http://schemas.microsoft.com/office/drawing/2014/main" val="3900838567"/>
                  </a:ext>
                </a:extLst>
              </a:tr>
              <a:tr h="370840">
                <a:tc>
                  <a:txBody>
                    <a:bodyPr/>
                    <a:lstStyle/>
                    <a:p>
                      <a:pPr algn="ctr"/>
                      <a:r>
                        <a:rPr lang="en-US" dirty="0"/>
                        <a:t>100</a:t>
                      </a:r>
                    </a:p>
                  </a:txBody>
                  <a:tcPr/>
                </a:tc>
                <a:tc>
                  <a:txBody>
                    <a:bodyPr/>
                    <a:lstStyle/>
                    <a:p>
                      <a:r>
                        <a:rPr lang="en-US" dirty="0"/>
                        <a:t>Jerry</a:t>
                      </a:r>
                    </a:p>
                  </a:txBody>
                  <a:tcPr/>
                </a:tc>
                <a:tc>
                  <a:txBody>
                    <a:bodyPr/>
                    <a:lstStyle/>
                    <a:p>
                      <a:r>
                        <a:rPr lang="en-US" dirty="0"/>
                        <a:t>Johnson</a:t>
                      </a:r>
                    </a:p>
                  </a:txBody>
                  <a:tcPr/>
                </a:tc>
                <a:tc>
                  <a:txBody>
                    <a:bodyPr/>
                    <a:lstStyle/>
                    <a:p>
                      <a:r>
                        <a:rPr lang="en-US" dirty="0"/>
                        <a:t>Accounting</a:t>
                      </a:r>
                    </a:p>
                  </a:txBody>
                  <a:tcPr/>
                </a:tc>
                <a:tc>
                  <a:txBody>
                    <a:bodyPr/>
                    <a:lstStyle/>
                    <a:p>
                      <a:r>
                        <a:rPr lang="en-US" dirty="0">
                          <a:hlinkClick r:id="rId2"/>
                        </a:rPr>
                        <a:t>JJ@somewhere.com</a:t>
                      </a:r>
                      <a:endParaRPr lang="en-US"/>
                    </a:p>
                  </a:txBody>
                  <a:tcPr/>
                </a:tc>
                <a:tc>
                  <a:txBody>
                    <a:bodyPr/>
                    <a:lstStyle/>
                    <a:p>
                      <a:r>
                        <a:rPr lang="en-US" dirty="0"/>
                        <a:t>518-834-1101</a:t>
                      </a:r>
                    </a:p>
                  </a:txBody>
                  <a:tcPr/>
                </a:tc>
                <a:extLst>
                  <a:ext uri="{0D108BD9-81ED-4DB2-BD59-A6C34878D82A}">
                    <a16:rowId xmlns:a16="http://schemas.microsoft.com/office/drawing/2014/main" val="2017580710"/>
                  </a:ext>
                </a:extLst>
              </a:tr>
              <a:tr h="331926">
                <a:tc>
                  <a:txBody>
                    <a:bodyPr/>
                    <a:lstStyle/>
                    <a:p>
                      <a:pPr algn="ctr"/>
                      <a:r>
                        <a:rPr lang="en-US" dirty="0"/>
                        <a:t>200</a:t>
                      </a:r>
                    </a:p>
                  </a:txBody>
                  <a:tcPr/>
                </a:tc>
                <a:tc>
                  <a:txBody>
                    <a:bodyPr/>
                    <a:lstStyle/>
                    <a:p>
                      <a:r>
                        <a:rPr lang="en-US" dirty="0"/>
                        <a:t>Mary</a:t>
                      </a:r>
                    </a:p>
                  </a:txBody>
                  <a:tcPr/>
                </a:tc>
                <a:tc>
                  <a:txBody>
                    <a:bodyPr/>
                    <a:lstStyle/>
                    <a:p>
                      <a:r>
                        <a:rPr lang="en-US" dirty="0"/>
                        <a:t>Abernathy</a:t>
                      </a:r>
                    </a:p>
                  </a:txBody>
                  <a:tcPr/>
                </a:tc>
                <a:tc>
                  <a:txBody>
                    <a:bodyPr/>
                    <a:lstStyle/>
                    <a:p>
                      <a:r>
                        <a:rPr lang="en-US" dirty="0"/>
                        <a:t>Finance</a:t>
                      </a:r>
                    </a:p>
                  </a:txBody>
                  <a:tcPr/>
                </a:tc>
                <a:tc>
                  <a:txBody>
                    <a:bodyPr/>
                    <a:lstStyle/>
                    <a:p>
                      <a:r>
                        <a:rPr lang="en-US" dirty="0">
                          <a:hlinkClick r:id="rId3"/>
                        </a:rPr>
                        <a:t>MA@somewhere.com</a:t>
                      </a:r>
                      <a:endParaRPr lang="en-US"/>
                    </a:p>
                  </a:txBody>
                  <a:tcPr/>
                </a:tc>
                <a:tc>
                  <a:txBody>
                    <a:bodyPr/>
                    <a:lstStyle/>
                    <a:p>
                      <a:r>
                        <a:rPr lang="en-US" dirty="0"/>
                        <a:t>518-834-2101</a:t>
                      </a:r>
                    </a:p>
                  </a:txBody>
                  <a:tcPr/>
                </a:tc>
                <a:extLst>
                  <a:ext uri="{0D108BD9-81ED-4DB2-BD59-A6C34878D82A}">
                    <a16:rowId xmlns:a16="http://schemas.microsoft.com/office/drawing/2014/main" val="2100822264"/>
                  </a:ext>
                </a:extLst>
              </a:tr>
              <a:tr h="447472">
                <a:tc>
                  <a:txBody>
                    <a:bodyPr/>
                    <a:lstStyle/>
                    <a:p>
                      <a:pPr algn="ctr"/>
                      <a:r>
                        <a:rPr lang="en-US" dirty="0"/>
                        <a:t>300</a:t>
                      </a:r>
                    </a:p>
                  </a:txBody>
                  <a:tcPr/>
                </a:tc>
                <a:tc>
                  <a:txBody>
                    <a:bodyPr/>
                    <a:lstStyle/>
                    <a:p>
                      <a:r>
                        <a:rPr lang="en-US" dirty="0"/>
                        <a:t>Liz</a:t>
                      </a:r>
                    </a:p>
                  </a:txBody>
                  <a:tcPr/>
                </a:tc>
                <a:tc>
                  <a:txBody>
                    <a:bodyPr/>
                    <a:lstStyle/>
                    <a:p>
                      <a:r>
                        <a:rPr lang="en-US" dirty="0"/>
                        <a:t>Smathers</a:t>
                      </a:r>
                    </a:p>
                  </a:txBody>
                  <a:tcPr/>
                </a:tc>
                <a:tc>
                  <a:txBody>
                    <a:bodyPr/>
                    <a:lstStyle/>
                    <a:p>
                      <a:r>
                        <a:rPr lang="en-US" dirty="0"/>
                        <a:t>Finance</a:t>
                      </a:r>
                    </a:p>
                  </a:txBody>
                  <a:tcPr/>
                </a:tc>
                <a:tc>
                  <a:txBody>
                    <a:bodyPr/>
                    <a:lstStyle/>
                    <a:p>
                      <a:r>
                        <a:rPr lang="en-US" dirty="0">
                          <a:hlinkClick r:id="rId4"/>
                        </a:rPr>
                        <a:t>LS@somewhere.com</a:t>
                      </a:r>
                      <a:endParaRPr lang="en-US"/>
                    </a:p>
                  </a:txBody>
                  <a:tcPr/>
                </a:tc>
                <a:tc>
                  <a:txBody>
                    <a:bodyPr/>
                    <a:lstStyle/>
                    <a:p>
                      <a:r>
                        <a:rPr lang="en-US" dirty="0"/>
                        <a:t>518-834-2102</a:t>
                      </a:r>
                    </a:p>
                  </a:txBody>
                  <a:tcPr/>
                </a:tc>
                <a:extLst>
                  <a:ext uri="{0D108BD9-81ED-4DB2-BD59-A6C34878D82A}">
                    <a16:rowId xmlns:a16="http://schemas.microsoft.com/office/drawing/2014/main" val="3755166330"/>
                  </a:ext>
                </a:extLst>
              </a:tr>
              <a:tr h="370840">
                <a:tc>
                  <a:txBody>
                    <a:bodyPr/>
                    <a:lstStyle/>
                    <a:p>
                      <a:pPr algn="ctr"/>
                      <a:r>
                        <a:rPr lang="en-US" dirty="0"/>
                        <a:t>400</a:t>
                      </a:r>
                    </a:p>
                  </a:txBody>
                  <a:tcPr/>
                </a:tc>
                <a:tc>
                  <a:txBody>
                    <a:bodyPr/>
                    <a:lstStyle/>
                    <a:p>
                      <a:r>
                        <a:rPr lang="en-US" dirty="0"/>
                        <a:t>Tom</a:t>
                      </a:r>
                    </a:p>
                  </a:txBody>
                  <a:tcPr/>
                </a:tc>
                <a:tc>
                  <a:txBody>
                    <a:bodyPr/>
                    <a:lstStyle/>
                    <a:p>
                      <a:r>
                        <a:rPr lang="en-US" dirty="0"/>
                        <a:t>Caruthers</a:t>
                      </a:r>
                    </a:p>
                  </a:txBody>
                  <a:tcPr/>
                </a:tc>
                <a:tc>
                  <a:txBody>
                    <a:bodyPr/>
                    <a:lstStyle/>
                    <a:p>
                      <a:r>
                        <a:rPr lang="en-US" dirty="0"/>
                        <a:t>Accounting</a:t>
                      </a:r>
                    </a:p>
                  </a:txBody>
                  <a:tcPr/>
                </a:tc>
                <a:tc>
                  <a:txBody>
                    <a:bodyPr/>
                    <a:lstStyle/>
                    <a:p>
                      <a:r>
                        <a:rPr lang="en-US" dirty="0">
                          <a:hlinkClick r:id="rId4"/>
                        </a:rPr>
                        <a:t>TC@somewhere.com</a:t>
                      </a:r>
                      <a:endParaRPr lang="en-US"/>
                    </a:p>
                    <a:p>
                      <a:pPr algn="r"/>
                      <a:r>
                        <a:rPr lang="en-US" dirty="0"/>
                        <a:t>Fax:</a:t>
                      </a:r>
                    </a:p>
                    <a:p>
                      <a:pPr algn="r"/>
                      <a:r>
                        <a:rPr lang="en-US" dirty="0"/>
                        <a:t>Home:</a:t>
                      </a:r>
                    </a:p>
                  </a:txBody>
                  <a:tcPr/>
                </a:tc>
                <a:tc>
                  <a:txBody>
                    <a:bodyPr/>
                    <a:lstStyle/>
                    <a:p>
                      <a:r>
                        <a:rPr lang="en-US" dirty="0"/>
                        <a:t>518-834-2102</a:t>
                      </a:r>
                    </a:p>
                    <a:p>
                      <a:r>
                        <a:rPr lang="en-US" dirty="0"/>
                        <a:t>518-834-9911</a:t>
                      </a:r>
                    </a:p>
                    <a:p>
                      <a:r>
                        <a:rPr lang="en-US" dirty="0"/>
                        <a:t>518-723-8795</a:t>
                      </a:r>
                    </a:p>
                  </a:txBody>
                  <a:tcPr/>
                </a:tc>
                <a:extLst>
                  <a:ext uri="{0D108BD9-81ED-4DB2-BD59-A6C34878D82A}">
                    <a16:rowId xmlns:a16="http://schemas.microsoft.com/office/drawing/2014/main" val="1705849174"/>
                  </a:ext>
                </a:extLst>
              </a:tr>
              <a:tr h="370840">
                <a:tc>
                  <a:txBody>
                    <a:bodyPr/>
                    <a:lstStyle/>
                    <a:p>
                      <a:pPr algn="ctr"/>
                      <a:r>
                        <a:rPr lang="en-US" dirty="0"/>
                        <a:t>500</a:t>
                      </a:r>
                    </a:p>
                  </a:txBody>
                  <a:tcPr/>
                </a:tc>
                <a:tc>
                  <a:txBody>
                    <a:bodyPr/>
                    <a:lstStyle/>
                    <a:p>
                      <a:r>
                        <a:rPr lang="en-US" dirty="0"/>
                        <a:t>Tom</a:t>
                      </a:r>
                    </a:p>
                  </a:txBody>
                  <a:tcPr/>
                </a:tc>
                <a:tc>
                  <a:txBody>
                    <a:bodyPr/>
                    <a:lstStyle/>
                    <a:p>
                      <a:r>
                        <a:rPr lang="en-US" dirty="0"/>
                        <a:t>Jackson</a:t>
                      </a:r>
                    </a:p>
                  </a:txBody>
                  <a:tcPr/>
                </a:tc>
                <a:tc>
                  <a:txBody>
                    <a:bodyPr/>
                    <a:lstStyle/>
                    <a:p>
                      <a:r>
                        <a:rPr lang="en-US" dirty="0"/>
                        <a:t>Production</a:t>
                      </a:r>
                    </a:p>
                  </a:txBody>
                  <a:tcPr/>
                </a:tc>
                <a:tc>
                  <a:txBody>
                    <a:bodyPr/>
                    <a:lstStyle/>
                    <a:p>
                      <a:r>
                        <a:rPr lang="en-US" dirty="0">
                          <a:hlinkClick r:id="rId5"/>
                        </a:rPr>
                        <a:t>TJ@somewhere.com</a:t>
                      </a:r>
                      <a:endParaRPr lang="en-US"/>
                    </a:p>
                  </a:txBody>
                  <a:tcPr/>
                </a:tc>
                <a:tc>
                  <a:txBody>
                    <a:bodyPr/>
                    <a:lstStyle/>
                    <a:p>
                      <a:r>
                        <a:rPr lang="en-US" dirty="0"/>
                        <a:t>518-834-4101</a:t>
                      </a:r>
                    </a:p>
                  </a:txBody>
                  <a:tcPr/>
                </a:tc>
                <a:extLst>
                  <a:ext uri="{0D108BD9-81ED-4DB2-BD59-A6C34878D82A}">
                    <a16:rowId xmlns:a16="http://schemas.microsoft.com/office/drawing/2014/main" val="1582802821"/>
                  </a:ext>
                </a:extLst>
              </a:tr>
              <a:tr h="370840">
                <a:tc>
                  <a:txBody>
                    <a:bodyPr/>
                    <a:lstStyle/>
                    <a:p>
                      <a:pPr algn="ctr"/>
                      <a:r>
                        <a:rPr lang="en-US" dirty="0"/>
                        <a:t>600</a:t>
                      </a:r>
                    </a:p>
                  </a:txBody>
                  <a:tcPr/>
                </a:tc>
                <a:tc>
                  <a:txBody>
                    <a:bodyPr/>
                    <a:lstStyle/>
                    <a:p>
                      <a:r>
                        <a:rPr lang="en-US" dirty="0"/>
                        <a:t>Eleanore</a:t>
                      </a:r>
                    </a:p>
                  </a:txBody>
                  <a:tcPr/>
                </a:tc>
                <a:tc>
                  <a:txBody>
                    <a:bodyPr/>
                    <a:lstStyle/>
                    <a:p>
                      <a:r>
                        <a:rPr lang="en-US" dirty="0"/>
                        <a:t>Caldera</a:t>
                      </a:r>
                    </a:p>
                  </a:txBody>
                  <a:tcPr/>
                </a:tc>
                <a:tc>
                  <a:txBody>
                    <a:bodyPr/>
                    <a:lstStyle/>
                    <a:p>
                      <a:r>
                        <a:rPr lang="en-US" dirty="0"/>
                        <a:t>Legal</a:t>
                      </a:r>
                    </a:p>
                  </a:txBody>
                  <a:tcPr/>
                </a:tc>
                <a:tc>
                  <a:txBody>
                    <a:bodyPr/>
                    <a:lstStyle/>
                    <a:p>
                      <a:r>
                        <a:rPr lang="en-US" dirty="0">
                          <a:hlinkClick r:id="rId6"/>
                        </a:rPr>
                        <a:t>EC@somewhere.com</a:t>
                      </a:r>
                      <a:endParaRPr lang="en-US"/>
                    </a:p>
                    <a:p>
                      <a:pPr algn="r"/>
                      <a:r>
                        <a:rPr lang="en-US" dirty="0"/>
                        <a:t>Fax:</a:t>
                      </a:r>
                    </a:p>
                    <a:p>
                      <a:pPr algn="r"/>
                      <a:r>
                        <a:rPr lang="en-US" dirty="0"/>
                        <a:t>Home:</a:t>
                      </a:r>
                    </a:p>
                  </a:txBody>
                  <a:tcPr/>
                </a:tc>
                <a:tc>
                  <a:txBody>
                    <a:bodyPr/>
                    <a:lstStyle/>
                    <a:p>
                      <a:r>
                        <a:rPr lang="en-US" dirty="0"/>
                        <a:t>518-834-3101</a:t>
                      </a:r>
                    </a:p>
                    <a:p>
                      <a:r>
                        <a:rPr lang="en-US" dirty="0"/>
                        <a:t>518-834-9912</a:t>
                      </a:r>
                    </a:p>
                    <a:p>
                      <a:r>
                        <a:rPr lang="en-US" dirty="0"/>
                        <a:t>518-723-7654</a:t>
                      </a:r>
                    </a:p>
                  </a:txBody>
                  <a:tcPr/>
                </a:tc>
                <a:extLst>
                  <a:ext uri="{0D108BD9-81ED-4DB2-BD59-A6C34878D82A}">
                    <a16:rowId xmlns:a16="http://schemas.microsoft.com/office/drawing/2014/main" val="2050312628"/>
                  </a:ext>
                </a:extLst>
              </a:tr>
              <a:tr h="370840">
                <a:tc>
                  <a:txBody>
                    <a:bodyPr/>
                    <a:lstStyle/>
                    <a:p>
                      <a:pPr algn="ctr"/>
                      <a:r>
                        <a:rPr lang="en-US" dirty="0"/>
                        <a:t>700</a:t>
                      </a:r>
                    </a:p>
                  </a:txBody>
                  <a:tcPr/>
                </a:tc>
                <a:tc>
                  <a:txBody>
                    <a:bodyPr/>
                    <a:lstStyle/>
                    <a:p>
                      <a:r>
                        <a:rPr lang="en-US" dirty="0"/>
                        <a:t>Richard</a:t>
                      </a:r>
                    </a:p>
                  </a:txBody>
                  <a:tcPr/>
                </a:tc>
                <a:tc>
                  <a:txBody>
                    <a:bodyPr/>
                    <a:lstStyle/>
                    <a:p>
                      <a:r>
                        <a:rPr lang="en-US" dirty="0"/>
                        <a:t>Bandalone</a:t>
                      </a:r>
                    </a:p>
                  </a:txBody>
                  <a:tcPr/>
                </a:tc>
                <a:tc>
                  <a:txBody>
                    <a:bodyPr/>
                    <a:lstStyle/>
                    <a:p>
                      <a:r>
                        <a:rPr lang="en-US" dirty="0"/>
                        <a:t>Legal</a:t>
                      </a:r>
                    </a:p>
                  </a:txBody>
                  <a:tcPr/>
                </a:tc>
                <a:tc>
                  <a:txBody>
                    <a:bodyPr/>
                    <a:lstStyle/>
                    <a:p>
                      <a:r>
                        <a:rPr lang="en-US" dirty="0">
                          <a:hlinkClick r:id="rId7"/>
                        </a:rPr>
                        <a:t>RB@somewhere.com</a:t>
                      </a:r>
                      <a:endParaRPr lang="en-US"/>
                    </a:p>
                  </a:txBody>
                  <a:tcPr/>
                </a:tc>
                <a:tc>
                  <a:txBody>
                    <a:bodyPr/>
                    <a:lstStyle/>
                    <a:p>
                      <a:r>
                        <a:rPr lang="en-US" dirty="0"/>
                        <a:t>518-834-3102</a:t>
                      </a:r>
                    </a:p>
                  </a:txBody>
                  <a:tcPr/>
                </a:tc>
                <a:extLst>
                  <a:ext uri="{0D108BD9-81ED-4DB2-BD59-A6C34878D82A}">
                    <a16:rowId xmlns:a16="http://schemas.microsoft.com/office/drawing/2014/main" val="999948746"/>
                  </a:ext>
                </a:extLst>
              </a:tr>
            </a:tbl>
          </a:graphicData>
        </a:graphic>
      </p:graphicFrame>
    </p:spTree>
    <p:extLst>
      <p:ext uri="{BB962C8B-B14F-4D97-AF65-F5344CB8AC3E}">
        <p14:creationId xmlns:p14="http://schemas.microsoft.com/office/powerpoint/2010/main" val="15993532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3664-D77E-4405-9554-DF3D90F8B3A1}"/>
              </a:ext>
            </a:extLst>
          </p:cNvPr>
          <p:cNvSpPr>
            <a:spLocks noGrp="1"/>
          </p:cNvSpPr>
          <p:nvPr>
            <p:ph type="title"/>
          </p:nvPr>
        </p:nvSpPr>
        <p:spPr/>
        <p:txBody>
          <a:bodyPr>
            <a:normAutofit fontScale="90000"/>
          </a:bodyPr>
          <a:lstStyle/>
          <a:p>
            <a:r>
              <a:rPr lang="en-US" dirty="0"/>
              <a:t>Tables That Are Not Relations</a:t>
            </a:r>
            <a:br>
              <a:rPr lang="en-US" dirty="0"/>
            </a:br>
            <a:r>
              <a:rPr lang="en-US" dirty="0"/>
              <a:t>Table with Required Row Order</a:t>
            </a:r>
          </a:p>
        </p:txBody>
      </p:sp>
      <p:graphicFrame>
        <p:nvGraphicFramePr>
          <p:cNvPr id="6" name="Table 5">
            <a:extLst>
              <a:ext uri="{FF2B5EF4-FFF2-40B4-BE49-F238E27FC236}">
                <a16:creationId xmlns:a16="http://schemas.microsoft.com/office/drawing/2014/main" id="{6BAF0609-99F4-4308-AC6C-8402255C5604}"/>
              </a:ext>
            </a:extLst>
          </p:cNvPr>
          <p:cNvGraphicFramePr>
            <a:graphicFrameLocks noGrp="1"/>
          </p:cNvGraphicFramePr>
          <p:nvPr/>
        </p:nvGraphicFramePr>
        <p:xfrm>
          <a:off x="1981200" y="1771082"/>
          <a:ext cx="8229600" cy="3627120"/>
        </p:xfrm>
        <a:graphic>
          <a:graphicData uri="http://schemas.openxmlformats.org/drawingml/2006/table">
            <a:tbl>
              <a:tblPr firstRow="1" bandRow="1"/>
              <a:tblGrid>
                <a:gridCol w="1488332">
                  <a:extLst>
                    <a:ext uri="{9D8B030D-6E8A-4147-A177-3AD203B41FA5}">
                      <a16:colId xmlns:a16="http://schemas.microsoft.com/office/drawing/2014/main" val="1811782587"/>
                    </a:ext>
                  </a:extLst>
                </a:gridCol>
                <a:gridCol w="1070042">
                  <a:extLst>
                    <a:ext uri="{9D8B030D-6E8A-4147-A177-3AD203B41FA5}">
                      <a16:colId xmlns:a16="http://schemas.microsoft.com/office/drawing/2014/main" val="4135883011"/>
                    </a:ext>
                  </a:extLst>
                </a:gridCol>
                <a:gridCol w="1225686">
                  <a:extLst>
                    <a:ext uri="{9D8B030D-6E8A-4147-A177-3AD203B41FA5}">
                      <a16:colId xmlns:a16="http://schemas.microsoft.com/office/drawing/2014/main" val="2260093742"/>
                    </a:ext>
                  </a:extLst>
                </a:gridCol>
                <a:gridCol w="1167319">
                  <a:extLst>
                    <a:ext uri="{9D8B030D-6E8A-4147-A177-3AD203B41FA5}">
                      <a16:colId xmlns:a16="http://schemas.microsoft.com/office/drawing/2014/main" val="79922515"/>
                    </a:ext>
                  </a:extLst>
                </a:gridCol>
                <a:gridCol w="1984442">
                  <a:extLst>
                    <a:ext uri="{9D8B030D-6E8A-4147-A177-3AD203B41FA5}">
                      <a16:colId xmlns:a16="http://schemas.microsoft.com/office/drawing/2014/main" val="3238176238"/>
                    </a:ext>
                  </a:extLst>
                </a:gridCol>
                <a:gridCol w="1293779">
                  <a:extLst>
                    <a:ext uri="{9D8B030D-6E8A-4147-A177-3AD203B41FA5}">
                      <a16:colId xmlns:a16="http://schemas.microsoft.com/office/drawing/2014/main" val="3181209674"/>
                    </a:ext>
                  </a:extLst>
                </a:gridCol>
              </a:tblGrid>
              <a:tr h="0">
                <a:tc>
                  <a:txBody>
                    <a:bodyPr/>
                    <a:lstStyle/>
                    <a:p>
                      <a:pPr algn="ctr"/>
                      <a:r>
                        <a:rPr lang="en-US" sz="1200" dirty="0"/>
                        <a:t>EmployeeNumber</a:t>
                      </a:r>
                    </a:p>
                  </a:txBody>
                  <a:tcPr/>
                </a:tc>
                <a:tc>
                  <a:txBody>
                    <a:bodyPr/>
                    <a:lstStyle/>
                    <a:p>
                      <a:r>
                        <a:rPr lang="en-US" sz="1200" dirty="0"/>
                        <a:t>FirstName</a:t>
                      </a:r>
                    </a:p>
                  </a:txBody>
                  <a:tcPr/>
                </a:tc>
                <a:tc>
                  <a:txBody>
                    <a:bodyPr/>
                    <a:lstStyle/>
                    <a:p>
                      <a:r>
                        <a:rPr lang="en-US" sz="1200" dirty="0"/>
                        <a:t>LastName</a:t>
                      </a:r>
                    </a:p>
                  </a:txBody>
                  <a:tcPr/>
                </a:tc>
                <a:tc>
                  <a:txBody>
                    <a:bodyPr/>
                    <a:lstStyle/>
                    <a:p>
                      <a:r>
                        <a:rPr lang="en-US" sz="1200" dirty="0"/>
                        <a:t>Department</a:t>
                      </a:r>
                    </a:p>
                  </a:txBody>
                  <a:tcPr/>
                </a:tc>
                <a:tc>
                  <a:txBody>
                    <a:bodyPr/>
                    <a:lstStyle/>
                    <a:p>
                      <a:r>
                        <a:rPr lang="en-US" sz="1200" dirty="0"/>
                        <a:t>EmailAddress</a:t>
                      </a:r>
                    </a:p>
                  </a:txBody>
                  <a:tcPr/>
                </a:tc>
                <a:tc>
                  <a:txBody>
                    <a:bodyPr/>
                    <a:lstStyle/>
                    <a:p>
                      <a:r>
                        <a:rPr lang="en-US" sz="1200" dirty="0"/>
                        <a:t>Phone</a:t>
                      </a:r>
                    </a:p>
                  </a:txBody>
                  <a:tcPr/>
                </a:tc>
                <a:extLst>
                  <a:ext uri="{0D108BD9-81ED-4DB2-BD59-A6C34878D82A}">
                    <a16:rowId xmlns:a16="http://schemas.microsoft.com/office/drawing/2014/main" val="3960605473"/>
                  </a:ext>
                </a:extLst>
              </a:tr>
              <a:tr h="0">
                <a:tc>
                  <a:txBody>
                    <a:bodyPr/>
                    <a:lstStyle/>
                    <a:p>
                      <a:pPr algn="ctr"/>
                      <a:r>
                        <a:rPr lang="en-US" dirty="0"/>
                        <a:t>100</a:t>
                      </a:r>
                    </a:p>
                  </a:txBody>
                  <a:tcPr/>
                </a:tc>
                <a:tc>
                  <a:txBody>
                    <a:bodyPr/>
                    <a:lstStyle/>
                    <a:p>
                      <a:r>
                        <a:rPr lang="en-US" dirty="0"/>
                        <a:t>Jerry</a:t>
                      </a:r>
                    </a:p>
                  </a:txBody>
                  <a:tcPr/>
                </a:tc>
                <a:tc>
                  <a:txBody>
                    <a:bodyPr/>
                    <a:lstStyle/>
                    <a:p>
                      <a:r>
                        <a:rPr lang="en-US" dirty="0"/>
                        <a:t>Johnson</a:t>
                      </a:r>
                    </a:p>
                  </a:txBody>
                  <a:tcPr/>
                </a:tc>
                <a:tc>
                  <a:txBody>
                    <a:bodyPr/>
                    <a:lstStyle/>
                    <a:p>
                      <a:r>
                        <a:rPr lang="en-US" dirty="0"/>
                        <a:t>Accounting</a:t>
                      </a:r>
                    </a:p>
                  </a:txBody>
                  <a:tcPr/>
                </a:tc>
                <a:tc>
                  <a:txBody>
                    <a:bodyPr/>
                    <a:lstStyle/>
                    <a:p>
                      <a:r>
                        <a:rPr lang="en-US" dirty="0">
                          <a:hlinkClick r:id="rId2"/>
                        </a:rPr>
                        <a:t>JJ@somewhere.com</a:t>
                      </a:r>
                      <a:endParaRPr lang="en-US"/>
                    </a:p>
                  </a:txBody>
                  <a:tcPr/>
                </a:tc>
                <a:tc>
                  <a:txBody>
                    <a:bodyPr/>
                    <a:lstStyle/>
                    <a:p>
                      <a:r>
                        <a:rPr lang="en-US" dirty="0"/>
                        <a:t>518-834-1101</a:t>
                      </a:r>
                    </a:p>
                  </a:txBody>
                  <a:tcPr/>
                </a:tc>
                <a:extLst>
                  <a:ext uri="{0D108BD9-81ED-4DB2-BD59-A6C34878D82A}">
                    <a16:rowId xmlns:a16="http://schemas.microsoft.com/office/drawing/2014/main" val="198170577"/>
                  </a:ext>
                </a:extLst>
              </a:tr>
              <a:tr h="123757">
                <a:tc>
                  <a:txBody>
                    <a:bodyPr/>
                    <a:lstStyle/>
                    <a:p>
                      <a:pPr algn="ctr"/>
                      <a:r>
                        <a:rPr lang="en-US" dirty="0"/>
                        <a:t>200</a:t>
                      </a:r>
                    </a:p>
                  </a:txBody>
                  <a:tcPr/>
                </a:tc>
                <a:tc>
                  <a:txBody>
                    <a:bodyPr/>
                    <a:lstStyle/>
                    <a:p>
                      <a:r>
                        <a:rPr lang="en-US" dirty="0"/>
                        <a:t>Mary</a:t>
                      </a:r>
                    </a:p>
                  </a:txBody>
                  <a:tcPr/>
                </a:tc>
                <a:tc>
                  <a:txBody>
                    <a:bodyPr/>
                    <a:lstStyle/>
                    <a:p>
                      <a:r>
                        <a:rPr lang="en-US" dirty="0"/>
                        <a:t>Abernathy</a:t>
                      </a:r>
                    </a:p>
                  </a:txBody>
                  <a:tcPr/>
                </a:tc>
                <a:tc>
                  <a:txBody>
                    <a:bodyPr/>
                    <a:lstStyle/>
                    <a:p>
                      <a:r>
                        <a:rPr lang="en-US" dirty="0"/>
                        <a:t>Finance</a:t>
                      </a:r>
                    </a:p>
                  </a:txBody>
                  <a:tcPr/>
                </a:tc>
                <a:tc>
                  <a:txBody>
                    <a:bodyPr/>
                    <a:lstStyle/>
                    <a:p>
                      <a:r>
                        <a:rPr lang="en-US" dirty="0">
                          <a:hlinkClick r:id="rId3"/>
                        </a:rPr>
                        <a:t>MA@somewhere.com</a:t>
                      </a:r>
                      <a:endParaRPr lang="en-US"/>
                    </a:p>
                  </a:txBody>
                  <a:tcPr/>
                </a:tc>
                <a:tc>
                  <a:txBody>
                    <a:bodyPr/>
                    <a:lstStyle/>
                    <a:p>
                      <a:r>
                        <a:rPr lang="en-US" dirty="0"/>
                        <a:t>518-834-2101</a:t>
                      </a:r>
                    </a:p>
                  </a:txBody>
                  <a:tcPr/>
                </a:tc>
                <a:extLst>
                  <a:ext uri="{0D108BD9-81ED-4DB2-BD59-A6C34878D82A}">
                    <a16:rowId xmlns:a16="http://schemas.microsoft.com/office/drawing/2014/main" val="3666174855"/>
                  </a:ext>
                </a:extLst>
              </a:tr>
              <a:tr h="0">
                <a:tc>
                  <a:txBody>
                    <a:bodyPr/>
                    <a:lstStyle/>
                    <a:p>
                      <a:pPr algn="ctr"/>
                      <a:r>
                        <a:rPr lang="en-US" dirty="0"/>
                        <a:t>300</a:t>
                      </a:r>
                    </a:p>
                  </a:txBody>
                  <a:tcPr/>
                </a:tc>
                <a:tc>
                  <a:txBody>
                    <a:bodyPr/>
                    <a:lstStyle/>
                    <a:p>
                      <a:r>
                        <a:rPr lang="en-US" dirty="0"/>
                        <a:t>Liz</a:t>
                      </a:r>
                    </a:p>
                  </a:txBody>
                  <a:tcPr/>
                </a:tc>
                <a:tc>
                  <a:txBody>
                    <a:bodyPr/>
                    <a:lstStyle/>
                    <a:p>
                      <a:r>
                        <a:rPr lang="en-US" dirty="0"/>
                        <a:t>Smathers</a:t>
                      </a:r>
                    </a:p>
                  </a:txBody>
                  <a:tcPr/>
                </a:tc>
                <a:tc>
                  <a:txBody>
                    <a:bodyPr/>
                    <a:lstStyle/>
                    <a:p>
                      <a:r>
                        <a:rPr lang="en-US" dirty="0"/>
                        <a:t>Finance</a:t>
                      </a:r>
                    </a:p>
                  </a:txBody>
                  <a:tcPr/>
                </a:tc>
                <a:tc>
                  <a:txBody>
                    <a:bodyPr/>
                    <a:lstStyle/>
                    <a:p>
                      <a:r>
                        <a:rPr lang="en-US" dirty="0">
                          <a:hlinkClick r:id="rId4"/>
                        </a:rPr>
                        <a:t>LS@somewhere.com</a:t>
                      </a:r>
                      <a:endParaRPr lang="en-US"/>
                    </a:p>
                  </a:txBody>
                  <a:tcPr/>
                </a:tc>
                <a:tc>
                  <a:txBody>
                    <a:bodyPr/>
                    <a:lstStyle/>
                    <a:p>
                      <a:r>
                        <a:rPr lang="en-US" dirty="0"/>
                        <a:t>518-834-2102</a:t>
                      </a:r>
                    </a:p>
                  </a:txBody>
                  <a:tcPr/>
                </a:tc>
                <a:extLst>
                  <a:ext uri="{0D108BD9-81ED-4DB2-BD59-A6C34878D82A}">
                    <a16:rowId xmlns:a16="http://schemas.microsoft.com/office/drawing/2014/main" val="1388214320"/>
                  </a:ext>
                </a:extLst>
              </a:tr>
              <a:tr h="0">
                <a:tc>
                  <a:txBody>
                    <a:bodyPr/>
                    <a:lstStyle/>
                    <a:p>
                      <a:pPr algn="ctr"/>
                      <a:r>
                        <a:rPr lang="en-US" dirty="0"/>
                        <a:t>400</a:t>
                      </a:r>
                    </a:p>
                  </a:txBody>
                  <a:tcPr/>
                </a:tc>
                <a:tc>
                  <a:txBody>
                    <a:bodyPr/>
                    <a:lstStyle/>
                    <a:p>
                      <a:r>
                        <a:rPr lang="en-US" dirty="0"/>
                        <a:t>Tom</a:t>
                      </a:r>
                    </a:p>
                  </a:txBody>
                  <a:tcPr/>
                </a:tc>
                <a:tc>
                  <a:txBody>
                    <a:bodyPr/>
                    <a:lstStyle/>
                    <a:p>
                      <a:r>
                        <a:rPr lang="en-US" dirty="0"/>
                        <a:t>Caruthers</a:t>
                      </a:r>
                    </a:p>
                  </a:txBody>
                  <a:tcPr/>
                </a:tc>
                <a:tc>
                  <a:txBody>
                    <a:bodyPr/>
                    <a:lstStyle/>
                    <a:p>
                      <a:r>
                        <a:rPr lang="en-US" dirty="0"/>
                        <a:t>Accounting</a:t>
                      </a:r>
                    </a:p>
                  </a:txBody>
                  <a:tcPr/>
                </a:tc>
                <a:tc>
                  <a:txBody>
                    <a:bodyPr/>
                    <a:lstStyle/>
                    <a:p>
                      <a:r>
                        <a:rPr lang="en-US" dirty="0">
                          <a:hlinkClick r:id="rId4"/>
                        </a:rPr>
                        <a:t>TC@somewhere.com</a:t>
                      </a:r>
                      <a:endParaRPr lang="en-US"/>
                    </a:p>
                  </a:txBody>
                  <a:tcPr/>
                </a:tc>
                <a:tc>
                  <a:txBody>
                    <a:bodyPr/>
                    <a:lstStyle/>
                    <a:p>
                      <a:r>
                        <a:rPr lang="en-US" dirty="0"/>
                        <a:t>518-834-2102</a:t>
                      </a:r>
                    </a:p>
                  </a:txBody>
                  <a:tcPr/>
                </a:tc>
                <a:extLst>
                  <a:ext uri="{0D108BD9-81ED-4DB2-BD59-A6C34878D82A}">
                    <a16:rowId xmlns:a16="http://schemas.microsoft.com/office/drawing/2014/main" val="3010827251"/>
                  </a:ext>
                </a:extLst>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Fax: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518-834-9911</a:t>
                      </a:r>
                    </a:p>
                  </a:txBody>
                  <a:tcPr/>
                </a:tc>
                <a:extLst>
                  <a:ext uri="{0D108BD9-81ED-4DB2-BD59-A6C34878D82A}">
                    <a16:rowId xmlns:a16="http://schemas.microsoft.com/office/drawing/2014/main" val="1563317758"/>
                  </a:ext>
                </a:extLst>
              </a:tr>
              <a:tr h="198336">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Home: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518-723-8795</a:t>
                      </a:r>
                    </a:p>
                  </a:txBody>
                  <a:tcPr/>
                </a:tc>
                <a:extLst>
                  <a:ext uri="{0D108BD9-81ED-4DB2-BD59-A6C34878D82A}">
                    <a16:rowId xmlns:a16="http://schemas.microsoft.com/office/drawing/2014/main" val="4095018390"/>
                  </a:ext>
                </a:extLst>
              </a:tr>
              <a:tr h="146455">
                <a:tc>
                  <a:txBody>
                    <a:bodyPr/>
                    <a:lstStyle/>
                    <a:p>
                      <a:pPr algn="ctr"/>
                      <a:r>
                        <a:rPr lang="en-US" dirty="0"/>
                        <a:t>500</a:t>
                      </a:r>
                    </a:p>
                  </a:txBody>
                  <a:tcPr/>
                </a:tc>
                <a:tc>
                  <a:txBody>
                    <a:bodyPr/>
                    <a:lstStyle/>
                    <a:p>
                      <a:r>
                        <a:rPr lang="en-US" dirty="0"/>
                        <a:t>Tom</a:t>
                      </a:r>
                    </a:p>
                  </a:txBody>
                  <a:tcPr/>
                </a:tc>
                <a:tc>
                  <a:txBody>
                    <a:bodyPr/>
                    <a:lstStyle/>
                    <a:p>
                      <a:r>
                        <a:rPr lang="en-US" dirty="0"/>
                        <a:t>Jackson</a:t>
                      </a:r>
                    </a:p>
                  </a:txBody>
                  <a:tcPr/>
                </a:tc>
                <a:tc>
                  <a:txBody>
                    <a:bodyPr/>
                    <a:lstStyle/>
                    <a:p>
                      <a:r>
                        <a:rPr lang="en-US" dirty="0"/>
                        <a:t>Production</a:t>
                      </a:r>
                    </a:p>
                  </a:txBody>
                  <a:tcPr/>
                </a:tc>
                <a:tc>
                  <a:txBody>
                    <a:bodyPr/>
                    <a:lstStyle/>
                    <a:p>
                      <a:r>
                        <a:rPr lang="en-US" dirty="0">
                          <a:hlinkClick r:id="rId5"/>
                        </a:rPr>
                        <a:t>TJ@somewhere.com</a:t>
                      </a:r>
                      <a:endParaRPr lang="en-US"/>
                    </a:p>
                  </a:txBody>
                  <a:tcPr/>
                </a:tc>
                <a:tc>
                  <a:txBody>
                    <a:bodyPr/>
                    <a:lstStyle/>
                    <a:p>
                      <a:r>
                        <a:rPr lang="en-US" dirty="0"/>
                        <a:t>518-834-4101</a:t>
                      </a:r>
                    </a:p>
                  </a:txBody>
                  <a:tcPr/>
                </a:tc>
                <a:extLst>
                  <a:ext uri="{0D108BD9-81ED-4DB2-BD59-A6C34878D82A}">
                    <a16:rowId xmlns:a16="http://schemas.microsoft.com/office/drawing/2014/main" val="3340476629"/>
                  </a:ext>
                </a:extLst>
              </a:tr>
              <a:tr h="0">
                <a:tc>
                  <a:txBody>
                    <a:bodyPr/>
                    <a:lstStyle/>
                    <a:p>
                      <a:pPr algn="ctr"/>
                      <a:r>
                        <a:rPr lang="en-US" dirty="0"/>
                        <a:t>600</a:t>
                      </a:r>
                    </a:p>
                  </a:txBody>
                  <a:tcPr/>
                </a:tc>
                <a:tc>
                  <a:txBody>
                    <a:bodyPr/>
                    <a:lstStyle/>
                    <a:p>
                      <a:r>
                        <a:rPr lang="en-US" dirty="0"/>
                        <a:t>Eleanore</a:t>
                      </a:r>
                    </a:p>
                  </a:txBody>
                  <a:tcPr/>
                </a:tc>
                <a:tc>
                  <a:txBody>
                    <a:bodyPr/>
                    <a:lstStyle/>
                    <a:p>
                      <a:r>
                        <a:rPr lang="en-US" dirty="0"/>
                        <a:t>Caldera</a:t>
                      </a:r>
                    </a:p>
                  </a:txBody>
                  <a:tcPr/>
                </a:tc>
                <a:tc>
                  <a:txBody>
                    <a:bodyPr/>
                    <a:lstStyle/>
                    <a:p>
                      <a:r>
                        <a:rPr lang="en-US" dirty="0"/>
                        <a:t>Legal</a:t>
                      </a:r>
                    </a:p>
                  </a:txBody>
                  <a:tcPr/>
                </a:tc>
                <a:tc>
                  <a:txBody>
                    <a:bodyPr/>
                    <a:lstStyle/>
                    <a:p>
                      <a:r>
                        <a:rPr lang="en-US" dirty="0">
                          <a:hlinkClick r:id="rId6"/>
                        </a:rPr>
                        <a:t>EC@somewhere.com</a:t>
                      </a:r>
                      <a:endParaRPr lang="en-US"/>
                    </a:p>
                  </a:txBody>
                  <a:tcPr/>
                </a:tc>
                <a:tc>
                  <a:txBody>
                    <a:bodyPr/>
                    <a:lstStyle/>
                    <a:p>
                      <a:r>
                        <a:rPr lang="en-US" dirty="0"/>
                        <a:t>518-834-3101</a:t>
                      </a:r>
                    </a:p>
                  </a:txBody>
                  <a:tcPr/>
                </a:tc>
                <a:extLst>
                  <a:ext uri="{0D108BD9-81ED-4DB2-BD59-A6C34878D82A}">
                    <a16:rowId xmlns:a16="http://schemas.microsoft.com/office/drawing/2014/main" val="54597405"/>
                  </a:ext>
                </a:extLst>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Fax: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518-834-9912</a:t>
                      </a:r>
                    </a:p>
                  </a:txBody>
                  <a:tcPr/>
                </a:tc>
                <a:extLst>
                  <a:ext uri="{0D108BD9-81ED-4DB2-BD59-A6C34878D82A}">
                    <a16:rowId xmlns:a16="http://schemas.microsoft.com/office/drawing/2014/main" val="2280660515"/>
                  </a:ext>
                </a:extLst>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Home: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518-723-7654</a:t>
                      </a:r>
                    </a:p>
                  </a:txBody>
                  <a:tcPr/>
                </a:tc>
                <a:extLst>
                  <a:ext uri="{0D108BD9-81ED-4DB2-BD59-A6C34878D82A}">
                    <a16:rowId xmlns:a16="http://schemas.microsoft.com/office/drawing/2014/main" val="1446415087"/>
                  </a:ext>
                </a:extLst>
              </a:tr>
              <a:tr h="0">
                <a:tc>
                  <a:txBody>
                    <a:bodyPr/>
                    <a:lstStyle/>
                    <a:p>
                      <a:pPr algn="ctr"/>
                      <a:r>
                        <a:rPr lang="en-US" dirty="0"/>
                        <a:t>700</a:t>
                      </a:r>
                    </a:p>
                  </a:txBody>
                  <a:tcPr/>
                </a:tc>
                <a:tc>
                  <a:txBody>
                    <a:bodyPr/>
                    <a:lstStyle/>
                    <a:p>
                      <a:r>
                        <a:rPr lang="en-US" dirty="0"/>
                        <a:t>Richard</a:t>
                      </a:r>
                    </a:p>
                  </a:txBody>
                  <a:tcPr/>
                </a:tc>
                <a:tc>
                  <a:txBody>
                    <a:bodyPr/>
                    <a:lstStyle/>
                    <a:p>
                      <a:r>
                        <a:rPr lang="en-US" dirty="0"/>
                        <a:t>Bandalone</a:t>
                      </a:r>
                    </a:p>
                  </a:txBody>
                  <a:tcPr/>
                </a:tc>
                <a:tc>
                  <a:txBody>
                    <a:bodyPr/>
                    <a:lstStyle/>
                    <a:p>
                      <a:r>
                        <a:rPr lang="en-US" dirty="0"/>
                        <a:t>Legal</a:t>
                      </a:r>
                    </a:p>
                  </a:txBody>
                  <a:tcPr/>
                </a:tc>
                <a:tc>
                  <a:txBody>
                    <a:bodyPr/>
                    <a:lstStyle/>
                    <a:p>
                      <a:r>
                        <a:rPr lang="en-US" dirty="0">
                          <a:hlinkClick r:id="rId7"/>
                        </a:rPr>
                        <a:t>RB@somewhere.com</a:t>
                      </a:r>
                      <a:endParaRPr lang="en-US"/>
                    </a:p>
                  </a:txBody>
                  <a:tcPr/>
                </a:tc>
                <a:tc>
                  <a:txBody>
                    <a:bodyPr/>
                    <a:lstStyle/>
                    <a:p>
                      <a:r>
                        <a:rPr lang="en-US" dirty="0"/>
                        <a:t>518-834-3102</a:t>
                      </a:r>
                    </a:p>
                  </a:txBody>
                  <a:tcPr/>
                </a:tc>
                <a:extLst>
                  <a:ext uri="{0D108BD9-81ED-4DB2-BD59-A6C34878D82A}">
                    <a16:rowId xmlns:a16="http://schemas.microsoft.com/office/drawing/2014/main" val="3295703912"/>
                  </a:ext>
                </a:extLst>
              </a:tr>
            </a:tbl>
          </a:graphicData>
        </a:graphic>
      </p:graphicFrame>
    </p:spTree>
    <p:extLst>
      <p:ext uri="{BB962C8B-B14F-4D97-AF65-F5344CB8AC3E}">
        <p14:creationId xmlns:p14="http://schemas.microsoft.com/office/powerpoint/2010/main" val="15682914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1056-BFF0-49FF-A8ED-CC9A1D8D0925}"/>
              </a:ext>
            </a:extLst>
          </p:cNvPr>
          <p:cNvSpPr>
            <a:spLocks noGrp="1"/>
          </p:cNvSpPr>
          <p:nvPr>
            <p:ph type="title"/>
          </p:nvPr>
        </p:nvSpPr>
        <p:spPr/>
        <p:txBody>
          <a:bodyPr/>
          <a:lstStyle/>
          <a:p>
            <a:r>
              <a:rPr lang="en-US" dirty="0"/>
              <a:t>A Relation with Values of Varying Length</a:t>
            </a:r>
          </a:p>
        </p:txBody>
      </p:sp>
      <p:graphicFrame>
        <p:nvGraphicFramePr>
          <p:cNvPr id="4" name="Table 3">
            <a:extLst>
              <a:ext uri="{FF2B5EF4-FFF2-40B4-BE49-F238E27FC236}">
                <a16:creationId xmlns:a16="http://schemas.microsoft.com/office/drawing/2014/main" id="{53CAEAE2-94CD-4C42-BABB-D1A5066FECAC}"/>
              </a:ext>
            </a:extLst>
          </p:cNvPr>
          <p:cNvGraphicFramePr>
            <a:graphicFrameLocks noGrp="1"/>
          </p:cNvGraphicFramePr>
          <p:nvPr/>
        </p:nvGraphicFramePr>
        <p:xfrm>
          <a:off x="1981201" y="1440180"/>
          <a:ext cx="8229599" cy="4419600"/>
        </p:xfrm>
        <a:graphic>
          <a:graphicData uri="http://schemas.openxmlformats.org/drawingml/2006/table">
            <a:tbl>
              <a:tblPr firstRow="1" bandRow="1"/>
              <a:tblGrid>
                <a:gridCol w="1400783">
                  <a:extLst>
                    <a:ext uri="{9D8B030D-6E8A-4147-A177-3AD203B41FA5}">
                      <a16:colId xmlns:a16="http://schemas.microsoft.com/office/drawing/2014/main" val="2760531850"/>
                    </a:ext>
                  </a:extLst>
                </a:gridCol>
                <a:gridCol w="904671">
                  <a:extLst>
                    <a:ext uri="{9D8B030D-6E8A-4147-A177-3AD203B41FA5}">
                      <a16:colId xmlns:a16="http://schemas.microsoft.com/office/drawing/2014/main" val="1380978078"/>
                    </a:ext>
                  </a:extLst>
                </a:gridCol>
                <a:gridCol w="865762">
                  <a:extLst>
                    <a:ext uri="{9D8B030D-6E8A-4147-A177-3AD203B41FA5}">
                      <a16:colId xmlns:a16="http://schemas.microsoft.com/office/drawing/2014/main" val="3150909103"/>
                    </a:ext>
                  </a:extLst>
                </a:gridCol>
                <a:gridCol w="972766">
                  <a:extLst>
                    <a:ext uri="{9D8B030D-6E8A-4147-A177-3AD203B41FA5}">
                      <a16:colId xmlns:a16="http://schemas.microsoft.com/office/drawing/2014/main" val="1660005689"/>
                    </a:ext>
                  </a:extLst>
                </a:gridCol>
                <a:gridCol w="1575881">
                  <a:extLst>
                    <a:ext uri="{9D8B030D-6E8A-4147-A177-3AD203B41FA5}">
                      <a16:colId xmlns:a16="http://schemas.microsoft.com/office/drawing/2014/main" val="314468048"/>
                    </a:ext>
                  </a:extLst>
                </a:gridCol>
                <a:gridCol w="1147865">
                  <a:extLst>
                    <a:ext uri="{9D8B030D-6E8A-4147-A177-3AD203B41FA5}">
                      <a16:colId xmlns:a16="http://schemas.microsoft.com/office/drawing/2014/main" val="3150439022"/>
                    </a:ext>
                  </a:extLst>
                </a:gridCol>
                <a:gridCol w="1361871">
                  <a:extLst>
                    <a:ext uri="{9D8B030D-6E8A-4147-A177-3AD203B41FA5}">
                      <a16:colId xmlns:a16="http://schemas.microsoft.com/office/drawing/2014/main" val="2755187562"/>
                    </a:ext>
                  </a:extLst>
                </a:gridCol>
              </a:tblGrid>
              <a:tr h="370840">
                <a:tc>
                  <a:txBody>
                    <a:bodyPr/>
                    <a:lstStyle/>
                    <a:p>
                      <a:pPr algn="ctr"/>
                      <a:r>
                        <a:rPr lang="en-US" sz="1100" dirty="0"/>
                        <a:t>EmployeeNumber</a:t>
                      </a:r>
                    </a:p>
                  </a:txBody>
                  <a:tcPr/>
                </a:tc>
                <a:tc>
                  <a:txBody>
                    <a:bodyPr/>
                    <a:lstStyle/>
                    <a:p>
                      <a:r>
                        <a:rPr lang="en-US" sz="1100" dirty="0"/>
                        <a:t>FirstName</a:t>
                      </a:r>
                    </a:p>
                  </a:txBody>
                  <a:tcPr/>
                </a:tc>
                <a:tc>
                  <a:txBody>
                    <a:bodyPr/>
                    <a:lstStyle/>
                    <a:p>
                      <a:r>
                        <a:rPr lang="en-US" sz="1100" dirty="0"/>
                        <a:t>LastName</a:t>
                      </a:r>
                    </a:p>
                  </a:txBody>
                  <a:tcPr/>
                </a:tc>
                <a:tc>
                  <a:txBody>
                    <a:bodyPr/>
                    <a:lstStyle/>
                    <a:p>
                      <a:r>
                        <a:rPr lang="en-US" sz="1100" dirty="0"/>
                        <a:t>Department</a:t>
                      </a:r>
                    </a:p>
                  </a:txBody>
                  <a:tcPr/>
                </a:tc>
                <a:tc>
                  <a:txBody>
                    <a:bodyPr/>
                    <a:lstStyle/>
                    <a:p>
                      <a:r>
                        <a:rPr lang="en-US" sz="1100" dirty="0"/>
                        <a:t>EmailAddress</a:t>
                      </a:r>
                    </a:p>
                  </a:txBody>
                  <a:tcPr/>
                </a:tc>
                <a:tc>
                  <a:txBody>
                    <a:bodyPr/>
                    <a:lstStyle/>
                    <a:p>
                      <a:r>
                        <a:rPr lang="en-US" sz="1100" dirty="0"/>
                        <a:t>Phone</a:t>
                      </a:r>
                    </a:p>
                  </a:txBody>
                  <a:tcPr/>
                </a:tc>
                <a:tc>
                  <a:txBody>
                    <a:bodyPr/>
                    <a:lstStyle/>
                    <a:p>
                      <a:pPr algn="l"/>
                      <a:r>
                        <a:rPr lang="en-US" sz="1100" dirty="0"/>
                        <a:t>Comment</a:t>
                      </a:r>
                    </a:p>
                  </a:txBody>
                  <a:tcPr/>
                </a:tc>
                <a:extLst>
                  <a:ext uri="{0D108BD9-81ED-4DB2-BD59-A6C34878D82A}">
                    <a16:rowId xmlns:a16="http://schemas.microsoft.com/office/drawing/2014/main" val="2220505514"/>
                  </a:ext>
                </a:extLst>
              </a:tr>
              <a:tr h="370840">
                <a:tc>
                  <a:txBody>
                    <a:bodyPr/>
                    <a:lstStyle/>
                    <a:p>
                      <a:pPr algn="ctr"/>
                      <a:r>
                        <a:rPr lang="en-US" sz="1100" dirty="0"/>
                        <a:t>100</a:t>
                      </a:r>
                    </a:p>
                  </a:txBody>
                  <a:tcPr/>
                </a:tc>
                <a:tc>
                  <a:txBody>
                    <a:bodyPr/>
                    <a:lstStyle/>
                    <a:p>
                      <a:r>
                        <a:rPr lang="en-US" sz="1100" dirty="0"/>
                        <a:t>Jerry</a:t>
                      </a:r>
                    </a:p>
                  </a:txBody>
                  <a:tcPr/>
                </a:tc>
                <a:tc>
                  <a:txBody>
                    <a:bodyPr/>
                    <a:lstStyle/>
                    <a:p>
                      <a:r>
                        <a:rPr lang="en-US" sz="1100" dirty="0"/>
                        <a:t>Johnson</a:t>
                      </a:r>
                    </a:p>
                  </a:txBody>
                  <a:tcPr/>
                </a:tc>
                <a:tc>
                  <a:txBody>
                    <a:bodyPr/>
                    <a:lstStyle/>
                    <a:p>
                      <a:r>
                        <a:rPr lang="en-US" sz="1100" dirty="0"/>
                        <a:t>Accounting</a:t>
                      </a:r>
                    </a:p>
                  </a:txBody>
                  <a:tcPr/>
                </a:tc>
                <a:tc>
                  <a:txBody>
                    <a:bodyPr/>
                    <a:lstStyle/>
                    <a:p>
                      <a:r>
                        <a:rPr lang="en-US" sz="1100" dirty="0">
                          <a:hlinkClick r:id="rId2"/>
                        </a:rPr>
                        <a:t>JJ@somewhere.com</a:t>
                      </a:r>
                      <a:endParaRPr lang="en-US" sz="1100"/>
                    </a:p>
                  </a:txBody>
                  <a:tcPr/>
                </a:tc>
                <a:tc>
                  <a:txBody>
                    <a:bodyPr/>
                    <a:lstStyle/>
                    <a:p>
                      <a:r>
                        <a:rPr lang="en-US" sz="1100" dirty="0"/>
                        <a:t>518-834-1101</a:t>
                      </a:r>
                    </a:p>
                  </a:txBody>
                  <a:tcPr/>
                </a:tc>
                <a:tc>
                  <a:txBody>
                    <a:bodyPr/>
                    <a:lstStyle/>
                    <a:p>
                      <a:pPr algn="l"/>
                      <a:r>
                        <a:rPr lang="en-US" sz="1100" dirty="0"/>
                        <a:t>Joined the Accounting Department in March after completing his MBA.  Will take the CPA exam this fall.</a:t>
                      </a:r>
                    </a:p>
                  </a:txBody>
                  <a:tcPr/>
                </a:tc>
                <a:extLst>
                  <a:ext uri="{0D108BD9-81ED-4DB2-BD59-A6C34878D82A}">
                    <a16:rowId xmlns:a16="http://schemas.microsoft.com/office/drawing/2014/main" val="2360216068"/>
                  </a:ext>
                </a:extLst>
              </a:tr>
              <a:tr h="370840">
                <a:tc>
                  <a:txBody>
                    <a:bodyPr/>
                    <a:lstStyle/>
                    <a:p>
                      <a:pPr algn="ctr"/>
                      <a:r>
                        <a:rPr lang="en-US" sz="1100" dirty="0"/>
                        <a:t>200</a:t>
                      </a:r>
                    </a:p>
                  </a:txBody>
                  <a:tcPr/>
                </a:tc>
                <a:tc>
                  <a:txBody>
                    <a:bodyPr/>
                    <a:lstStyle/>
                    <a:p>
                      <a:r>
                        <a:rPr lang="en-US" sz="1100" dirty="0"/>
                        <a:t>Mary</a:t>
                      </a:r>
                    </a:p>
                  </a:txBody>
                  <a:tcPr/>
                </a:tc>
                <a:tc>
                  <a:txBody>
                    <a:bodyPr/>
                    <a:lstStyle/>
                    <a:p>
                      <a:r>
                        <a:rPr lang="en-US" sz="1100" dirty="0"/>
                        <a:t>Abernathy</a:t>
                      </a:r>
                    </a:p>
                  </a:txBody>
                  <a:tcPr/>
                </a:tc>
                <a:tc>
                  <a:txBody>
                    <a:bodyPr/>
                    <a:lstStyle/>
                    <a:p>
                      <a:r>
                        <a:rPr lang="en-US" sz="1100" dirty="0"/>
                        <a:t>Finance</a:t>
                      </a:r>
                    </a:p>
                  </a:txBody>
                  <a:tcPr/>
                </a:tc>
                <a:tc>
                  <a:txBody>
                    <a:bodyPr/>
                    <a:lstStyle/>
                    <a:p>
                      <a:r>
                        <a:rPr lang="en-US" sz="1100" dirty="0">
                          <a:hlinkClick r:id="rId3"/>
                        </a:rPr>
                        <a:t>MA@somewhere.com</a:t>
                      </a:r>
                      <a:endParaRPr lang="en-US" sz="1100"/>
                    </a:p>
                  </a:txBody>
                  <a:tcPr/>
                </a:tc>
                <a:tc>
                  <a:txBody>
                    <a:bodyPr/>
                    <a:lstStyle/>
                    <a:p>
                      <a:r>
                        <a:rPr lang="en-US" sz="1100" dirty="0"/>
                        <a:t>518-834-2101</a:t>
                      </a:r>
                    </a:p>
                  </a:txBody>
                  <a:tcPr/>
                </a:tc>
                <a:tc>
                  <a:txBody>
                    <a:bodyPr/>
                    <a:lstStyle/>
                    <a:p>
                      <a:pPr algn="l"/>
                      <a:endParaRPr lang="en-US" sz="1100" dirty="0"/>
                    </a:p>
                  </a:txBody>
                  <a:tcPr/>
                </a:tc>
                <a:extLst>
                  <a:ext uri="{0D108BD9-81ED-4DB2-BD59-A6C34878D82A}">
                    <a16:rowId xmlns:a16="http://schemas.microsoft.com/office/drawing/2014/main" val="3326380990"/>
                  </a:ext>
                </a:extLst>
              </a:tr>
              <a:tr h="370840">
                <a:tc>
                  <a:txBody>
                    <a:bodyPr/>
                    <a:lstStyle/>
                    <a:p>
                      <a:pPr algn="ctr"/>
                      <a:r>
                        <a:rPr lang="en-US" sz="1100" dirty="0"/>
                        <a:t>300</a:t>
                      </a:r>
                    </a:p>
                  </a:txBody>
                  <a:tcPr/>
                </a:tc>
                <a:tc>
                  <a:txBody>
                    <a:bodyPr/>
                    <a:lstStyle/>
                    <a:p>
                      <a:r>
                        <a:rPr lang="en-US" sz="1100" dirty="0"/>
                        <a:t>Liz</a:t>
                      </a:r>
                    </a:p>
                  </a:txBody>
                  <a:tcPr/>
                </a:tc>
                <a:tc>
                  <a:txBody>
                    <a:bodyPr/>
                    <a:lstStyle/>
                    <a:p>
                      <a:r>
                        <a:rPr lang="en-US" sz="1100" dirty="0"/>
                        <a:t>Smathers</a:t>
                      </a:r>
                    </a:p>
                  </a:txBody>
                  <a:tcPr/>
                </a:tc>
                <a:tc>
                  <a:txBody>
                    <a:bodyPr/>
                    <a:lstStyle/>
                    <a:p>
                      <a:r>
                        <a:rPr lang="en-US" sz="1100" dirty="0"/>
                        <a:t>Finance</a:t>
                      </a:r>
                    </a:p>
                  </a:txBody>
                  <a:tcPr/>
                </a:tc>
                <a:tc>
                  <a:txBody>
                    <a:bodyPr/>
                    <a:lstStyle/>
                    <a:p>
                      <a:r>
                        <a:rPr lang="en-US" sz="1100" dirty="0">
                          <a:hlinkClick r:id="rId4"/>
                        </a:rPr>
                        <a:t>LS@somewhere.com</a:t>
                      </a:r>
                      <a:endParaRPr lang="en-US" sz="1100"/>
                    </a:p>
                  </a:txBody>
                  <a:tcPr/>
                </a:tc>
                <a:tc>
                  <a:txBody>
                    <a:bodyPr/>
                    <a:lstStyle/>
                    <a:p>
                      <a:r>
                        <a:rPr lang="en-US" sz="1100" dirty="0"/>
                        <a:t>518-834-2102</a:t>
                      </a:r>
                    </a:p>
                  </a:txBody>
                  <a:tcPr/>
                </a:tc>
                <a:tc>
                  <a:txBody>
                    <a:bodyPr/>
                    <a:lstStyle/>
                    <a:p>
                      <a:pPr algn="l"/>
                      <a:endParaRPr lang="en-US" sz="1100" dirty="0"/>
                    </a:p>
                  </a:txBody>
                  <a:tcPr/>
                </a:tc>
                <a:extLst>
                  <a:ext uri="{0D108BD9-81ED-4DB2-BD59-A6C34878D82A}">
                    <a16:rowId xmlns:a16="http://schemas.microsoft.com/office/drawing/2014/main" val="518545265"/>
                  </a:ext>
                </a:extLst>
              </a:tr>
              <a:tr h="370840">
                <a:tc>
                  <a:txBody>
                    <a:bodyPr/>
                    <a:lstStyle/>
                    <a:p>
                      <a:pPr algn="ctr"/>
                      <a:r>
                        <a:rPr lang="en-US" sz="1100" dirty="0"/>
                        <a:t>400</a:t>
                      </a:r>
                    </a:p>
                  </a:txBody>
                  <a:tcPr/>
                </a:tc>
                <a:tc>
                  <a:txBody>
                    <a:bodyPr/>
                    <a:lstStyle/>
                    <a:p>
                      <a:r>
                        <a:rPr lang="en-US" sz="1100" dirty="0"/>
                        <a:t>Tom</a:t>
                      </a:r>
                    </a:p>
                  </a:txBody>
                  <a:tcPr/>
                </a:tc>
                <a:tc>
                  <a:txBody>
                    <a:bodyPr/>
                    <a:lstStyle/>
                    <a:p>
                      <a:r>
                        <a:rPr lang="en-US" sz="1100" dirty="0"/>
                        <a:t>Caruthers</a:t>
                      </a:r>
                    </a:p>
                  </a:txBody>
                  <a:tcPr/>
                </a:tc>
                <a:tc>
                  <a:txBody>
                    <a:bodyPr/>
                    <a:lstStyle/>
                    <a:p>
                      <a:r>
                        <a:rPr lang="en-US" sz="1100" dirty="0"/>
                        <a:t>Accounting</a:t>
                      </a:r>
                    </a:p>
                  </a:txBody>
                  <a:tcPr/>
                </a:tc>
                <a:tc>
                  <a:txBody>
                    <a:bodyPr/>
                    <a:lstStyle/>
                    <a:p>
                      <a:r>
                        <a:rPr lang="en-US" sz="1100" dirty="0">
                          <a:hlinkClick r:id="rId5"/>
                        </a:rPr>
                        <a:t>TC@somewhere.com</a:t>
                      </a:r>
                      <a:endParaRPr lang="en-US" sz="1100"/>
                    </a:p>
                  </a:txBody>
                  <a:tcPr/>
                </a:tc>
                <a:tc>
                  <a:txBody>
                    <a:bodyPr/>
                    <a:lstStyle/>
                    <a:p>
                      <a:r>
                        <a:rPr lang="en-US" sz="1100" dirty="0"/>
                        <a:t>518-834-1102</a:t>
                      </a:r>
                    </a:p>
                  </a:txBody>
                  <a:tcPr/>
                </a:tc>
                <a:tc>
                  <a:txBody>
                    <a:bodyPr/>
                    <a:lstStyle/>
                    <a:p>
                      <a:pPr algn="l"/>
                      <a:endParaRPr lang="en-US" sz="1100" dirty="0"/>
                    </a:p>
                  </a:txBody>
                  <a:tcPr/>
                </a:tc>
                <a:extLst>
                  <a:ext uri="{0D108BD9-81ED-4DB2-BD59-A6C34878D82A}">
                    <a16:rowId xmlns:a16="http://schemas.microsoft.com/office/drawing/2014/main" val="1032008203"/>
                  </a:ext>
                </a:extLst>
              </a:tr>
              <a:tr h="370840">
                <a:tc>
                  <a:txBody>
                    <a:bodyPr/>
                    <a:lstStyle/>
                    <a:p>
                      <a:pPr algn="ctr"/>
                      <a:r>
                        <a:rPr lang="en-US" sz="1100" dirty="0"/>
                        <a:t>500</a:t>
                      </a:r>
                    </a:p>
                  </a:txBody>
                  <a:tcPr/>
                </a:tc>
                <a:tc>
                  <a:txBody>
                    <a:bodyPr/>
                    <a:lstStyle/>
                    <a:p>
                      <a:r>
                        <a:rPr lang="en-US" sz="1100" dirty="0"/>
                        <a:t>Tom</a:t>
                      </a:r>
                    </a:p>
                  </a:txBody>
                  <a:tcPr/>
                </a:tc>
                <a:tc>
                  <a:txBody>
                    <a:bodyPr/>
                    <a:lstStyle/>
                    <a:p>
                      <a:r>
                        <a:rPr lang="en-US" sz="1100" dirty="0"/>
                        <a:t>Jackson</a:t>
                      </a:r>
                    </a:p>
                  </a:txBody>
                  <a:tcPr/>
                </a:tc>
                <a:tc>
                  <a:txBody>
                    <a:bodyPr/>
                    <a:lstStyle/>
                    <a:p>
                      <a:r>
                        <a:rPr lang="en-US" sz="1100" dirty="0"/>
                        <a:t>Production</a:t>
                      </a:r>
                    </a:p>
                  </a:txBody>
                  <a:tcPr/>
                </a:tc>
                <a:tc>
                  <a:txBody>
                    <a:bodyPr/>
                    <a:lstStyle/>
                    <a:p>
                      <a:r>
                        <a:rPr lang="en-US" sz="1100" dirty="0">
                          <a:hlinkClick r:id="rId6"/>
                        </a:rPr>
                        <a:t>TJ@somewhere.com</a:t>
                      </a:r>
                      <a:endParaRPr lang="en-US" sz="1100"/>
                    </a:p>
                  </a:txBody>
                  <a:tcPr/>
                </a:tc>
                <a:tc>
                  <a:txBody>
                    <a:bodyPr/>
                    <a:lstStyle/>
                    <a:p>
                      <a:r>
                        <a:rPr lang="en-US" sz="1100" dirty="0"/>
                        <a:t>518-834-4101</a:t>
                      </a:r>
                    </a:p>
                  </a:txBody>
                  <a:tcPr/>
                </a:tc>
                <a:tc>
                  <a:txBody>
                    <a:bodyPr/>
                    <a:lstStyle/>
                    <a:p>
                      <a:pPr algn="l"/>
                      <a:endParaRPr lang="en-US" sz="1100" dirty="0"/>
                    </a:p>
                  </a:txBody>
                  <a:tcPr/>
                </a:tc>
                <a:extLst>
                  <a:ext uri="{0D108BD9-81ED-4DB2-BD59-A6C34878D82A}">
                    <a16:rowId xmlns:a16="http://schemas.microsoft.com/office/drawing/2014/main" val="3365036699"/>
                  </a:ext>
                </a:extLst>
              </a:tr>
              <a:tr h="370840">
                <a:tc>
                  <a:txBody>
                    <a:bodyPr/>
                    <a:lstStyle/>
                    <a:p>
                      <a:pPr algn="ctr"/>
                      <a:r>
                        <a:rPr lang="en-US" sz="1100" dirty="0"/>
                        <a:t>600</a:t>
                      </a:r>
                    </a:p>
                  </a:txBody>
                  <a:tcPr/>
                </a:tc>
                <a:tc>
                  <a:txBody>
                    <a:bodyPr/>
                    <a:lstStyle/>
                    <a:p>
                      <a:r>
                        <a:rPr lang="en-US" sz="1100" dirty="0"/>
                        <a:t>Eleanore</a:t>
                      </a:r>
                    </a:p>
                  </a:txBody>
                  <a:tcPr/>
                </a:tc>
                <a:tc>
                  <a:txBody>
                    <a:bodyPr/>
                    <a:lstStyle/>
                    <a:p>
                      <a:r>
                        <a:rPr lang="en-US" sz="1100" dirty="0"/>
                        <a:t>Caldera</a:t>
                      </a:r>
                    </a:p>
                  </a:txBody>
                  <a:tcPr/>
                </a:tc>
                <a:tc>
                  <a:txBody>
                    <a:bodyPr/>
                    <a:lstStyle/>
                    <a:p>
                      <a:r>
                        <a:rPr lang="en-US" sz="1100" dirty="0"/>
                        <a:t>Legal</a:t>
                      </a:r>
                    </a:p>
                  </a:txBody>
                  <a:tcPr/>
                </a:tc>
                <a:tc>
                  <a:txBody>
                    <a:bodyPr/>
                    <a:lstStyle/>
                    <a:p>
                      <a:r>
                        <a:rPr lang="en-US" sz="1100" dirty="0">
                          <a:hlinkClick r:id="rId7"/>
                        </a:rPr>
                        <a:t>EC@somewhere.com</a:t>
                      </a:r>
                      <a:endParaRPr lang="en-US" sz="1100"/>
                    </a:p>
                  </a:txBody>
                  <a:tcPr/>
                </a:tc>
                <a:tc>
                  <a:txBody>
                    <a:bodyPr/>
                    <a:lstStyle/>
                    <a:p>
                      <a:r>
                        <a:rPr lang="en-US" sz="1100" dirty="0"/>
                        <a:t>518-834-3101</a:t>
                      </a:r>
                    </a:p>
                  </a:txBody>
                  <a:tcPr/>
                </a:tc>
                <a:tc>
                  <a:txBody>
                    <a:bodyPr/>
                    <a:lstStyle/>
                    <a:p>
                      <a:pPr algn="l"/>
                      <a:endParaRPr lang="en-US" sz="1100" dirty="0"/>
                    </a:p>
                  </a:txBody>
                  <a:tcPr/>
                </a:tc>
                <a:extLst>
                  <a:ext uri="{0D108BD9-81ED-4DB2-BD59-A6C34878D82A}">
                    <a16:rowId xmlns:a16="http://schemas.microsoft.com/office/drawing/2014/main" val="3398608728"/>
                  </a:ext>
                </a:extLst>
              </a:tr>
              <a:tr h="370840">
                <a:tc>
                  <a:txBody>
                    <a:bodyPr/>
                    <a:lstStyle/>
                    <a:p>
                      <a:pPr algn="ctr"/>
                      <a:r>
                        <a:rPr lang="en-US" sz="1100" dirty="0"/>
                        <a:t>700</a:t>
                      </a:r>
                    </a:p>
                  </a:txBody>
                  <a:tcPr/>
                </a:tc>
                <a:tc>
                  <a:txBody>
                    <a:bodyPr/>
                    <a:lstStyle/>
                    <a:p>
                      <a:r>
                        <a:rPr lang="en-US" sz="1100" dirty="0"/>
                        <a:t>Richard</a:t>
                      </a:r>
                    </a:p>
                  </a:txBody>
                  <a:tcPr/>
                </a:tc>
                <a:tc>
                  <a:txBody>
                    <a:bodyPr/>
                    <a:lstStyle/>
                    <a:p>
                      <a:r>
                        <a:rPr lang="en-US" sz="1100" dirty="0"/>
                        <a:t>Bandalone</a:t>
                      </a:r>
                    </a:p>
                  </a:txBody>
                  <a:tcPr/>
                </a:tc>
                <a:tc>
                  <a:txBody>
                    <a:bodyPr/>
                    <a:lstStyle/>
                    <a:p>
                      <a:r>
                        <a:rPr lang="en-US" sz="1100" dirty="0"/>
                        <a:t>Legal</a:t>
                      </a:r>
                    </a:p>
                  </a:txBody>
                  <a:tcPr/>
                </a:tc>
                <a:tc>
                  <a:txBody>
                    <a:bodyPr/>
                    <a:lstStyle/>
                    <a:p>
                      <a:r>
                        <a:rPr lang="en-US" sz="1100" dirty="0">
                          <a:hlinkClick r:id="rId8"/>
                        </a:rPr>
                        <a:t>RB@somewhere.com</a:t>
                      </a:r>
                      <a:endParaRPr lang="en-US" sz="1100"/>
                    </a:p>
                  </a:txBody>
                  <a:tcPr/>
                </a:tc>
                <a:tc>
                  <a:txBody>
                    <a:bodyPr/>
                    <a:lstStyle/>
                    <a:p>
                      <a:r>
                        <a:rPr lang="en-US" sz="1100" dirty="0"/>
                        <a:t>518-834-3102</a:t>
                      </a:r>
                    </a:p>
                  </a:txBody>
                  <a:tcPr/>
                </a:tc>
                <a:tc>
                  <a:txBody>
                    <a:bodyPr/>
                    <a:lstStyle/>
                    <a:p>
                      <a:pPr algn="l"/>
                      <a:r>
                        <a:rPr lang="en-US" sz="1100" dirty="0"/>
                        <a:t>Is a full-time consultant to Legal on a retainer basis.</a:t>
                      </a:r>
                    </a:p>
                  </a:txBody>
                  <a:tcPr/>
                </a:tc>
                <a:extLst>
                  <a:ext uri="{0D108BD9-81ED-4DB2-BD59-A6C34878D82A}">
                    <a16:rowId xmlns:a16="http://schemas.microsoft.com/office/drawing/2014/main" val="1430497642"/>
                  </a:ext>
                </a:extLst>
              </a:tr>
            </a:tbl>
          </a:graphicData>
        </a:graphic>
      </p:graphicFrame>
    </p:spTree>
    <p:extLst>
      <p:ext uri="{BB962C8B-B14F-4D97-AF65-F5344CB8AC3E}">
        <p14:creationId xmlns:p14="http://schemas.microsoft.com/office/powerpoint/2010/main" val="4937620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0756-D69C-4A68-86A0-64D17D118FDF}"/>
              </a:ext>
            </a:extLst>
          </p:cNvPr>
          <p:cNvSpPr>
            <a:spLocks noGrp="1"/>
          </p:cNvSpPr>
          <p:nvPr>
            <p:ph type="title"/>
          </p:nvPr>
        </p:nvSpPr>
        <p:spPr/>
        <p:txBody>
          <a:bodyPr/>
          <a:lstStyle/>
          <a:p>
            <a:r>
              <a:rPr lang="en-US" dirty="0"/>
              <a:t>Functional Dependencies</a:t>
            </a:r>
          </a:p>
        </p:txBody>
      </p:sp>
      <p:sp>
        <p:nvSpPr>
          <p:cNvPr id="3" name="Text Placeholder 2">
            <a:extLst>
              <a:ext uri="{FF2B5EF4-FFF2-40B4-BE49-F238E27FC236}">
                <a16:creationId xmlns:a16="http://schemas.microsoft.com/office/drawing/2014/main" id="{7A299137-B7E4-4E97-A172-E24BB2E55D6A}"/>
              </a:ext>
            </a:extLst>
          </p:cNvPr>
          <p:cNvSpPr>
            <a:spLocks noGrp="1"/>
          </p:cNvSpPr>
          <p:nvPr>
            <p:ph type="body" idx="1"/>
          </p:nvPr>
        </p:nvSpPr>
        <p:spPr/>
        <p:txBody>
          <a:bodyPr/>
          <a:lstStyle/>
          <a:p>
            <a:pPr marL="342900" indent="-342900" fontAlgn="base">
              <a:spcBef>
                <a:spcPct val="20000"/>
              </a:spcBef>
              <a:spcAft>
                <a:spcPct val="0"/>
              </a:spcAft>
              <a:buFontTx/>
              <a:buChar char="•"/>
            </a:pPr>
            <a:r>
              <a:rPr lang="en-US" sz="2400" dirty="0">
                <a:solidFill>
                  <a:srgbClr val="000000"/>
                </a:solidFill>
              </a:rPr>
              <a:t>A </a:t>
            </a:r>
            <a:r>
              <a:rPr lang="en-US" sz="2400" b="1" dirty="0">
                <a:solidFill>
                  <a:schemeClr val="tx2"/>
                </a:solidFill>
              </a:rPr>
              <a:t>functional dependency</a:t>
            </a:r>
            <a:r>
              <a:rPr lang="en-US" sz="2400" dirty="0">
                <a:solidFill>
                  <a:schemeClr val="tx2"/>
                </a:solidFill>
              </a:rPr>
              <a:t> </a:t>
            </a:r>
            <a:r>
              <a:rPr lang="en-US" sz="2400" dirty="0">
                <a:solidFill>
                  <a:srgbClr val="000000"/>
                </a:solidFill>
              </a:rPr>
              <a:t>occurs when the value of one (set of) attribute(s) determines the value of a second (set of) attribute(s): </a:t>
            </a:r>
          </a:p>
          <a:p>
            <a:pPr lvl="2" fontAlgn="base">
              <a:spcBef>
                <a:spcPct val="20000"/>
              </a:spcBef>
              <a:spcAft>
                <a:spcPct val="0"/>
              </a:spcAft>
              <a:buNone/>
            </a:pPr>
            <a:r>
              <a:rPr lang="en-US" b="1" dirty="0">
                <a:solidFill>
                  <a:schemeClr val="tx2"/>
                </a:solidFill>
              </a:rPr>
              <a:t>CookieCost = NumberOfBoxes x $5</a:t>
            </a:r>
            <a:endParaRPr lang="en-US" b="1" dirty="0">
              <a:solidFill>
                <a:schemeClr val="tx2"/>
              </a:solidFill>
              <a:sym typeface="Wingdings" panose="05000000000000000000" pitchFamily="2" charset="2"/>
            </a:endParaRPr>
          </a:p>
          <a:p>
            <a:pPr lvl="2" fontAlgn="base">
              <a:spcBef>
                <a:spcPct val="20000"/>
              </a:spcBef>
              <a:spcAft>
                <a:spcPct val="0"/>
              </a:spcAft>
              <a:buNone/>
            </a:pPr>
            <a:r>
              <a:rPr lang="en-US" b="1" dirty="0">
                <a:solidFill>
                  <a:schemeClr val="tx2"/>
                </a:solidFill>
                <a:sym typeface="Wingdings" panose="05000000000000000000" pitchFamily="2" charset="2"/>
              </a:rPr>
              <a:t>NumberOfBoxes  CookieCost</a:t>
            </a:r>
          </a:p>
          <a:p>
            <a:pPr marL="342900" indent="-342900" fontAlgn="base">
              <a:spcBef>
                <a:spcPct val="20000"/>
              </a:spcBef>
              <a:spcAft>
                <a:spcPct val="0"/>
              </a:spcAft>
              <a:buFontTx/>
              <a:buChar char="•"/>
            </a:pPr>
            <a:r>
              <a:rPr lang="en-US" sz="2400" dirty="0">
                <a:solidFill>
                  <a:srgbClr val="000000"/>
                </a:solidFill>
              </a:rPr>
              <a:t>The attribute on the left side of the functional dependency is called the </a:t>
            </a:r>
            <a:r>
              <a:rPr lang="en-US" sz="2400" b="1" dirty="0">
                <a:solidFill>
                  <a:schemeClr val="tx2"/>
                </a:solidFill>
              </a:rPr>
              <a:t>determinant</a:t>
            </a:r>
            <a:r>
              <a:rPr lang="en-US" sz="2400" dirty="0">
                <a:solidFill>
                  <a:srgbClr val="000000"/>
                </a:solidFill>
              </a:rPr>
              <a:t>.</a:t>
            </a:r>
          </a:p>
          <a:p>
            <a:pPr marL="342900" indent="-342900" fontAlgn="base">
              <a:spcBef>
                <a:spcPct val="20000"/>
              </a:spcBef>
              <a:spcAft>
                <a:spcPct val="0"/>
              </a:spcAft>
              <a:buFontTx/>
              <a:buChar char="•"/>
            </a:pPr>
            <a:r>
              <a:rPr lang="en-US" sz="2400" dirty="0">
                <a:solidFill>
                  <a:srgbClr val="000000"/>
                </a:solidFill>
              </a:rPr>
              <a:t>Functional dependencies may be </a:t>
            </a:r>
            <a:r>
              <a:rPr lang="en-US" sz="2400" i="1" dirty="0">
                <a:solidFill>
                  <a:srgbClr val="000000"/>
                </a:solidFill>
              </a:rPr>
              <a:t>based</a:t>
            </a:r>
            <a:r>
              <a:rPr lang="en-US" sz="2400" dirty="0">
                <a:solidFill>
                  <a:srgbClr val="000000"/>
                </a:solidFill>
              </a:rPr>
              <a:t> on equations:</a:t>
            </a:r>
          </a:p>
          <a:p>
            <a:pPr lvl="1" indent="-285750" fontAlgn="base">
              <a:spcBef>
                <a:spcPct val="20000"/>
              </a:spcBef>
              <a:spcAft>
                <a:spcPct val="0"/>
              </a:spcAft>
              <a:buNone/>
            </a:pPr>
            <a:r>
              <a:rPr lang="en-US" sz="2000" dirty="0">
                <a:solidFill>
                  <a:srgbClr val="000000"/>
                </a:solidFill>
              </a:rPr>
              <a:t>		</a:t>
            </a:r>
            <a:r>
              <a:rPr lang="en-US" sz="2000" b="1" dirty="0">
                <a:solidFill>
                  <a:schemeClr val="tx2"/>
                </a:solidFill>
              </a:rPr>
              <a:t>ExtendedPrice = Quantity X UnitPrice</a:t>
            </a:r>
          </a:p>
          <a:p>
            <a:pPr lvl="1" indent="-285750" fontAlgn="base">
              <a:spcBef>
                <a:spcPct val="20000"/>
              </a:spcBef>
              <a:spcAft>
                <a:spcPct val="0"/>
              </a:spcAft>
              <a:buNone/>
            </a:pPr>
            <a:r>
              <a:rPr lang="en-US" sz="2000" b="1" dirty="0">
                <a:solidFill>
                  <a:srgbClr val="0099CC"/>
                </a:solidFill>
              </a:rPr>
              <a:t>	</a:t>
            </a:r>
            <a:r>
              <a:rPr lang="en-US" sz="2000" b="1" dirty="0">
                <a:solidFill>
                  <a:schemeClr val="tx2"/>
                </a:solidFill>
              </a:rPr>
              <a:t>	(Quantity, UnitPrice) </a:t>
            </a:r>
            <a:r>
              <a:rPr lang="en-US" sz="2000" b="1" dirty="0">
                <a:solidFill>
                  <a:schemeClr val="tx2"/>
                </a:solidFill>
                <a:sym typeface="Wingdings" panose="05000000000000000000" pitchFamily="2" charset="2"/>
              </a:rPr>
              <a:t> ExtendedPrice</a:t>
            </a:r>
          </a:p>
          <a:p>
            <a:pPr marL="342900" indent="-342900" fontAlgn="base">
              <a:spcBef>
                <a:spcPct val="20000"/>
              </a:spcBef>
              <a:spcAft>
                <a:spcPct val="0"/>
              </a:spcAft>
              <a:buFontTx/>
              <a:buChar char="•"/>
            </a:pPr>
            <a:r>
              <a:rPr lang="en-US" sz="2400" dirty="0">
                <a:solidFill>
                  <a:srgbClr val="000000"/>
                </a:solidFill>
              </a:rPr>
              <a:t>Functional dependencies are </a:t>
            </a:r>
            <a:r>
              <a:rPr lang="en-US" sz="2400" i="1" dirty="0">
                <a:solidFill>
                  <a:srgbClr val="000000"/>
                </a:solidFill>
              </a:rPr>
              <a:t>not</a:t>
            </a:r>
            <a:r>
              <a:rPr lang="en-US" sz="2400" dirty="0">
                <a:solidFill>
                  <a:srgbClr val="000000"/>
                </a:solidFill>
              </a:rPr>
              <a:t> equations!</a:t>
            </a:r>
          </a:p>
          <a:p>
            <a:endParaRPr lang="en-US" dirty="0"/>
          </a:p>
        </p:txBody>
      </p:sp>
    </p:spTree>
    <p:extLst>
      <p:ext uri="{BB962C8B-B14F-4D97-AF65-F5344CB8AC3E}">
        <p14:creationId xmlns:p14="http://schemas.microsoft.com/office/powerpoint/2010/main" val="10840450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9F33-8382-444E-8D11-14046D4342A7}"/>
              </a:ext>
            </a:extLst>
          </p:cNvPr>
          <p:cNvSpPr>
            <a:spLocks noGrp="1"/>
          </p:cNvSpPr>
          <p:nvPr>
            <p:ph type="title"/>
          </p:nvPr>
        </p:nvSpPr>
        <p:spPr/>
        <p:txBody>
          <a:bodyPr/>
          <a:lstStyle/>
          <a:p>
            <a:r>
              <a:rPr lang="en-US" dirty="0"/>
              <a:t>Composite Determinants</a:t>
            </a:r>
          </a:p>
        </p:txBody>
      </p:sp>
      <p:sp>
        <p:nvSpPr>
          <p:cNvPr id="3" name="Text Placeholder 2">
            <a:extLst>
              <a:ext uri="{FF2B5EF4-FFF2-40B4-BE49-F238E27FC236}">
                <a16:creationId xmlns:a16="http://schemas.microsoft.com/office/drawing/2014/main" id="{AC9F6631-AEC1-41FE-A3EF-5FFDEBC4ADDB}"/>
              </a:ext>
            </a:extLst>
          </p:cNvPr>
          <p:cNvSpPr>
            <a:spLocks noGrp="1"/>
          </p:cNvSpPr>
          <p:nvPr>
            <p:ph type="body" idx="1"/>
          </p:nvPr>
        </p:nvSpPr>
        <p:spPr/>
        <p:txBody>
          <a:bodyPr/>
          <a:lstStyle/>
          <a:p>
            <a:pPr eaLnBrk="1" hangingPunct="1">
              <a:buClr>
                <a:schemeClr val="tx1"/>
              </a:buClr>
            </a:pPr>
            <a:r>
              <a:rPr lang="en-US" b="1" dirty="0">
                <a:solidFill>
                  <a:schemeClr val="tx2"/>
                </a:solidFill>
              </a:rPr>
              <a:t>Composite determinant</a:t>
            </a:r>
            <a:r>
              <a:rPr lang="en-US" dirty="0">
                <a:solidFill>
                  <a:schemeClr val="tx2"/>
                </a:solidFill>
              </a:rPr>
              <a:t> </a:t>
            </a:r>
            <a:r>
              <a:rPr lang="en-US" dirty="0"/>
              <a:t>= a determinant of a functional dependency that consists of more than one attribute</a:t>
            </a:r>
          </a:p>
          <a:p>
            <a:pPr eaLnBrk="1" hangingPunct="1">
              <a:buFontTx/>
              <a:buNone/>
            </a:pPr>
            <a:r>
              <a:rPr lang="en-US" b="1" dirty="0">
                <a:solidFill>
                  <a:srgbClr val="0066FF"/>
                </a:solidFill>
                <a:sym typeface="Wingdings" panose="05000000000000000000" pitchFamily="2" charset="2"/>
              </a:rPr>
              <a:t>    </a:t>
            </a:r>
            <a:r>
              <a:rPr lang="en-US" b="1" dirty="0">
                <a:solidFill>
                  <a:schemeClr val="tx2"/>
                </a:solidFill>
                <a:sym typeface="Wingdings" panose="05000000000000000000" pitchFamily="2" charset="2"/>
              </a:rPr>
              <a:t>(StudentNumber, ClassNumber)  (Grade)</a:t>
            </a:r>
          </a:p>
          <a:p>
            <a:endParaRPr lang="en-US" dirty="0"/>
          </a:p>
        </p:txBody>
      </p:sp>
    </p:spTree>
    <p:extLst>
      <p:ext uri="{BB962C8B-B14F-4D97-AF65-F5344CB8AC3E}">
        <p14:creationId xmlns:p14="http://schemas.microsoft.com/office/powerpoint/2010/main" val="31404521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7DFD-304A-4ABB-A680-8880A9CBD18C}"/>
              </a:ext>
            </a:extLst>
          </p:cNvPr>
          <p:cNvSpPr>
            <a:spLocks noGrp="1"/>
          </p:cNvSpPr>
          <p:nvPr>
            <p:ph type="title"/>
          </p:nvPr>
        </p:nvSpPr>
        <p:spPr/>
        <p:txBody>
          <a:bodyPr/>
          <a:lstStyle/>
          <a:p>
            <a:r>
              <a:rPr lang="en-US" dirty="0"/>
              <a:t>Functional Dependency Rules</a:t>
            </a:r>
          </a:p>
        </p:txBody>
      </p:sp>
      <p:sp>
        <p:nvSpPr>
          <p:cNvPr id="3" name="Text Placeholder 2">
            <a:extLst>
              <a:ext uri="{FF2B5EF4-FFF2-40B4-BE49-F238E27FC236}">
                <a16:creationId xmlns:a16="http://schemas.microsoft.com/office/drawing/2014/main" id="{D6654691-D464-4413-81BB-2016DCB54E9C}"/>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If A </a:t>
            </a:r>
            <a:r>
              <a:rPr lang="en-US" dirty="0">
                <a:solidFill>
                  <a:srgbClr val="000000"/>
                </a:solidFill>
                <a:sym typeface="Wingdings" panose="05000000000000000000" pitchFamily="2" charset="2"/>
              </a:rPr>
              <a:t> (B, C), then A  B and A C.</a:t>
            </a:r>
          </a:p>
          <a:p>
            <a:pPr lvl="1" indent="-285750" fontAlgn="base">
              <a:spcBef>
                <a:spcPct val="20000"/>
              </a:spcBef>
              <a:spcAft>
                <a:spcPct val="0"/>
              </a:spcAft>
              <a:buFontTx/>
              <a:buChar char="–"/>
            </a:pPr>
            <a:r>
              <a:rPr lang="en-US" sz="2800" dirty="0">
                <a:solidFill>
                  <a:srgbClr val="000000"/>
                </a:solidFill>
                <a:sym typeface="Wingdings" panose="05000000000000000000" pitchFamily="2" charset="2"/>
              </a:rPr>
              <a:t>This is the </a:t>
            </a:r>
            <a:r>
              <a:rPr lang="en-US" sz="2800" b="1" dirty="0">
                <a:solidFill>
                  <a:schemeClr val="tx2"/>
                </a:solidFill>
                <a:sym typeface="Wingdings" panose="05000000000000000000" pitchFamily="2" charset="2"/>
              </a:rPr>
              <a:t>decomposition rule</a:t>
            </a:r>
            <a:r>
              <a:rPr lang="en-US" sz="2800" dirty="0">
                <a:solidFill>
                  <a:srgbClr val="000000"/>
                </a:solidFill>
                <a:sym typeface="Wingdings" panose="05000000000000000000" pitchFamily="2" charset="2"/>
              </a:rPr>
              <a:t>.</a:t>
            </a:r>
          </a:p>
          <a:p>
            <a:pPr marL="342900" indent="-342900" fontAlgn="base">
              <a:spcBef>
                <a:spcPct val="20000"/>
              </a:spcBef>
              <a:spcAft>
                <a:spcPct val="0"/>
              </a:spcAft>
              <a:buFontTx/>
              <a:buChar char="•"/>
            </a:pPr>
            <a:r>
              <a:rPr lang="en-US" dirty="0">
                <a:solidFill>
                  <a:srgbClr val="000000"/>
                </a:solidFill>
              </a:rPr>
              <a:t>If </a:t>
            </a:r>
            <a:r>
              <a:rPr lang="en-US" dirty="0">
                <a:solidFill>
                  <a:srgbClr val="000000"/>
                </a:solidFill>
                <a:sym typeface="Wingdings" panose="05000000000000000000" pitchFamily="2" charset="2"/>
              </a:rPr>
              <a:t>A  B and A C, then A  (B, C).</a:t>
            </a:r>
          </a:p>
          <a:p>
            <a:pPr lvl="1" indent="-285750" fontAlgn="base">
              <a:spcBef>
                <a:spcPct val="20000"/>
              </a:spcBef>
              <a:spcAft>
                <a:spcPct val="0"/>
              </a:spcAft>
              <a:buFontTx/>
              <a:buChar char="–"/>
            </a:pPr>
            <a:r>
              <a:rPr lang="en-US" sz="2800" dirty="0">
                <a:solidFill>
                  <a:srgbClr val="000000"/>
                </a:solidFill>
                <a:sym typeface="Wingdings" panose="05000000000000000000" pitchFamily="2" charset="2"/>
              </a:rPr>
              <a:t>This is the </a:t>
            </a:r>
            <a:r>
              <a:rPr lang="en-US" sz="2800" b="1" dirty="0">
                <a:solidFill>
                  <a:schemeClr val="tx2"/>
                </a:solidFill>
                <a:sym typeface="Wingdings" panose="05000000000000000000" pitchFamily="2" charset="2"/>
              </a:rPr>
              <a:t>union rule</a:t>
            </a:r>
            <a:r>
              <a:rPr lang="en-US" sz="2800" dirty="0">
                <a:solidFill>
                  <a:srgbClr val="000000"/>
                </a:solidFill>
                <a:sym typeface="Wingdings" panose="05000000000000000000" pitchFamily="2" charset="2"/>
              </a:rPr>
              <a:t>.</a:t>
            </a:r>
          </a:p>
          <a:p>
            <a:pPr marL="342900" indent="-342900" fontAlgn="base">
              <a:spcBef>
                <a:spcPct val="20000"/>
              </a:spcBef>
              <a:spcAft>
                <a:spcPct val="0"/>
              </a:spcAft>
              <a:buFontTx/>
              <a:buChar char="•"/>
            </a:pPr>
            <a:r>
              <a:rPr lang="en-US" dirty="0">
                <a:solidFill>
                  <a:srgbClr val="000000"/>
                </a:solidFill>
                <a:sym typeface="Wingdings" panose="05000000000000000000" pitchFamily="2" charset="2"/>
              </a:rPr>
              <a:t>However, if (A,B)  C, then </a:t>
            </a:r>
            <a:r>
              <a:rPr lang="en-US" i="1" dirty="0">
                <a:solidFill>
                  <a:schemeClr val="tx2"/>
                </a:solidFill>
                <a:sym typeface="Wingdings" panose="05000000000000000000" pitchFamily="2" charset="2"/>
              </a:rPr>
              <a:t>neither A nor B determines C by itself</a:t>
            </a:r>
            <a:r>
              <a:rPr lang="en-US" dirty="0">
                <a:solidFill>
                  <a:srgbClr val="000000"/>
                </a:solidFill>
                <a:sym typeface="Wingdings" panose="05000000000000000000" pitchFamily="2" charset="2"/>
              </a:rPr>
              <a:t>.</a:t>
            </a:r>
            <a:endParaRPr lang="en-US" dirty="0">
              <a:solidFill>
                <a:srgbClr val="000000"/>
              </a:solidFill>
            </a:endParaRPr>
          </a:p>
          <a:p>
            <a:endParaRPr lang="en-US" dirty="0"/>
          </a:p>
        </p:txBody>
      </p:sp>
    </p:spTree>
    <p:extLst>
      <p:ext uri="{BB962C8B-B14F-4D97-AF65-F5344CB8AC3E}">
        <p14:creationId xmlns:p14="http://schemas.microsoft.com/office/powerpoint/2010/main" val="15715275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B8BB2-3646-4895-B69B-78ED170A8D93}"/>
              </a:ext>
            </a:extLst>
          </p:cNvPr>
          <p:cNvSpPr>
            <a:spLocks noGrp="1"/>
          </p:cNvSpPr>
          <p:nvPr>
            <p:ph type="title"/>
          </p:nvPr>
        </p:nvSpPr>
        <p:spPr/>
        <p:txBody>
          <a:bodyPr/>
          <a:lstStyle/>
          <a:p>
            <a:r>
              <a:rPr lang="en-US" dirty="0"/>
              <a:t>What Makes Determinant Values Unique?</a:t>
            </a:r>
          </a:p>
        </p:txBody>
      </p:sp>
      <p:sp>
        <p:nvSpPr>
          <p:cNvPr id="3" name="Text Placeholder 2">
            <a:extLst>
              <a:ext uri="{FF2B5EF4-FFF2-40B4-BE49-F238E27FC236}">
                <a16:creationId xmlns:a16="http://schemas.microsoft.com/office/drawing/2014/main" id="{1D8ED2C9-BE48-431C-B3CF-88BBE16C7866}"/>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A determinant is unique in a relation if and only if it determines every other column in the relation.</a:t>
            </a:r>
          </a:p>
          <a:p>
            <a:pPr marL="342900" indent="-342900" fontAlgn="base">
              <a:spcBef>
                <a:spcPct val="20000"/>
              </a:spcBef>
              <a:spcAft>
                <a:spcPct val="0"/>
              </a:spcAft>
              <a:buFontTx/>
              <a:buChar char="•"/>
            </a:pPr>
            <a:r>
              <a:rPr lang="en-US" dirty="0">
                <a:solidFill>
                  <a:srgbClr val="000000"/>
                </a:solidFill>
              </a:rPr>
              <a:t>You cannot find the determinants of all functional dependencies simply by looking for unique values in one column:</a:t>
            </a:r>
          </a:p>
          <a:p>
            <a:pPr lvl="1" indent="-285750" fontAlgn="base">
              <a:spcBef>
                <a:spcPct val="20000"/>
              </a:spcBef>
              <a:spcAft>
                <a:spcPct val="0"/>
              </a:spcAft>
              <a:buFontTx/>
              <a:buChar char="–"/>
            </a:pPr>
            <a:r>
              <a:rPr lang="en-US" dirty="0">
                <a:solidFill>
                  <a:srgbClr val="000000"/>
                </a:solidFill>
              </a:rPr>
              <a:t>Data set limitations</a:t>
            </a:r>
          </a:p>
          <a:p>
            <a:pPr lvl="1" indent="-285750" fontAlgn="base">
              <a:spcBef>
                <a:spcPct val="20000"/>
              </a:spcBef>
              <a:spcAft>
                <a:spcPct val="0"/>
              </a:spcAft>
              <a:buFontTx/>
              <a:buChar char="–"/>
            </a:pPr>
            <a:r>
              <a:rPr lang="en-US" dirty="0">
                <a:solidFill>
                  <a:srgbClr val="000000"/>
                </a:solidFill>
              </a:rPr>
              <a:t>Must be logically a determinant</a:t>
            </a:r>
          </a:p>
          <a:p>
            <a:endParaRPr lang="en-US" dirty="0"/>
          </a:p>
        </p:txBody>
      </p:sp>
    </p:spTree>
    <p:extLst>
      <p:ext uri="{BB962C8B-B14F-4D97-AF65-F5344CB8AC3E}">
        <p14:creationId xmlns:p14="http://schemas.microsoft.com/office/powerpoint/2010/main" val="26758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F95B-EA77-4ADA-B950-A9337389CE64}"/>
              </a:ext>
            </a:extLst>
          </p:cNvPr>
          <p:cNvSpPr>
            <a:spLocks noGrp="1"/>
          </p:cNvSpPr>
          <p:nvPr>
            <p:ph type="title"/>
          </p:nvPr>
        </p:nvSpPr>
        <p:spPr/>
        <p:txBody>
          <a:bodyPr/>
          <a:lstStyle/>
          <a:p>
            <a:r>
              <a:rPr lang="en-US" dirty="0"/>
              <a:t>Databases Originating from Existing Data</a:t>
            </a:r>
          </a:p>
        </p:txBody>
      </p:sp>
      <p:pic>
        <p:nvPicPr>
          <p:cNvPr id="5" name="Picture 4">
            <a:extLst>
              <a:ext uri="{FF2B5EF4-FFF2-40B4-BE49-F238E27FC236}">
                <a16:creationId xmlns:a16="http://schemas.microsoft.com/office/drawing/2014/main" id="{002F9F5C-BE0C-40A4-9780-A7C543E6BE90}"/>
              </a:ext>
            </a:extLst>
          </p:cNvPr>
          <p:cNvPicPr>
            <a:picLocks noChangeAspect="1"/>
          </p:cNvPicPr>
          <p:nvPr/>
        </p:nvPicPr>
        <p:blipFill>
          <a:blip r:embed="rId2"/>
          <a:stretch>
            <a:fillRect/>
          </a:stretch>
        </p:blipFill>
        <p:spPr>
          <a:xfrm>
            <a:off x="2142371" y="1684544"/>
            <a:ext cx="4775438" cy="4357274"/>
          </a:xfrm>
          <a:prstGeom prst="rect">
            <a:avLst/>
          </a:prstGeom>
        </p:spPr>
      </p:pic>
    </p:spTree>
    <p:extLst>
      <p:ext uri="{BB962C8B-B14F-4D97-AF65-F5344CB8AC3E}">
        <p14:creationId xmlns:p14="http://schemas.microsoft.com/office/powerpoint/2010/main" val="425586133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E61E-3C86-415D-9D9B-CE87E45D2B83}"/>
              </a:ext>
            </a:extLst>
          </p:cNvPr>
          <p:cNvSpPr>
            <a:spLocks noGrp="1"/>
          </p:cNvSpPr>
          <p:nvPr>
            <p:ph type="title"/>
          </p:nvPr>
        </p:nvSpPr>
        <p:spPr/>
        <p:txBody>
          <a:bodyPr/>
          <a:lstStyle/>
          <a:p>
            <a:r>
              <a:rPr lang="en-US" dirty="0"/>
              <a:t>Keys</a:t>
            </a:r>
          </a:p>
        </p:txBody>
      </p:sp>
      <p:sp>
        <p:nvSpPr>
          <p:cNvPr id="3" name="Text Placeholder 2">
            <a:extLst>
              <a:ext uri="{FF2B5EF4-FFF2-40B4-BE49-F238E27FC236}">
                <a16:creationId xmlns:a16="http://schemas.microsoft.com/office/drawing/2014/main" id="{3C04E782-469A-4116-9FFB-C75724A11456}"/>
              </a:ext>
            </a:extLst>
          </p:cNvPr>
          <p:cNvSpPr>
            <a:spLocks noGrp="1"/>
          </p:cNvSpPr>
          <p:nvPr>
            <p:ph type="body" idx="1"/>
          </p:nvPr>
        </p:nvSpPr>
        <p:spPr/>
        <p:txBody>
          <a:bodyPr/>
          <a:lstStyle/>
          <a:p>
            <a:pPr marL="342900" indent="-342900" fontAlgn="base">
              <a:spcBef>
                <a:spcPct val="20000"/>
              </a:spcBef>
              <a:spcAft>
                <a:spcPct val="0"/>
              </a:spcAft>
              <a:buFontTx/>
              <a:buChar char="•"/>
            </a:pPr>
            <a:r>
              <a:rPr lang="en-US" sz="3200" dirty="0">
                <a:solidFill>
                  <a:srgbClr val="000000"/>
                </a:solidFill>
              </a:rPr>
              <a:t>A </a:t>
            </a:r>
            <a:r>
              <a:rPr lang="en-US" sz="3200" b="1" dirty="0">
                <a:solidFill>
                  <a:schemeClr val="tx2"/>
                </a:solidFill>
              </a:rPr>
              <a:t>key</a:t>
            </a:r>
            <a:r>
              <a:rPr lang="en-US" sz="3200" dirty="0">
                <a:solidFill>
                  <a:srgbClr val="000000"/>
                </a:solidFill>
              </a:rPr>
              <a:t> is a combination of one or more columns that is used to identify particular rows in a relation.</a:t>
            </a:r>
          </a:p>
          <a:p>
            <a:pPr marL="342900" indent="-342900" fontAlgn="base">
              <a:spcBef>
                <a:spcPct val="20000"/>
              </a:spcBef>
              <a:spcAft>
                <a:spcPct val="0"/>
              </a:spcAft>
              <a:buFontTx/>
              <a:buChar char="•"/>
            </a:pPr>
            <a:r>
              <a:rPr lang="en-US" sz="3200" dirty="0">
                <a:solidFill>
                  <a:srgbClr val="000000"/>
                </a:solidFill>
              </a:rPr>
              <a:t>A </a:t>
            </a:r>
            <a:r>
              <a:rPr lang="en-US" sz="3200" b="1" dirty="0">
                <a:solidFill>
                  <a:schemeClr val="tx2"/>
                </a:solidFill>
              </a:rPr>
              <a:t>composite key</a:t>
            </a:r>
            <a:r>
              <a:rPr lang="en-US" sz="3200" dirty="0">
                <a:solidFill>
                  <a:schemeClr val="tx2"/>
                </a:solidFill>
              </a:rPr>
              <a:t> </a:t>
            </a:r>
            <a:r>
              <a:rPr lang="en-US" sz="3200" dirty="0">
                <a:solidFill>
                  <a:srgbClr val="000000"/>
                </a:solidFill>
              </a:rPr>
              <a:t>is a key that consists of two or more columns.</a:t>
            </a:r>
          </a:p>
          <a:p>
            <a:endParaRPr lang="en-US" dirty="0"/>
          </a:p>
        </p:txBody>
      </p:sp>
    </p:spTree>
    <p:extLst>
      <p:ext uri="{BB962C8B-B14F-4D97-AF65-F5344CB8AC3E}">
        <p14:creationId xmlns:p14="http://schemas.microsoft.com/office/powerpoint/2010/main" val="17993819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C414E-AC4D-45EE-96DA-1E10CE8DA9F8}"/>
              </a:ext>
            </a:extLst>
          </p:cNvPr>
          <p:cNvSpPr>
            <a:spLocks noGrp="1"/>
          </p:cNvSpPr>
          <p:nvPr>
            <p:ph type="title"/>
          </p:nvPr>
        </p:nvSpPr>
        <p:spPr/>
        <p:txBody>
          <a:bodyPr/>
          <a:lstStyle/>
          <a:p>
            <a:r>
              <a:rPr lang="en-US" dirty="0"/>
              <a:t>Candidate and Primary Keys</a:t>
            </a:r>
          </a:p>
        </p:txBody>
      </p:sp>
      <p:sp>
        <p:nvSpPr>
          <p:cNvPr id="3" name="Text Placeholder 2">
            <a:extLst>
              <a:ext uri="{FF2B5EF4-FFF2-40B4-BE49-F238E27FC236}">
                <a16:creationId xmlns:a16="http://schemas.microsoft.com/office/drawing/2014/main" id="{59F3AA12-359D-4BB7-B768-880E647296E0}"/>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A </a:t>
            </a:r>
            <a:r>
              <a:rPr lang="en-US" b="1" dirty="0">
                <a:solidFill>
                  <a:schemeClr val="tx2"/>
                </a:solidFill>
              </a:rPr>
              <a:t>candidate key</a:t>
            </a:r>
            <a:r>
              <a:rPr lang="en-US" dirty="0">
                <a:solidFill>
                  <a:schemeClr val="tx2"/>
                </a:solidFill>
              </a:rPr>
              <a:t> </a:t>
            </a:r>
            <a:r>
              <a:rPr lang="en-US" dirty="0">
                <a:solidFill>
                  <a:srgbClr val="000000"/>
                </a:solidFill>
              </a:rPr>
              <a:t>is a key that determines all of the other columns in a relation.</a:t>
            </a:r>
          </a:p>
          <a:p>
            <a:pPr marL="342900" indent="-342900" fontAlgn="base">
              <a:spcBef>
                <a:spcPct val="20000"/>
              </a:spcBef>
              <a:spcAft>
                <a:spcPct val="0"/>
              </a:spcAft>
              <a:buFontTx/>
              <a:buChar char="•"/>
            </a:pPr>
            <a:r>
              <a:rPr lang="en-US" dirty="0">
                <a:solidFill>
                  <a:srgbClr val="000000"/>
                </a:solidFill>
              </a:rPr>
              <a:t>A </a:t>
            </a:r>
            <a:r>
              <a:rPr lang="en-US" b="1" dirty="0">
                <a:solidFill>
                  <a:schemeClr val="tx2"/>
                </a:solidFill>
              </a:rPr>
              <a:t>primary key</a:t>
            </a:r>
            <a:r>
              <a:rPr lang="en-US" dirty="0">
                <a:solidFill>
                  <a:schemeClr val="tx2"/>
                </a:solidFill>
              </a:rPr>
              <a:t> </a:t>
            </a:r>
            <a:r>
              <a:rPr lang="en-US" dirty="0">
                <a:solidFill>
                  <a:srgbClr val="000000"/>
                </a:solidFill>
              </a:rPr>
              <a:t>is a candidate key selected as the primary means of identifying rows in a relation.</a:t>
            </a:r>
          </a:p>
          <a:p>
            <a:pPr lvl="1" indent="-285750" fontAlgn="base">
              <a:spcBef>
                <a:spcPct val="20000"/>
              </a:spcBef>
              <a:spcAft>
                <a:spcPct val="0"/>
              </a:spcAft>
              <a:buFontTx/>
              <a:buChar char="–"/>
            </a:pPr>
            <a:r>
              <a:rPr lang="en-US" dirty="0">
                <a:solidFill>
                  <a:srgbClr val="000000"/>
                </a:solidFill>
              </a:rPr>
              <a:t>There is only one primary key per relation.</a:t>
            </a:r>
          </a:p>
          <a:p>
            <a:pPr lvl="1" indent="-285750" fontAlgn="base">
              <a:spcBef>
                <a:spcPct val="20000"/>
              </a:spcBef>
              <a:spcAft>
                <a:spcPct val="0"/>
              </a:spcAft>
              <a:buFontTx/>
              <a:buChar char="–"/>
            </a:pPr>
            <a:r>
              <a:rPr lang="en-US" dirty="0">
                <a:solidFill>
                  <a:srgbClr val="000000"/>
                </a:solidFill>
              </a:rPr>
              <a:t>The primary key may be a single key or a composite key.</a:t>
            </a:r>
          </a:p>
          <a:p>
            <a:endParaRPr lang="en-US" dirty="0"/>
          </a:p>
        </p:txBody>
      </p:sp>
    </p:spTree>
    <p:extLst>
      <p:ext uri="{BB962C8B-B14F-4D97-AF65-F5344CB8AC3E}">
        <p14:creationId xmlns:p14="http://schemas.microsoft.com/office/powerpoint/2010/main" val="28547581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0F3B-8CD1-4055-BE5F-A63475EA8C08}"/>
              </a:ext>
            </a:extLst>
          </p:cNvPr>
          <p:cNvSpPr>
            <a:spLocks noGrp="1"/>
          </p:cNvSpPr>
          <p:nvPr>
            <p:ph type="title"/>
          </p:nvPr>
        </p:nvSpPr>
        <p:spPr/>
        <p:txBody>
          <a:bodyPr/>
          <a:lstStyle/>
          <a:p>
            <a:r>
              <a:rPr lang="en-US" dirty="0"/>
              <a:t>The Entity Integrity Constraint</a:t>
            </a:r>
          </a:p>
        </p:txBody>
      </p:sp>
      <p:sp>
        <p:nvSpPr>
          <p:cNvPr id="3" name="Text Placeholder 2">
            <a:extLst>
              <a:ext uri="{FF2B5EF4-FFF2-40B4-BE49-F238E27FC236}">
                <a16:creationId xmlns:a16="http://schemas.microsoft.com/office/drawing/2014/main" id="{67702347-56A6-488D-A1EC-10FA182C4BCD}"/>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The requirement that, in order to function properly, the primary key must have unique data values inserted into every row of the table. This is known as the </a:t>
            </a:r>
            <a:r>
              <a:rPr lang="en-US" b="1" dirty="0">
                <a:solidFill>
                  <a:schemeClr val="tx2"/>
                </a:solidFill>
              </a:rPr>
              <a:t>entity integrity constraint</a:t>
            </a:r>
            <a:r>
              <a:rPr lang="en-US" dirty="0">
                <a:solidFill>
                  <a:srgbClr val="000000"/>
                </a:solidFill>
              </a:rPr>
              <a:t>.</a:t>
            </a:r>
          </a:p>
          <a:p>
            <a:pPr marL="342900" indent="-342900" fontAlgn="base">
              <a:spcBef>
                <a:spcPct val="20000"/>
              </a:spcBef>
              <a:spcAft>
                <a:spcPct val="0"/>
              </a:spcAft>
              <a:buFontTx/>
              <a:buChar char="•"/>
            </a:pPr>
            <a:r>
              <a:rPr lang="en-US" dirty="0">
                <a:solidFill>
                  <a:srgbClr val="000000"/>
                </a:solidFill>
              </a:rPr>
              <a:t>The phrase </a:t>
            </a:r>
            <a:r>
              <a:rPr lang="en-US" i="1" dirty="0">
                <a:solidFill>
                  <a:schemeClr val="tx2"/>
                </a:solidFill>
              </a:rPr>
              <a:t>unique data values </a:t>
            </a:r>
            <a:r>
              <a:rPr lang="en-US" dirty="0">
                <a:solidFill>
                  <a:srgbClr val="000000"/>
                </a:solidFill>
              </a:rPr>
              <a:t>implies that this column is NOT NULL, and does not allow a NULL value in any row.</a:t>
            </a:r>
          </a:p>
          <a:p>
            <a:endParaRPr lang="en-US" dirty="0"/>
          </a:p>
        </p:txBody>
      </p:sp>
    </p:spTree>
    <p:extLst>
      <p:ext uri="{BB962C8B-B14F-4D97-AF65-F5344CB8AC3E}">
        <p14:creationId xmlns:p14="http://schemas.microsoft.com/office/powerpoint/2010/main" val="15868031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97F4-ECD1-43EC-9714-3C5579E2DC4C}"/>
              </a:ext>
            </a:extLst>
          </p:cNvPr>
          <p:cNvSpPr>
            <a:spLocks noGrp="1"/>
          </p:cNvSpPr>
          <p:nvPr>
            <p:ph type="title"/>
          </p:nvPr>
        </p:nvSpPr>
        <p:spPr/>
        <p:txBody>
          <a:bodyPr/>
          <a:lstStyle/>
          <a:p>
            <a:r>
              <a:rPr lang="en-US" dirty="0"/>
              <a:t>Surrogate Keys (1 of 2)</a:t>
            </a:r>
          </a:p>
        </p:txBody>
      </p:sp>
      <p:sp>
        <p:nvSpPr>
          <p:cNvPr id="3" name="Text Placeholder 2">
            <a:extLst>
              <a:ext uri="{FF2B5EF4-FFF2-40B4-BE49-F238E27FC236}">
                <a16:creationId xmlns:a16="http://schemas.microsoft.com/office/drawing/2014/main" id="{505C29FA-46C3-4AA6-94E7-6DD0E959BA46}"/>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A </a:t>
            </a:r>
            <a:r>
              <a:rPr lang="en-US" b="1" dirty="0">
                <a:solidFill>
                  <a:schemeClr val="tx2"/>
                </a:solidFill>
              </a:rPr>
              <a:t>surrogate key</a:t>
            </a:r>
            <a:r>
              <a:rPr lang="en-US" dirty="0">
                <a:solidFill>
                  <a:schemeClr val="tx2"/>
                </a:solidFill>
              </a:rPr>
              <a:t> </a:t>
            </a:r>
            <a:r>
              <a:rPr lang="en-US" dirty="0">
                <a:solidFill>
                  <a:srgbClr val="000000"/>
                </a:solidFill>
              </a:rPr>
              <a:t>is an artificial column added to a relation to serve as a primary key.</a:t>
            </a:r>
          </a:p>
          <a:p>
            <a:pPr lvl="1" indent="-285750" fontAlgn="base">
              <a:spcBef>
                <a:spcPct val="20000"/>
              </a:spcBef>
              <a:spcAft>
                <a:spcPct val="0"/>
              </a:spcAft>
              <a:buFontTx/>
              <a:buChar char="–"/>
            </a:pPr>
            <a:r>
              <a:rPr lang="en-US" dirty="0">
                <a:solidFill>
                  <a:srgbClr val="000000"/>
                </a:solidFill>
              </a:rPr>
              <a:t>DBMS supplied</a:t>
            </a:r>
          </a:p>
          <a:p>
            <a:pPr lvl="1" indent="-285750" fontAlgn="base">
              <a:spcBef>
                <a:spcPct val="20000"/>
              </a:spcBef>
              <a:spcAft>
                <a:spcPct val="0"/>
              </a:spcAft>
              <a:buFontTx/>
              <a:buChar char="–"/>
            </a:pPr>
            <a:r>
              <a:rPr lang="en-US" dirty="0">
                <a:solidFill>
                  <a:srgbClr val="000000"/>
                </a:solidFill>
              </a:rPr>
              <a:t>Short, numeric, and never changes</a:t>
            </a:r>
            <a:r>
              <a:rPr lang="en-US" dirty="0">
                <a:solidFill>
                  <a:srgbClr val="000000"/>
                </a:solidFill>
                <a:cs typeface="Arial" panose="020B0604020202020204" pitchFamily="34" charset="0"/>
              </a:rPr>
              <a:t>—</a:t>
            </a:r>
            <a:r>
              <a:rPr lang="en-US" dirty="0">
                <a:solidFill>
                  <a:srgbClr val="000000"/>
                </a:solidFill>
              </a:rPr>
              <a:t>an ideal primary key</a:t>
            </a:r>
          </a:p>
          <a:p>
            <a:pPr lvl="1" indent="-285750" fontAlgn="base">
              <a:spcBef>
                <a:spcPct val="20000"/>
              </a:spcBef>
              <a:spcAft>
                <a:spcPct val="0"/>
              </a:spcAft>
              <a:buFontTx/>
              <a:buChar char="–"/>
            </a:pPr>
            <a:r>
              <a:rPr lang="en-US" dirty="0">
                <a:solidFill>
                  <a:srgbClr val="000000"/>
                </a:solidFill>
              </a:rPr>
              <a:t>Has artificial values that are meaningless to users</a:t>
            </a:r>
          </a:p>
          <a:p>
            <a:pPr lvl="1" indent="-285750" fontAlgn="base">
              <a:spcBef>
                <a:spcPct val="20000"/>
              </a:spcBef>
              <a:spcAft>
                <a:spcPct val="0"/>
              </a:spcAft>
              <a:buFontTx/>
              <a:buChar char="–"/>
            </a:pPr>
            <a:r>
              <a:rPr lang="en-US" dirty="0">
                <a:solidFill>
                  <a:srgbClr val="000000"/>
                </a:solidFill>
              </a:rPr>
              <a:t>Normally hidden in forms and reports</a:t>
            </a:r>
          </a:p>
          <a:p>
            <a:endParaRPr lang="en-US" dirty="0"/>
          </a:p>
        </p:txBody>
      </p:sp>
    </p:spTree>
    <p:extLst>
      <p:ext uri="{BB962C8B-B14F-4D97-AF65-F5344CB8AC3E}">
        <p14:creationId xmlns:p14="http://schemas.microsoft.com/office/powerpoint/2010/main" val="3086202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EB22-D535-40E2-8C56-3B34C344AB69}"/>
              </a:ext>
            </a:extLst>
          </p:cNvPr>
          <p:cNvSpPr>
            <a:spLocks noGrp="1"/>
          </p:cNvSpPr>
          <p:nvPr>
            <p:ph type="title"/>
          </p:nvPr>
        </p:nvSpPr>
        <p:spPr/>
        <p:txBody>
          <a:bodyPr/>
          <a:lstStyle/>
          <a:p>
            <a:r>
              <a:rPr lang="en-US" dirty="0"/>
              <a:t>Surrogate Keys (2 of 2)</a:t>
            </a:r>
          </a:p>
        </p:txBody>
      </p:sp>
      <p:sp>
        <p:nvSpPr>
          <p:cNvPr id="3" name="Text Placeholder 2">
            <a:extLst>
              <a:ext uri="{FF2B5EF4-FFF2-40B4-BE49-F238E27FC236}">
                <a16:creationId xmlns:a16="http://schemas.microsoft.com/office/drawing/2014/main" id="{9258525C-4E8E-4EEA-B91B-C38AD693569A}"/>
              </a:ext>
            </a:extLst>
          </p:cNvPr>
          <p:cNvSpPr>
            <a:spLocks noGrp="1"/>
          </p:cNvSpPr>
          <p:nvPr>
            <p:ph type="body" idx="1"/>
          </p:nvPr>
        </p:nvSpPr>
        <p:spPr/>
        <p:txBody>
          <a:bodyPr/>
          <a:lstStyle/>
          <a:p>
            <a:pPr marL="342900" indent="-342900" fontAlgn="base">
              <a:spcBef>
                <a:spcPct val="20000"/>
              </a:spcBef>
              <a:spcAft>
                <a:spcPct val="0"/>
              </a:spcAft>
              <a:buNone/>
            </a:pPr>
            <a:r>
              <a:rPr lang="en-US" dirty="0">
                <a:solidFill>
                  <a:srgbClr val="000000"/>
                </a:solidFill>
              </a:rPr>
              <a:t>	</a:t>
            </a:r>
            <a:r>
              <a:rPr lang="en-US" sz="2400" dirty="0">
                <a:solidFill>
                  <a:srgbClr val="000000"/>
                </a:solidFill>
              </a:rPr>
              <a:t>NOTE: The primary key of the relation is </a:t>
            </a:r>
            <a:r>
              <a:rPr lang="en-US" sz="2400" u="sng" dirty="0">
                <a:solidFill>
                  <a:srgbClr val="000000"/>
                </a:solidFill>
              </a:rPr>
              <a:t>underlined</a:t>
            </a:r>
            <a:r>
              <a:rPr lang="en-US" sz="2400" dirty="0">
                <a:solidFill>
                  <a:srgbClr val="000000"/>
                </a:solidFill>
              </a:rPr>
              <a:t> below:</a:t>
            </a:r>
          </a:p>
          <a:p>
            <a:pPr marL="342900" indent="-342900" fontAlgn="base">
              <a:spcBef>
                <a:spcPct val="20000"/>
              </a:spcBef>
              <a:spcAft>
                <a:spcPct val="0"/>
              </a:spcAft>
              <a:buFontTx/>
              <a:buChar char="•"/>
            </a:pPr>
            <a:r>
              <a:rPr lang="en-US" dirty="0">
                <a:solidFill>
                  <a:srgbClr val="000000"/>
                </a:solidFill>
              </a:rPr>
              <a:t>RENTAL_PROPERTY without surrogate key:</a:t>
            </a:r>
          </a:p>
          <a:p>
            <a:pPr marL="342900" indent="-342900" fontAlgn="base">
              <a:spcBef>
                <a:spcPct val="20000"/>
              </a:spcBef>
              <a:spcAft>
                <a:spcPct val="0"/>
              </a:spcAft>
              <a:buNone/>
            </a:pPr>
            <a:r>
              <a:rPr lang="en-US" sz="3200" dirty="0">
                <a:solidFill>
                  <a:srgbClr val="0066FF"/>
                </a:solidFill>
              </a:rPr>
              <a:t>		</a:t>
            </a:r>
            <a:r>
              <a:rPr lang="en-US" sz="2000" b="1" dirty="0">
                <a:solidFill>
                  <a:schemeClr val="tx2"/>
                </a:solidFill>
              </a:rPr>
              <a:t>RENTAL_PROPERTY (</a:t>
            </a:r>
            <a:r>
              <a:rPr lang="en-US" sz="2000" b="1" u="sng" dirty="0">
                <a:solidFill>
                  <a:schemeClr val="tx2"/>
                </a:solidFill>
              </a:rPr>
              <a:t>Street</a:t>
            </a:r>
            <a:r>
              <a:rPr lang="en-US" sz="2000" b="1" dirty="0">
                <a:solidFill>
                  <a:schemeClr val="tx2"/>
                </a:solidFill>
              </a:rPr>
              <a:t>, </a:t>
            </a:r>
            <a:r>
              <a:rPr lang="en-US" sz="2000" b="1" u="sng" dirty="0">
                <a:solidFill>
                  <a:schemeClr val="tx2"/>
                </a:solidFill>
              </a:rPr>
              <a:t>City</a:t>
            </a:r>
            <a:r>
              <a:rPr lang="en-US" sz="2000" b="1" dirty="0">
                <a:solidFill>
                  <a:schemeClr val="tx2"/>
                </a:solidFill>
              </a:rPr>
              <a:t>,</a:t>
            </a:r>
            <a:br>
              <a:rPr lang="en-US" sz="2000" b="1" dirty="0">
                <a:solidFill>
                  <a:schemeClr val="tx2"/>
                </a:solidFill>
              </a:rPr>
            </a:br>
            <a:r>
              <a:rPr lang="en-US" sz="2000" b="1" dirty="0">
                <a:solidFill>
                  <a:schemeClr val="tx2"/>
                </a:solidFill>
              </a:rPr>
              <a:t>	</a:t>
            </a:r>
            <a:r>
              <a:rPr lang="en-US" sz="2000" b="1" u="sng" dirty="0">
                <a:solidFill>
                  <a:schemeClr val="tx2"/>
                </a:solidFill>
              </a:rPr>
              <a:t>State/Province</a:t>
            </a:r>
            <a:r>
              <a:rPr lang="en-US" sz="2000" b="1" dirty="0">
                <a:solidFill>
                  <a:schemeClr val="tx2"/>
                </a:solidFill>
              </a:rPr>
              <a:t>, </a:t>
            </a:r>
            <a:r>
              <a:rPr lang="en-US" sz="2000" b="1" u="sng" dirty="0">
                <a:solidFill>
                  <a:schemeClr val="tx2"/>
                </a:solidFill>
              </a:rPr>
              <a:t>Zip/PostalCode</a:t>
            </a:r>
            <a:r>
              <a:rPr lang="en-US" sz="2000" b="1" dirty="0">
                <a:solidFill>
                  <a:schemeClr val="tx2"/>
                </a:solidFill>
              </a:rPr>
              <a:t>, </a:t>
            </a:r>
            <a:r>
              <a:rPr lang="en-US" sz="2000" b="1" u="sng" dirty="0">
                <a:solidFill>
                  <a:schemeClr val="tx2"/>
                </a:solidFill>
              </a:rPr>
              <a:t>Country</a:t>
            </a:r>
            <a:r>
              <a:rPr lang="en-US" sz="2000" b="1" dirty="0">
                <a:solidFill>
                  <a:schemeClr val="tx2"/>
                </a:solidFill>
              </a:rPr>
              <a:t>, Rental_Rate)</a:t>
            </a:r>
          </a:p>
          <a:p>
            <a:pPr marL="342900" indent="-342900" fontAlgn="base">
              <a:spcBef>
                <a:spcPct val="20000"/>
              </a:spcBef>
              <a:spcAft>
                <a:spcPct val="0"/>
              </a:spcAft>
              <a:buNone/>
            </a:pPr>
            <a:r>
              <a:rPr lang="en-US" sz="2000" dirty="0">
                <a:solidFill>
                  <a:srgbClr val="000000"/>
                </a:solidFill>
              </a:rPr>
              <a:t> </a:t>
            </a:r>
            <a:endParaRPr lang="en-US" dirty="0">
              <a:solidFill>
                <a:srgbClr val="000000"/>
              </a:solidFill>
            </a:endParaRPr>
          </a:p>
          <a:p>
            <a:pPr marL="342900" indent="-342900" fontAlgn="base">
              <a:spcBef>
                <a:spcPct val="20000"/>
              </a:spcBef>
              <a:spcAft>
                <a:spcPct val="0"/>
              </a:spcAft>
              <a:buFontTx/>
              <a:buChar char="•"/>
            </a:pPr>
            <a:r>
              <a:rPr lang="en-US" dirty="0">
                <a:solidFill>
                  <a:srgbClr val="000000"/>
                </a:solidFill>
              </a:rPr>
              <a:t>RENTAL_PROPERTY with surrogate key:</a:t>
            </a:r>
          </a:p>
          <a:p>
            <a:pPr lvl="1" indent="-285750" fontAlgn="base">
              <a:spcBef>
                <a:spcPct val="20000"/>
              </a:spcBef>
              <a:spcAft>
                <a:spcPct val="0"/>
              </a:spcAft>
              <a:buNone/>
            </a:pPr>
            <a:r>
              <a:rPr lang="en-US" b="1" dirty="0">
                <a:solidFill>
                  <a:srgbClr val="0066FF"/>
                </a:solidFill>
              </a:rPr>
              <a:t>  		</a:t>
            </a:r>
            <a:r>
              <a:rPr lang="en-US" sz="2000" b="1" dirty="0">
                <a:solidFill>
                  <a:schemeClr val="tx2"/>
                </a:solidFill>
              </a:rPr>
              <a:t>RENTAL_PROPERTY (</a:t>
            </a:r>
            <a:r>
              <a:rPr lang="en-US" sz="2000" b="1" u="sng" dirty="0">
                <a:solidFill>
                  <a:schemeClr val="tx2"/>
                </a:solidFill>
              </a:rPr>
              <a:t>PropertyID</a:t>
            </a:r>
            <a:r>
              <a:rPr lang="en-US" sz="2000" b="1" dirty="0">
                <a:solidFill>
                  <a:schemeClr val="tx2"/>
                </a:solidFill>
              </a:rPr>
              <a:t>, Street, City,</a:t>
            </a:r>
          </a:p>
          <a:p>
            <a:pPr lvl="1" indent="-285750" fontAlgn="base">
              <a:spcBef>
                <a:spcPct val="20000"/>
              </a:spcBef>
              <a:spcAft>
                <a:spcPct val="0"/>
              </a:spcAft>
              <a:buNone/>
            </a:pPr>
            <a:r>
              <a:rPr lang="en-US" sz="2000" b="1" dirty="0">
                <a:solidFill>
                  <a:schemeClr val="tx2"/>
                </a:solidFill>
              </a:rPr>
              <a:t>	  State/Province, Zip/PostalCode, Country, Rental_Rate) </a:t>
            </a:r>
          </a:p>
          <a:p>
            <a:endParaRPr lang="en-US" dirty="0"/>
          </a:p>
        </p:txBody>
      </p:sp>
    </p:spTree>
    <p:extLst>
      <p:ext uri="{BB962C8B-B14F-4D97-AF65-F5344CB8AC3E}">
        <p14:creationId xmlns:p14="http://schemas.microsoft.com/office/powerpoint/2010/main" val="8731431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57DCE-06C5-4246-A2CB-9FD3928E8895}"/>
              </a:ext>
            </a:extLst>
          </p:cNvPr>
          <p:cNvSpPr>
            <a:spLocks noGrp="1"/>
          </p:cNvSpPr>
          <p:nvPr>
            <p:ph type="title"/>
          </p:nvPr>
        </p:nvSpPr>
        <p:spPr/>
        <p:txBody>
          <a:bodyPr/>
          <a:lstStyle/>
          <a:p>
            <a:r>
              <a:rPr lang="en-US" dirty="0"/>
              <a:t>Foreign Keys (1 of 2)</a:t>
            </a:r>
          </a:p>
        </p:txBody>
      </p:sp>
      <p:sp>
        <p:nvSpPr>
          <p:cNvPr id="3" name="Text Placeholder 2">
            <a:extLst>
              <a:ext uri="{FF2B5EF4-FFF2-40B4-BE49-F238E27FC236}">
                <a16:creationId xmlns:a16="http://schemas.microsoft.com/office/drawing/2014/main" id="{38AC9214-3FA3-49BC-8EA7-9D922ABBC42C}"/>
              </a:ext>
            </a:extLst>
          </p:cNvPr>
          <p:cNvSpPr>
            <a:spLocks noGrp="1"/>
          </p:cNvSpPr>
          <p:nvPr>
            <p:ph type="body" idx="1"/>
          </p:nvPr>
        </p:nvSpPr>
        <p:spPr/>
        <p:txBody>
          <a:bodyPr/>
          <a:lstStyle/>
          <a:p>
            <a:pPr marL="101600" indent="0">
              <a:buNone/>
            </a:pPr>
            <a:r>
              <a:rPr lang="en-US" dirty="0"/>
              <a:t>A </a:t>
            </a:r>
            <a:r>
              <a:rPr lang="en-US" b="1" dirty="0"/>
              <a:t>foreign key </a:t>
            </a:r>
            <a:r>
              <a:rPr lang="en-US" dirty="0"/>
              <a:t>is a column or composite of columns that is the primary key of a table other than the one in which it appears. The term arises because it is a key of a table </a:t>
            </a:r>
            <a:r>
              <a:rPr lang="en-US" i="1" dirty="0"/>
              <a:t>foreign </a:t>
            </a:r>
            <a:r>
              <a:rPr lang="en-US" dirty="0"/>
              <a:t>to the one in which it appears as the primary key.</a:t>
            </a:r>
          </a:p>
        </p:txBody>
      </p:sp>
    </p:spTree>
    <p:extLst>
      <p:ext uri="{BB962C8B-B14F-4D97-AF65-F5344CB8AC3E}">
        <p14:creationId xmlns:p14="http://schemas.microsoft.com/office/powerpoint/2010/main" val="42866104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0C40-0C24-46E6-95B3-5886F60C5A12}"/>
              </a:ext>
            </a:extLst>
          </p:cNvPr>
          <p:cNvSpPr>
            <a:spLocks noGrp="1"/>
          </p:cNvSpPr>
          <p:nvPr>
            <p:ph type="title"/>
          </p:nvPr>
        </p:nvSpPr>
        <p:spPr/>
        <p:txBody>
          <a:bodyPr/>
          <a:lstStyle/>
          <a:p>
            <a:r>
              <a:rPr lang="en-US" dirty="0"/>
              <a:t>Foreign Keys (2 of 2)</a:t>
            </a:r>
          </a:p>
        </p:txBody>
      </p:sp>
      <p:sp>
        <p:nvSpPr>
          <p:cNvPr id="3" name="Text Placeholder 2">
            <a:extLst>
              <a:ext uri="{FF2B5EF4-FFF2-40B4-BE49-F238E27FC236}">
                <a16:creationId xmlns:a16="http://schemas.microsoft.com/office/drawing/2014/main" id="{56C0476D-0B08-473D-9E82-F6291CA847C1}"/>
              </a:ext>
            </a:extLst>
          </p:cNvPr>
          <p:cNvSpPr>
            <a:spLocks noGrp="1"/>
          </p:cNvSpPr>
          <p:nvPr>
            <p:ph type="body" idx="1"/>
          </p:nvPr>
        </p:nvSpPr>
        <p:spPr/>
        <p:txBody>
          <a:bodyPr/>
          <a:lstStyle/>
          <a:p>
            <a:pPr marL="342900" indent="-342900" fontAlgn="base">
              <a:spcBef>
                <a:spcPct val="20000"/>
              </a:spcBef>
              <a:spcAft>
                <a:spcPct val="0"/>
              </a:spcAft>
              <a:buNone/>
            </a:pPr>
            <a:r>
              <a:rPr lang="en-US" dirty="0">
                <a:solidFill>
                  <a:srgbClr val="000000"/>
                </a:solidFill>
              </a:rPr>
              <a:t>NOTE: The primary keys of the relations are </a:t>
            </a:r>
            <a:r>
              <a:rPr lang="en-US" u="sng" dirty="0">
                <a:solidFill>
                  <a:srgbClr val="000000"/>
                </a:solidFill>
              </a:rPr>
              <a:t>underlined</a:t>
            </a:r>
            <a:r>
              <a:rPr lang="en-US" dirty="0">
                <a:solidFill>
                  <a:srgbClr val="000000"/>
                </a:solidFill>
              </a:rPr>
              <a:t> and any foreign keys are in </a:t>
            </a:r>
            <a:r>
              <a:rPr lang="en-US" i="1" dirty="0">
                <a:solidFill>
                  <a:srgbClr val="000000"/>
                </a:solidFill>
              </a:rPr>
              <a:t>italics</a:t>
            </a:r>
            <a:r>
              <a:rPr lang="en-US" dirty="0">
                <a:solidFill>
                  <a:srgbClr val="000000"/>
                </a:solidFill>
              </a:rPr>
              <a:t> in the relations below:</a:t>
            </a:r>
          </a:p>
          <a:p>
            <a:pPr marL="342900" indent="-342900" fontAlgn="base">
              <a:spcBef>
                <a:spcPct val="20000"/>
              </a:spcBef>
              <a:spcAft>
                <a:spcPct val="0"/>
              </a:spcAft>
              <a:buFontTx/>
              <a:buChar char="•"/>
            </a:pPr>
            <a:endParaRPr lang="en-US" sz="2400" dirty="0">
              <a:solidFill>
                <a:srgbClr val="000000"/>
              </a:solidFill>
            </a:endParaRPr>
          </a:p>
          <a:p>
            <a:pPr marL="342900" indent="-342900" fontAlgn="base">
              <a:spcBef>
                <a:spcPct val="20000"/>
              </a:spcBef>
              <a:spcAft>
                <a:spcPct val="0"/>
              </a:spcAft>
              <a:buNone/>
            </a:pPr>
            <a:r>
              <a:rPr lang="en-US" b="1" dirty="0">
                <a:solidFill>
                  <a:srgbClr val="0066FF"/>
                </a:solidFill>
                <a:ea typeface="+mn-ea"/>
                <a:cs typeface="+mn-cs"/>
              </a:rPr>
              <a:t>	</a:t>
            </a:r>
            <a:r>
              <a:rPr lang="en-US" sz="2000" b="1" dirty="0">
                <a:solidFill>
                  <a:schemeClr val="tx2"/>
                </a:solidFill>
              </a:rPr>
              <a:t>DEPARTMENT (</a:t>
            </a:r>
            <a:r>
              <a:rPr lang="en-US" sz="2000" b="1" u="sng" dirty="0">
                <a:solidFill>
                  <a:schemeClr val="tx2"/>
                </a:solidFill>
              </a:rPr>
              <a:t>DepartmentName</a:t>
            </a:r>
            <a:r>
              <a:rPr lang="en-US" sz="2000" b="1" dirty="0">
                <a:solidFill>
                  <a:schemeClr val="tx2"/>
                </a:solidFill>
              </a:rPr>
              <a:t>, BudgetCode, ManagerName)</a:t>
            </a:r>
          </a:p>
          <a:p>
            <a:pPr marL="342900" indent="-342900" fontAlgn="base">
              <a:spcBef>
                <a:spcPct val="20000"/>
              </a:spcBef>
              <a:spcAft>
                <a:spcPct val="0"/>
              </a:spcAft>
              <a:buNone/>
            </a:pPr>
            <a:r>
              <a:rPr lang="en-US" sz="2000" b="1" dirty="0">
                <a:solidFill>
                  <a:schemeClr val="tx2"/>
                </a:solidFill>
              </a:rPr>
              <a:t>	EMPLOYEE      (</a:t>
            </a:r>
            <a:r>
              <a:rPr lang="en-US" sz="2000" b="1" u="sng" dirty="0">
                <a:solidFill>
                  <a:schemeClr val="tx2"/>
                </a:solidFill>
              </a:rPr>
              <a:t>EmployeeNumber</a:t>
            </a:r>
            <a:r>
              <a:rPr lang="en-US" sz="2000" b="1" dirty="0">
                <a:solidFill>
                  <a:schemeClr val="tx2"/>
                </a:solidFill>
              </a:rPr>
              <a:t>, EmployeeLastName,</a:t>
            </a:r>
          </a:p>
          <a:p>
            <a:pPr marL="342900" indent="-342900" fontAlgn="base">
              <a:spcBef>
                <a:spcPct val="20000"/>
              </a:spcBef>
              <a:spcAft>
                <a:spcPct val="0"/>
              </a:spcAft>
              <a:buNone/>
            </a:pPr>
            <a:r>
              <a:rPr lang="en-US" sz="2000" b="1" dirty="0">
                <a:solidFill>
                  <a:schemeClr val="tx2"/>
                </a:solidFill>
              </a:rPr>
              <a:t>			      EmployeeFirstName, </a:t>
            </a:r>
            <a:r>
              <a:rPr lang="en-US" sz="2000" b="1" i="1" dirty="0">
                <a:solidFill>
                  <a:schemeClr val="tx2"/>
                </a:solidFill>
              </a:rPr>
              <a:t>DepartmentName</a:t>
            </a:r>
            <a:r>
              <a:rPr lang="en-US" sz="2000" b="1" dirty="0">
                <a:solidFill>
                  <a:schemeClr val="tx2"/>
                </a:solidFill>
              </a:rPr>
              <a:t>)</a:t>
            </a:r>
          </a:p>
          <a:p>
            <a:endParaRPr lang="en-US" dirty="0"/>
          </a:p>
        </p:txBody>
      </p:sp>
    </p:spTree>
    <p:extLst>
      <p:ext uri="{BB962C8B-B14F-4D97-AF65-F5344CB8AC3E}">
        <p14:creationId xmlns:p14="http://schemas.microsoft.com/office/powerpoint/2010/main" val="34069446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7FC2-4863-4717-83C8-0C277C149925}"/>
              </a:ext>
            </a:extLst>
          </p:cNvPr>
          <p:cNvSpPr>
            <a:spLocks noGrp="1"/>
          </p:cNvSpPr>
          <p:nvPr>
            <p:ph type="title"/>
          </p:nvPr>
        </p:nvSpPr>
        <p:spPr/>
        <p:txBody>
          <a:bodyPr/>
          <a:lstStyle/>
          <a:p>
            <a:r>
              <a:rPr lang="en-US" dirty="0"/>
              <a:t>Foreign Key with a Referential Integrity Constraint</a:t>
            </a:r>
          </a:p>
        </p:txBody>
      </p:sp>
      <p:sp>
        <p:nvSpPr>
          <p:cNvPr id="3" name="Text Placeholder 2">
            <a:extLst>
              <a:ext uri="{FF2B5EF4-FFF2-40B4-BE49-F238E27FC236}">
                <a16:creationId xmlns:a16="http://schemas.microsoft.com/office/drawing/2014/main" id="{CAD2AB45-7029-482A-B20C-5B651055846B}"/>
              </a:ext>
            </a:extLst>
          </p:cNvPr>
          <p:cNvSpPr>
            <a:spLocks noGrp="1"/>
          </p:cNvSpPr>
          <p:nvPr>
            <p:ph type="body" idx="1"/>
          </p:nvPr>
        </p:nvSpPr>
        <p:spPr/>
        <p:txBody>
          <a:bodyPr/>
          <a:lstStyle/>
          <a:p>
            <a:pPr marL="342900" indent="-342900" fontAlgn="base">
              <a:spcBef>
                <a:spcPct val="20000"/>
              </a:spcBef>
              <a:spcAft>
                <a:spcPct val="0"/>
              </a:spcAft>
              <a:buNone/>
            </a:pPr>
            <a:r>
              <a:rPr lang="en-US" sz="2400" dirty="0">
                <a:solidFill>
                  <a:srgbClr val="000000"/>
                </a:solidFill>
              </a:rPr>
              <a:t>A </a:t>
            </a:r>
            <a:r>
              <a:rPr lang="en-US" sz="2400" b="1" dirty="0">
                <a:solidFill>
                  <a:schemeClr val="tx2"/>
                </a:solidFill>
              </a:rPr>
              <a:t>referential integrity constraint</a:t>
            </a:r>
            <a:r>
              <a:rPr lang="en-US" sz="2400" dirty="0">
                <a:solidFill>
                  <a:schemeClr val="tx2"/>
                </a:solidFill>
              </a:rPr>
              <a:t> </a:t>
            </a:r>
            <a:r>
              <a:rPr lang="en-US" sz="2400" dirty="0">
                <a:solidFill>
                  <a:srgbClr val="000000"/>
                </a:solidFill>
              </a:rPr>
              <a:t>is a statement that limits the values of the foreign key to those already existing as primary key values in the corresponding relation:</a:t>
            </a:r>
          </a:p>
          <a:p>
            <a:pPr marL="342900" indent="-342900" fontAlgn="base">
              <a:spcBef>
                <a:spcPct val="20000"/>
              </a:spcBef>
              <a:spcAft>
                <a:spcPct val="0"/>
              </a:spcAft>
              <a:buNone/>
            </a:pPr>
            <a:endParaRPr lang="en-US" sz="2000" b="1" dirty="0">
              <a:solidFill>
                <a:srgbClr val="0066FF"/>
              </a:solidFill>
            </a:endParaRPr>
          </a:p>
          <a:p>
            <a:pPr marL="342900" indent="-342900" fontAlgn="base">
              <a:spcBef>
                <a:spcPct val="20000"/>
              </a:spcBef>
              <a:spcAft>
                <a:spcPct val="0"/>
              </a:spcAft>
              <a:buNone/>
            </a:pPr>
            <a:r>
              <a:rPr lang="en-US" sz="1800" b="1" dirty="0">
                <a:solidFill>
                  <a:schemeClr val="tx2"/>
                </a:solidFill>
              </a:rPr>
              <a:t>SKU_DATA 	(</a:t>
            </a:r>
            <a:r>
              <a:rPr lang="en-US" sz="1800" b="1" u="sng" dirty="0">
                <a:solidFill>
                  <a:schemeClr val="tx2"/>
                </a:solidFill>
              </a:rPr>
              <a:t>SKU</a:t>
            </a:r>
            <a:r>
              <a:rPr lang="en-US" sz="1800" b="1" dirty="0">
                <a:solidFill>
                  <a:schemeClr val="tx2"/>
                </a:solidFill>
              </a:rPr>
              <a:t>, SKU_Description, Department, Buyer)</a:t>
            </a:r>
          </a:p>
          <a:p>
            <a:pPr marL="342900" indent="-342900" fontAlgn="base">
              <a:spcBef>
                <a:spcPct val="20000"/>
              </a:spcBef>
              <a:spcAft>
                <a:spcPct val="0"/>
              </a:spcAft>
              <a:buNone/>
            </a:pPr>
            <a:r>
              <a:rPr lang="en-US" sz="1800" b="1" dirty="0">
                <a:solidFill>
                  <a:schemeClr val="tx2"/>
                </a:solidFill>
              </a:rPr>
              <a:t>ORDER_ITEM 	(</a:t>
            </a:r>
            <a:r>
              <a:rPr lang="en-US" sz="1800" b="1" u="sng" dirty="0">
                <a:solidFill>
                  <a:schemeClr val="tx2"/>
                </a:solidFill>
              </a:rPr>
              <a:t>OrderNumber</a:t>
            </a:r>
            <a:r>
              <a:rPr lang="en-US" sz="1800" b="1" dirty="0">
                <a:solidFill>
                  <a:schemeClr val="tx2"/>
                </a:solidFill>
              </a:rPr>
              <a:t>, </a:t>
            </a:r>
            <a:r>
              <a:rPr lang="en-US" sz="1800" b="1" i="1" u="sng" dirty="0">
                <a:solidFill>
                  <a:schemeClr val="tx2"/>
                </a:solidFill>
              </a:rPr>
              <a:t>SKU</a:t>
            </a:r>
            <a:r>
              <a:rPr lang="en-US" sz="1800" b="1" dirty="0">
                <a:solidFill>
                  <a:schemeClr val="tx2"/>
                </a:solidFill>
              </a:rPr>
              <a:t>, Quantity, Price,</a:t>
            </a:r>
            <a:br>
              <a:rPr lang="en-US" sz="1800" b="1" dirty="0">
                <a:solidFill>
                  <a:schemeClr val="tx2"/>
                </a:solidFill>
              </a:rPr>
            </a:br>
            <a:r>
              <a:rPr lang="en-US" sz="1800" b="1" dirty="0">
                <a:solidFill>
                  <a:schemeClr val="tx2"/>
                </a:solidFill>
              </a:rPr>
              <a:t>		 ExtendedPrice)</a:t>
            </a:r>
          </a:p>
          <a:p>
            <a:pPr marL="342900" indent="-342900" fontAlgn="base">
              <a:spcBef>
                <a:spcPct val="20000"/>
              </a:spcBef>
              <a:spcAft>
                <a:spcPct val="0"/>
              </a:spcAft>
              <a:buNone/>
            </a:pPr>
            <a:r>
              <a:rPr lang="en-US" sz="3200" b="1" dirty="0">
                <a:solidFill>
                  <a:schemeClr val="tx2"/>
                </a:solidFill>
              </a:rPr>
              <a:t>		</a:t>
            </a:r>
            <a:r>
              <a:rPr lang="en-US" sz="2000" b="1" dirty="0">
                <a:solidFill>
                  <a:schemeClr val="tx2"/>
                </a:solidFill>
              </a:rPr>
              <a:t>Where ORDER_ITEM.SKU must exist in SKU_DATA.SKU</a:t>
            </a:r>
          </a:p>
          <a:p>
            <a:endParaRPr lang="en-US" dirty="0"/>
          </a:p>
        </p:txBody>
      </p:sp>
    </p:spTree>
    <p:extLst>
      <p:ext uri="{BB962C8B-B14F-4D97-AF65-F5344CB8AC3E}">
        <p14:creationId xmlns:p14="http://schemas.microsoft.com/office/powerpoint/2010/main" val="21703852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D03B8-397B-4D25-AF2E-E87EA81D5939}"/>
              </a:ext>
            </a:extLst>
          </p:cNvPr>
          <p:cNvSpPr>
            <a:spLocks noGrp="1"/>
          </p:cNvSpPr>
          <p:nvPr>
            <p:ph type="title"/>
          </p:nvPr>
        </p:nvSpPr>
        <p:spPr/>
        <p:txBody>
          <a:bodyPr/>
          <a:lstStyle/>
          <a:p>
            <a:r>
              <a:rPr lang="en-US" dirty="0"/>
              <a:t>Database Integrity</a:t>
            </a:r>
          </a:p>
        </p:txBody>
      </p:sp>
      <p:sp>
        <p:nvSpPr>
          <p:cNvPr id="3" name="Text Placeholder 2">
            <a:extLst>
              <a:ext uri="{FF2B5EF4-FFF2-40B4-BE49-F238E27FC236}">
                <a16:creationId xmlns:a16="http://schemas.microsoft.com/office/drawing/2014/main" id="{6C741793-9050-40FA-B219-44CFB2C283B3}"/>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We have defined three constraints so far in our discussion:</a:t>
            </a:r>
          </a:p>
          <a:p>
            <a:pPr lvl="1" indent="-285750" fontAlgn="base">
              <a:spcBef>
                <a:spcPct val="20000"/>
              </a:spcBef>
              <a:spcAft>
                <a:spcPct val="0"/>
              </a:spcAft>
              <a:buFontTx/>
              <a:buChar char="–"/>
            </a:pPr>
            <a:r>
              <a:rPr lang="en-US" dirty="0">
                <a:solidFill>
                  <a:srgbClr val="000000"/>
                </a:solidFill>
              </a:rPr>
              <a:t>The </a:t>
            </a:r>
            <a:r>
              <a:rPr lang="en-US" b="1" dirty="0">
                <a:solidFill>
                  <a:schemeClr val="tx2"/>
                </a:solidFill>
              </a:rPr>
              <a:t>domain integrity constraint</a:t>
            </a:r>
          </a:p>
          <a:p>
            <a:pPr lvl="1" indent="-285750" fontAlgn="base">
              <a:spcBef>
                <a:spcPct val="20000"/>
              </a:spcBef>
              <a:spcAft>
                <a:spcPct val="0"/>
              </a:spcAft>
              <a:buFontTx/>
              <a:buChar char="–"/>
            </a:pPr>
            <a:r>
              <a:rPr lang="en-US" dirty="0">
                <a:solidFill>
                  <a:srgbClr val="000000"/>
                </a:solidFill>
              </a:rPr>
              <a:t>The </a:t>
            </a:r>
            <a:r>
              <a:rPr lang="en-US" b="1" dirty="0">
                <a:solidFill>
                  <a:schemeClr val="tx2"/>
                </a:solidFill>
              </a:rPr>
              <a:t>entity integrity constraint</a:t>
            </a:r>
          </a:p>
          <a:p>
            <a:pPr lvl="1" indent="-285750" fontAlgn="base">
              <a:spcBef>
                <a:spcPct val="20000"/>
              </a:spcBef>
              <a:spcAft>
                <a:spcPct val="0"/>
              </a:spcAft>
              <a:buFontTx/>
              <a:buChar char="–"/>
            </a:pPr>
            <a:r>
              <a:rPr lang="en-US" dirty="0">
                <a:solidFill>
                  <a:srgbClr val="000000"/>
                </a:solidFill>
              </a:rPr>
              <a:t>The </a:t>
            </a:r>
            <a:r>
              <a:rPr lang="en-US" b="1" dirty="0">
                <a:solidFill>
                  <a:schemeClr val="tx2"/>
                </a:solidFill>
              </a:rPr>
              <a:t>referential integrity constraint</a:t>
            </a:r>
          </a:p>
          <a:p>
            <a:pPr marL="342900" indent="-342900" fontAlgn="base">
              <a:spcBef>
                <a:spcPct val="20000"/>
              </a:spcBef>
              <a:spcAft>
                <a:spcPct val="0"/>
              </a:spcAft>
              <a:buFontTx/>
              <a:buChar char="•"/>
            </a:pPr>
            <a:r>
              <a:rPr lang="en-US" dirty="0">
                <a:solidFill>
                  <a:srgbClr val="000000"/>
                </a:solidFill>
              </a:rPr>
              <a:t>The purpose of these three constraints, taken as a whole, is to create </a:t>
            </a:r>
            <a:r>
              <a:rPr lang="en-US" b="1" dirty="0">
                <a:solidFill>
                  <a:schemeClr val="tx2"/>
                </a:solidFill>
              </a:rPr>
              <a:t>database integrity</a:t>
            </a:r>
            <a:r>
              <a:rPr lang="en-US" dirty="0">
                <a:solidFill>
                  <a:srgbClr val="000000"/>
                </a:solidFill>
              </a:rPr>
              <a:t>, which means that the data in our database will be useful, meaningful data.</a:t>
            </a:r>
            <a:endParaRPr lang="en-US" dirty="0">
              <a:solidFill>
                <a:srgbClr val="0099CC"/>
              </a:solidFill>
            </a:endParaRPr>
          </a:p>
          <a:p>
            <a:endParaRPr lang="en-US" dirty="0"/>
          </a:p>
        </p:txBody>
      </p:sp>
    </p:spTree>
    <p:extLst>
      <p:ext uri="{BB962C8B-B14F-4D97-AF65-F5344CB8AC3E}">
        <p14:creationId xmlns:p14="http://schemas.microsoft.com/office/powerpoint/2010/main" val="24355983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B01B-B071-4F4B-821D-83CDE7E94593}"/>
              </a:ext>
            </a:extLst>
          </p:cNvPr>
          <p:cNvSpPr>
            <a:spLocks noGrp="1"/>
          </p:cNvSpPr>
          <p:nvPr>
            <p:ph type="title"/>
          </p:nvPr>
        </p:nvSpPr>
        <p:spPr/>
        <p:txBody>
          <a:bodyPr/>
          <a:lstStyle/>
          <a:p>
            <a:r>
              <a:rPr lang="en-US" dirty="0"/>
              <a:t>Types of Modification Anomalies (Compromising Integrity Constraints)</a:t>
            </a:r>
          </a:p>
        </p:txBody>
      </p:sp>
      <p:sp>
        <p:nvSpPr>
          <p:cNvPr id="3" name="Text Placeholder 2">
            <a:extLst>
              <a:ext uri="{FF2B5EF4-FFF2-40B4-BE49-F238E27FC236}">
                <a16:creationId xmlns:a16="http://schemas.microsoft.com/office/drawing/2014/main" id="{847BCF5D-BC87-499A-8CBF-28F0788F4E8F}"/>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Deletion anomaly</a:t>
            </a:r>
          </a:p>
          <a:p>
            <a:pPr marL="829818" lvl="1" indent="-342900" fontAlgn="base">
              <a:spcBef>
                <a:spcPct val="20000"/>
              </a:spcBef>
              <a:spcAft>
                <a:spcPct val="0"/>
              </a:spcAft>
              <a:buFontTx/>
              <a:buChar char="•"/>
            </a:pPr>
            <a:r>
              <a:rPr lang="en-US" sz="2800" dirty="0">
                <a:solidFill>
                  <a:srgbClr val="000000"/>
                </a:solidFill>
              </a:rPr>
              <a:t>Removal of existing data causing mis-matching of primary and foreign key records</a:t>
            </a:r>
          </a:p>
          <a:p>
            <a:pPr marL="342900" indent="-342900" fontAlgn="base">
              <a:spcBef>
                <a:spcPct val="20000"/>
              </a:spcBef>
              <a:spcAft>
                <a:spcPct val="0"/>
              </a:spcAft>
              <a:buFontTx/>
              <a:buChar char="•"/>
            </a:pPr>
            <a:r>
              <a:rPr lang="en-US" dirty="0">
                <a:solidFill>
                  <a:srgbClr val="000000"/>
                </a:solidFill>
              </a:rPr>
              <a:t>Insertion anomaly</a:t>
            </a:r>
          </a:p>
          <a:p>
            <a:pPr marL="829818" lvl="1" indent="-342900" fontAlgn="base">
              <a:spcBef>
                <a:spcPct val="20000"/>
              </a:spcBef>
              <a:spcAft>
                <a:spcPct val="0"/>
              </a:spcAft>
              <a:buFontTx/>
              <a:buChar char="•"/>
            </a:pPr>
            <a:r>
              <a:rPr lang="en-US" sz="2800" dirty="0">
                <a:solidFill>
                  <a:srgbClr val="000000"/>
                </a:solidFill>
              </a:rPr>
              <a:t>Insertion of new data causing mis-matching of primary and foreign key records</a:t>
            </a:r>
          </a:p>
          <a:p>
            <a:pPr marL="342900" indent="-342900" fontAlgn="base">
              <a:spcBef>
                <a:spcPct val="20000"/>
              </a:spcBef>
              <a:spcAft>
                <a:spcPct val="0"/>
              </a:spcAft>
              <a:buFontTx/>
              <a:buChar char="•"/>
            </a:pPr>
            <a:r>
              <a:rPr lang="en-US" dirty="0">
                <a:solidFill>
                  <a:srgbClr val="000000"/>
                </a:solidFill>
              </a:rPr>
              <a:t>Update anomaly</a:t>
            </a:r>
          </a:p>
          <a:p>
            <a:pPr marL="829818" lvl="1" indent="-342900" fontAlgn="base">
              <a:spcBef>
                <a:spcPct val="20000"/>
              </a:spcBef>
              <a:spcAft>
                <a:spcPct val="0"/>
              </a:spcAft>
              <a:buFontTx/>
              <a:buChar char="•"/>
            </a:pPr>
            <a:r>
              <a:rPr lang="en-US" sz="2800" dirty="0">
                <a:solidFill>
                  <a:srgbClr val="000000"/>
                </a:solidFill>
              </a:rPr>
              <a:t>Updating of existing data causing mis-matching of primary and foreign key records</a:t>
            </a:r>
          </a:p>
          <a:p>
            <a:pPr marL="342900" indent="-342900" fontAlgn="base">
              <a:spcBef>
                <a:spcPct val="20000"/>
              </a:spcBef>
              <a:spcAft>
                <a:spcPct val="0"/>
              </a:spcAft>
              <a:buFontTx/>
              <a:buChar char="•"/>
            </a:pPr>
            <a:endParaRPr lang="en-US" dirty="0">
              <a:solidFill>
                <a:srgbClr val="000000"/>
              </a:solidFill>
            </a:endParaRPr>
          </a:p>
        </p:txBody>
      </p:sp>
    </p:spTree>
    <p:extLst>
      <p:ext uri="{BB962C8B-B14F-4D97-AF65-F5344CB8AC3E}">
        <p14:creationId xmlns:p14="http://schemas.microsoft.com/office/powerpoint/2010/main" val="236625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127AD-DED3-462A-9BD3-93CCA02F2077}"/>
              </a:ext>
            </a:extLst>
          </p:cNvPr>
          <p:cNvSpPr>
            <a:spLocks noGrp="1"/>
          </p:cNvSpPr>
          <p:nvPr>
            <p:ph type="title"/>
          </p:nvPr>
        </p:nvSpPr>
        <p:spPr/>
        <p:txBody>
          <a:bodyPr/>
          <a:lstStyle/>
          <a:p>
            <a:r>
              <a:rPr lang="en-US" sz="2700" dirty="0"/>
              <a:t>Database Originating from New Systems Development</a:t>
            </a:r>
            <a:endParaRPr lang="en-US" dirty="0"/>
          </a:p>
        </p:txBody>
      </p:sp>
      <p:pic>
        <p:nvPicPr>
          <p:cNvPr id="5" name="Picture 4">
            <a:extLst>
              <a:ext uri="{FF2B5EF4-FFF2-40B4-BE49-F238E27FC236}">
                <a16:creationId xmlns:a16="http://schemas.microsoft.com/office/drawing/2014/main" id="{66A9324E-AB9C-47D5-8542-7C202A6D3CE0}"/>
              </a:ext>
            </a:extLst>
          </p:cNvPr>
          <p:cNvPicPr>
            <a:picLocks noChangeAspect="1"/>
          </p:cNvPicPr>
          <p:nvPr/>
        </p:nvPicPr>
        <p:blipFill>
          <a:blip r:embed="rId2"/>
          <a:stretch>
            <a:fillRect/>
          </a:stretch>
        </p:blipFill>
        <p:spPr>
          <a:xfrm>
            <a:off x="3096947" y="1455322"/>
            <a:ext cx="5998107" cy="3717802"/>
          </a:xfrm>
          <a:prstGeom prst="rect">
            <a:avLst/>
          </a:prstGeom>
        </p:spPr>
      </p:pic>
    </p:spTree>
    <p:extLst>
      <p:ext uri="{BB962C8B-B14F-4D97-AF65-F5344CB8AC3E}">
        <p14:creationId xmlns:p14="http://schemas.microsoft.com/office/powerpoint/2010/main" val="27590315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BB34-08A8-4D81-A99F-39F2640894EF}"/>
              </a:ext>
            </a:extLst>
          </p:cNvPr>
          <p:cNvSpPr>
            <a:spLocks noGrp="1"/>
          </p:cNvSpPr>
          <p:nvPr>
            <p:ph type="title"/>
          </p:nvPr>
        </p:nvSpPr>
        <p:spPr/>
        <p:txBody>
          <a:bodyPr/>
          <a:lstStyle/>
          <a:p>
            <a:r>
              <a:rPr lang="en-US" dirty="0"/>
              <a:t>Normalization Theory</a:t>
            </a:r>
          </a:p>
        </p:txBody>
      </p:sp>
      <p:sp>
        <p:nvSpPr>
          <p:cNvPr id="3" name="Text Placeholder 2">
            <a:extLst>
              <a:ext uri="{FF2B5EF4-FFF2-40B4-BE49-F238E27FC236}">
                <a16:creationId xmlns:a16="http://schemas.microsoft.com/office/drawing/2014/main" id="{168337ED-1ADF-4D26-828C-DE869189CF6F}"/>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Relations are categorized as a </a:t>
            </a:r>
            <a:r>
              <a:rPr lang="en-US" b="1" dirty="0">
                <a:solidFill>
                  <a:schemeClr val="tx2"/>
                </a:solidFill>
              </a:rPr>
              <a:t>normal form</a:t>
            </a:r>
            <a:r>
              <a:rPr lang="en-US" dirty="0">
                <a:solidFill>
                  <a:schemeClr val="tx2"/>
                </a:solidFill>
              </a:rPr>
              <a:t> </a:t>
            </a:r>
            <a:r>
              <a:rPr lang="en-US" dirty="0">
                <a:solidFill>
                  <a:srgbClr val="000000"/>
                </a:solidFill>
              </a:rPr>
              <a:t>based on which modification anomalies or other problems they are subject to:</a:t>
            </a:r>
          </a:p>
          <a:p>
            <a:endParaRPr lang="en-US" dirty="0"/>
          </a:p>
        </p:txBody>
      </p:sp>
      <p:graphicFrame>
        <p:nvGraphicFramePr>
          <p:cNvPr id="4" name="Table 3">
            <a:extLst>
              <a:ext uri="{FF2B5EF4-FFF2-40B4-BE49-F238E27FC236}">
                <a16:creationId xmlns:a16="http://schemas.microsoft.com/office/drawing/2014/main" id="{CC1AA39D-FFD1-4A2C-AA71-AB916C9E5D8C}"/>
              </a:ext>
            </a:extLst>
          </p:cNvPr>
          <p:cNvGraphicFramePr>
            <a:graphicFrameLocks noGrp="1"/>
          </p:cNvGraphicFramePr>
          <p:nvPr/>
        </p:nvGraphicFramePr>
        <p:xfrm>
          <a:off x="1981200" y="3225799"/>
          <a:ext cx="8229600" cy="2138680"/>
        </p:xfrm>
        <a:graphic>
          <a:graphicData uri="http://schemas.openxmlformats.org/drawingml/2006/table">
            <a:tbl>
              <a:tblPr firstRow="1" bandRow="1"/>
              <a:tblGrid>
                <a:gridCol w="2743200">
                  <a:extLst>
                    <a:ext uri="{9D8B030D-6E8A-4147-A177-3AD203B41FA5}">
                      <a16:colId xmlns:a16="http://schemas.microsoft.com/office/drawing/2014/main" val="24441166"/>
                    </a:ext>
                  </a:extLst>
                </a:gridCol>
                <a:gridCol w="2180897">
                  <a:extLst>
                    <a:ext uri="{9D8B030D-6E8A-4147-A177-3AD203B41FA5}">
                      <a16:colId xmlns:a16="http://schemas.microsoft.com/office/drawing/2014/main" val="2840330604"/>
                    </a:ext>
                  </a:extLst>
                </a:gridCol>
                <a:gridCol w="3305503">
                  <a:extLst>
                    <a:ext uri="{9D8B030D-6E8A-4147-A177-3AD203B41FA5}">
                      <a16:colId xmlns:a16="http://schemas.microsoft.com/office/drawing/2014/main" val="2275006244"/>
                    </a:ext>
                  </a:extLst>
                </a:gridCol>
              </a:tblGrid>
              <a:tr h="370840">
                <a:tc>
                  <a:txBody>
                    <a:bodyPr/>
                    <a:lstStyle/>
                    <a:p>
                      <a:r>
                        <a:rPr lang="en-US" dirty="0"/>
                        <a:t>Sources of Anomaly</a:t>
                      </a:r>
                    </a:p>
                  </a:txBody>
                  <a:tcPr/>
                </a:tc>
                <a:tc>
                  <a:txBody>
                    <a:bodyPr/>
                    <a:lstStyle/>
                    <a:p>
                      <a:r>
                        <a:rPr lang="en-US" dirty="0"/>
                        <a:t>Normal Forms</a:t>
                      </a:r>
                    </a:p>
                  </a:txBody>
                  <a:tcPr/>
                </a:tc>
                <a:tc>
                  <a:txBody>
                    <a:bodyPr/>
                    <a:lstStyle/>
                    <a:p>
                      <a:r>
                        <a:rPr lang="en-US" dirty="0"/>
                        <a:t>Design Principles</a:t>
                      </a:r>
                    </a:p>
                  </a:txBody>
                  <a:tcPr/>
                </a:tc>
                <a:extLst>
                  <a:ext uri="{0D108BD9-81ED-4DB2-BD59-A6C34878D82A}">
                    <a16:rowId xmlns:a16="http://schemas.microsoft.com/office/drawing/2014/main" val="2249070245"/>
                  </a:ext>
                </a:extLst>
              </a:tr>
              <a:tr h="370840">
                <a:tc>
                  <a:txBody>
                    <a:bodyPr/>
                    <a:lstStyle/>
                    <a:p>
                      <a:r>
                        <a:rPr lang="en-US" dirty="0"/>
                        <a:t>Functional Dependencies</a:t>
                      </a:r>
                    </a:p>
                  </a:txBody>
                  <a:tcPr/>
                </a:tc>
                <a:tc>
                  <a:txBody>
                    <a:bodyPr/>
                    <a:lstStyle/>
                    <a:p>
                      <a:r>
                        <a:rPr lang="en-US" dirty="0"/>
                        <a:t>1NF, 2NF</a:t>
                      </a:r>
                    </a:p>
                    <a:p>
                      <a:r>
                        <a:rPr lang="en-US" dirty="0"/>
                        <a:t>3NF, BCNF</a:t>
                      </a:r>
                    </a:p>
                  </a:txBody>
                  <a:tcPr/>
                </a:tc>
                <a:tc>
                  <a:txBody>
                    <a:bodyPr/>
                    <a:lstStyle/>
                    <a:p>
                      <a:r>
                        <a:rPr lang="en-US" dirty="0"/>
                        <a:t>BCNF: Design tables so that every determinant is a candidate key</a:t>
                      </a:r>
                    </a:p>
                  </a:txBody>
                  <a:tcPr/>
                </a:tc>
                <a:extLst>
                  <a:ext uri="{0D108BD9-81ED-4DB2-BD59-A6C34878D82A}">
                    <a16:rowId xmlns:a16="http://schemas.microsoft.com/office/drawing/2014/main" val="3617449441"/>
                  </a:ext>
                </a:extLst>
              </a:tr>
              <a:tr h="370840">
                <a:tc>
                  <a:txBody>
                    <a:bodyPr/>
                    <a:lstStyle/>
                    <a:p>
                      <a:r>
                        <a:rPr lang="en-US" dirty="0"/>
                        <a:t>Multivalued dependencies</a:t>
                      </a:r>
                    </a:p>
                  </a:txBody>
                  <a:tcPr/>
                </a:tc>
                <a:tc>
                  <a:txBody>
                    <a:bodyPr/>
                    <a:lstStyle/>
                    <a:p>
                      <a:r>
                        <a:rPr lang="en-US" dirty="0"/>
                        <a:t>4NF</a:t>
                      </a:r>
                    </a:p>
                  </a:txBody>
                  <a:tcPr/>
                </a:tc>
                <a:tc>
                  <a:txBody>
                    <a:bodyPr/>
                    <a:lstStyle/>
                    <a:p>
                      <a:r>
                        <a:rPr lang="en-US" dirty="0"/>
                        <a:t>4NF: Move each multivalued dependency to a table of its own</a:t>
                      </a:r>
                    </a:p>
                  </a:txBody>
                  <a:tcPr/>
                </a:tc>
                <a:extLst>
                  <a:ext uri="{0D108BD9-81ED-4DB2-BD59-A6C34878D82A}">
                    <a16:rowId xmlns:a16="http://schemas.microsoft.com/office/drawing/2014/main" val="233002758"/>
                  </a:ext>
                </a:extLst>
              </a:tr>
              <a:tr h="370840">
                <a:tc>
                  <a:txBody>
                    <a:bodyPr/>
                    <a:lstStyle/>
                    <a:p>
                      <a:r>
                        <a:rPr lang="en-US" dirty="0"/>
                        <a:t>Data constraints and oddities</a:t>
                      </a:r>
                    </a:p>
                  </a:txBody>
                  <a:tcPr/>
                </a:tc>
                <a:tc>
                  <a:txBody>
                    <a:bodyPr/>
                    <a:lstStyle/>
                    <a:p>
                      <a:r>
                        <a:rPr lang="en-US" dirty="0"/>
                        <a:t>5NF, DK/NF</a:t>
                      </a:r>
                    </a:p>
                  </a:txBody>
                  <a:tcPr/>
                </a:tc>
                <a:tc>
                  <a:txBody>
                    <a:bodyPr/>
                    <a:lstStyle/>
                    <a:p>
                      <a:r>
                        <a:rPr lang="en-US" dirty="0"/>
                        <a:t>DK/NF: Make every constraint a logical consequence of candidate keys and domains</a:t>
                      </a:r>
                    </a:p>
                  </a:txBody>
                  <a:tcPr/>
                </a:tc>
                <a:extLst>
                  <a:ext uri="{0D108BD9-81ED-4DB2-BD59-A6C34878D82A}">
                    <a16:rowId xmlns:a16="http://schemas.microsoft.com/office/drawing/2014/main" val="3641508155"/>
                  </a:ext>
                </a:extLst>
              </a:tr>
            </a:tbl>
          </a:graphicData>
        </a:graphic>
      </p:graphicFrame>
    </p:spTree>
    <p:extLst>
      <p:ext uri="{BB962C8B-B14F-4D97-AF65-F5344CB8AC3E}">
        <p14:creationId xmlns:p14="http://schemas.microsoft.com/office/powerpoint/2010/main" val="16562875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7FE-F9DA-4C36-A777-28240AC49448}"/>
              </a:ext>
            </a:extLst>
          </p:cNvPr>
          <p:cNvSpPr>
            <a:spLocks noGrp="1"/>
          </p:cNvSpPr>
          <p:nvPr>
            <p:ph type="title"/>
          </p:nvPr>
        </p:nvSpPr>
        <p:spPr/>
        <p:txBody>
          <a:bodyPr/>
          <a:lstStyle/>
          <a:p>
            <a:r>
              <a:rPr lang="en-US" dirty="0"/>
              <a:t>Eliminating Anomalies from Functional Dependencies with BCNF</a:t>
            </a:r>
          </a:p>
        </p:txBody>
      </p:sp>
      <p:sp>
        <p:nvSpPr>
          <p:cNvPr id="3" name="Text Placeholder 2">
            <a:extLst>
              <a:ext uri="{FF2B5EF4-FFF2-40B4-BE49-F238E27FC236}">
                <a16:creationId xmlns:a16="http://schemas.microsoft.com/office/drawing/2014/main" id="{A0FAD2E4-99C1-4A7B-AB10-8DFE10D44341}"/>
              </a:ext>
            </a:extLst>
          </p:cNvPr>
          <p:cNvSpPr>
            <a:spLocks noGrp="1"/>
          </p:cNvSpPr>
          <p:nvPr>
            <p:ph type="body"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marL="101600" indent="0">
              <a:spcBef>
                <a:spcPts val="0"/>
              </a:spcBef>
              <a:buNone/>
            </a:pPr>
            <a:endParaRPr lang="en-US" sz="1200" b="1" dirty="0"/>
          </a:p>
          <a:p>
            <a:pPr marL="101600" indent="0" algn="ctr">
              <a:spcBef>
                <a:spcPts val="0"/>
              </a:spcBef>
              <a:buNone/>
            </a:pPr>
            <a:r>
              <a:rPr lang="en-US" b="1" dirty="0"/>
              <a:t>Note</a:t>
            </a:r>
            <a:r>
              <a:rPr lang="en-US" dirty="0"/>
              <a:t>:  In step 3, if there is more than one such functional dependency, start with the one with the most columns.</a:t>
            </a:r>
          </a:p>
        </p:txBody>
      </p:sp>
      <p:graphicFrame>
        <p:nvGraphicFramePr>
          <p:cNvPr id="4" name="Table 3">
            <a:extLst>
              <a:ext uri="{FF2B5EF4-FFF2-40B4-BE49-F238E27FC236}">
                <a16:creationId xmlns:a16="http://schemas.microsoft.com/office/drawing/2014/main" id="{F58BA35A-D926-4772-927F-FABD1D4784C6}"/>
              </a:ext>
            </a:extLst>
          </p:cNvPr>
          <p:cNvGraphicFramePr>
            <a:graphicFrameLocks noGrp="1"/>
          </p:cNvGraphicFramePr>
          <p:nvPr/>
        </p:nvGraphicFramePr>
        <p:xfrm>
          <a:off x="1981200" y="1796392"/>
          <a:ext cx="8229600" cy="2799080"/>
        </p:xfrm>
        <a:graphic>
          <a:graphicData uri="http://schemas.openxmlformats.org/drawingml/2006/table">
            <a:tbl>
              <a:tblPr firstRow="1" bandRow="1"/>
              <a:tblGrid>
                <a:gridCol w="8229600">
                  <a:extLst>
                    <a:ext uri="{9D8B030D-6E8A-4147-A177-3AD203B41FA5}">
                      <a16:colId xmlns:a16="http://schemas.microsoft.com/office/drawing/2014/main" val="3199228304"/>
                    </a:ext>
                  </a:extLst>
                </a:gridCol>
              </a:tblGrid>
              <a:tr h="370840">
                <a:tc>
                  <a:txBody>
                    <a:bodyPr/>
                    <a:lstStyle/>
                    <a:p>
                      <a:pPr algn="ctr"/>
                      <a:r>
                        <a:rPr lang="en-US" dirty="0"/>
                        <a:t>Process for Putting a Relation into BCNF</a:t>
                      </a:r>
                    </a:p>
                  </a:txBody>
                  <a:tcPr/>
                </a:tc>
                <a:extLst>
                  <a:ext uri="{0D108BD9-81ED-4DB2-BD59-A6C34878D82A}">
                    <a16:rowId xmlns:a16="http://schemas.microsoft.com/office/drawing/2014/main" val="681970365"/>
                  </a:ext>
                </a:extLst>
              </a:tr>
              <a:tr h="370840">
                <a:tc>
                  <a:txBody>
                    <a:bodyPr/>
                    <a:lstStyle/>
                    <a:p>
                      <a:pPr marL="0" indent="0">
                        <a:buFont typeface="+mj-lt"/>
                        <a:buNone/>
                      </a:pPr>
                      <a:r>
                        <a:rPr lang="en-US" dirty="0"/>
                        <a:t>1.  Identify every functional dependency.</a:t>
                      </a:r>
                    </a:p>
                  </a:txBody>
                  <a:tcPr/>
                </a:tc>
                <a:extLst>
                  <a:ext uri="{0D108BD9-81ED-4DB2-BD59-A6C34878D82A}">
                    <a16:rowId xmlns:a16="http://schemas.microsoft.com/office/drawing/2014/main" val="1749793860"/>
                  </a:ext>
                </a:extLst>
              </a:tr>
              <a:tr h="370840">
                <a:tc>
                  <a:txBody>
                    <a:bodyPr/>
                    <a:lstStyle/>
                    <a:p>
                      <a:pPr marL="0" indent="0">
                        <a:buFont typeface="+mj-lt"/>
                        <a:buNone/>
                      </a:pPr>
                      <a:r>
                        <a:rPr lang="en-US" dirty="0"/>
                        <a:t>2.  Identify every candidate key.</a:t>
                      </a:r>
                    </a:p>
                  </a:txBody>
                  <a:tcPr/>
                </a:tc>
                <a:extLst>
                  <a:ext uri="{0D108BD9-81ED-4DB2-BD59-A6C34878D82A}">
                    <a16:rowId xmlns:a16="http://schemas.microsoft.com/office/drawing/2014/main" val="2384194171"/>
                  </a:ext>
                </a:extLst>
              </a:tr>
              <a:tr h="370840">
                <a:tc>
                  <a:txBody>
                    <a:bodyPr/>
                    <a:lstStyle/>
                    <a:p>
                      <a:pPr marL="0" indent="0">
                        <a:buNone/>
                      </a:pPr>
                      <a:r>
                        <a:rPr lang="en-US" dirty="0"/>
                        <a:t>3.  If there is a functional dependency that has a determinate that is not a candidate key:</a:t>
                      </a:r>
                    </a:p>
                  </a:txBody>
                  <a:tcPr/>
                </a:tc>
                <a:extLst>
                  <a:ext uri="{0D108BD9-81ED-4DB2-BD59-A6C34878D82A}">
                    <a16:rowId xmlns:a16="http://schemas.microsoft.com/office/drawing/2014/main" val="35793935"/>
                  </a:ext>
                </a:extLst>
              </a:tr>
              <a:tr h="370840">
                <a:tc>
                  <a:txBody>
                    <a:bodyPr/>
                    <a:lstStyle/>
                    <a:p>
                      <a:r>
                        <a:rPr lang="en-US" dirty="0"/>
                        <a:t>       A. Move the column of that functional dependency into a new relation.</a:t>
                      </a:r>
                    </a:p>
                    <a:p>
                      <a:pPr marL="182880"/>
                      <a:r>
                        <a:rPr lang="en-US" dirty="0"/>
                        <a:t>   B. Make the determinant of that functional dependency the primary key of the new relation.</a:t>
                      </a:r>
                    </a:p>
                    <a:p>
                      <a:pPr marL="182880"/>
                      <a:r>
                        <a:rPr lang="en-US" dirty="0"/>
                        <a:t>   C. Leave a copy of the determinant as a foreign key in the original relation.</a:t>
                      </a:r>
                    </a:p>
                    <a:p>
                      <a:pPr marL="182880"/>
                      <a:r>
                        <a:rPr lang="en-US" dirty="0"/>
                        <a:t>   D. Create a referential integrity constraint between the original relation and the new relation.</a:t>
                      </a:r>
                    </a:p>
                  </a:txBody>
                  <a:tcPr/>
                </a:tc>
                <a:extLst>
                  <a:ext uri="{0D108BD9-81ED-4DB2-BD59-A6C34878D82A}">
                    <a16:rowId xmlns:a16="http://schemas.microsoft.com/office/drawing/2014/main" val="1725392360"/>
                  </a:ext>
                </a:extLst>
              </a:tr>
              <a:tr h="370840">
                <a:tc>
                  <a:txBody>
                    <a:bodyPr/>
                    <a:lstStyle/>
                    <a:p>
                      <a:r>
                        <a:rPr lang="en-US" dirty="0"/>
                        <a:t>4.  Repeat step 3 until every determinant of every relation is a candidate key.</a:t>
                      </a:r>
                    </a:p>
                  </a:txBody>
                  <a:tcPr/>
                </a:tc>
                <a:extLst>
                  <a:ext uri="{0D108BD9-81ED-4DB2-BD59-A6C34878D82A}">
                    <a16:rowId xmlns:a16="http://schemas.microsoft.com/office/drawing/2014/main" val="3637605929"/>
                  </a:ext>
                </a:extLst>
              </a:tr>
            </a:tbl>
          </a:graphicData>
        </a:graphic>
      </p:graphicFrame>
    </p:spTree>
    <p:extLst>
      <p:ext uri="{BB962C8B-B14F-4D97-AF65-F5344CB8AC3E}">
        <p14:creationId xmlns:p14="http://schemas.microsoft.com/office/powerpoint/2010/main" val="929076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AD95-93F8-437C-8540-2012661B94CA}"/>
              </a:ext>
            </a:extLst>
          </p:cNvPr>
          <p:cNvSpPr>
            <a:spLocks noGrp="1"/>
          </p:cNvSpPr>
          <p:nvPr>
            <p:ph type="title"/>
          </p:nvPr>
        </p:nvSpPr>
        <p:spPr/>
        <p:txBody>
          <a:bodyPr/>
          <a:lstStyle/>
          <a:p>
            <a:r>
              <a:rPr lang="en-US" dirty="0"/>
              <a:t>Multivalued Dependencies</a:t>
            </a:r>
          </a:p>
        </p:txBody>
      </p:sp>
      <p:sp>
        <p:nvSpPr>
          <p:cNvPr id="3" name="Text Placeholder 2">
            <a:extLst>
              <a:ext uri="{FF2B5EF4-FFF2-40B4-BE49-F238E27FC236}">
                <a16:creationId xmlns:a16="http://schemas.microsoft.com/office/drawing/2014/main" id="{F1EE1CBC-7A8D-4C9C-B7C5-9CA21420FA3A}"/>
              </a:ext>
            </a:extLst>
          </p:cNvPr>
          <p:cNvSpPr>
            <a:spLocks noGrp="1"/>
          </p:cNvSpPr>
          <p:nvPr>
            <p:ph type="body" idx="1"/>
          </p:nvPr>
        </p:nvSpPr>
        <p:spPr/>
        <p:txBody>
          <a:bodyPr/>
          <a:lstStyle/>
          <a:p>
            <a:pPr marL="342900" indent="-342900" fontAlgn="base">
              <a:spcBef>
                <a:spcPct val="20000"/>
              </a:spcBef>
              <a:spcAft>
                <a:spcPct val="0"/>
              </a:spcAft>
              <a:buFontTx/>
              <a:buChar char="•"/>
            </a:pPr>
            <a:r>
              <a:rPr lang="en-US" sz="3200" dirty="0">
                <a:solidFill>
                  <a:srgbClr val="000000"/>
                </a:solidFill>
              </a:rPr>
              <a:t>A </a:t>
            </a:r>
            <a:r>
              <a:rPr lang="en-US" sz="3200" b="1" dirty="0">
                <a:solidFill>
                  <a:schemeClr val="tx2"/>
                </a:solidFill>
              </a:rPr>
              <a:t>multivalued dependency</a:t>
            </a:r>
            <a:r>
              <a:rPr lang="en-US" sz="3200" dirty="0">
                <a:solidFill>
                  <a:schemeClr val="tx2"/>
                </a:solidFill>
              </a:rPr>
              <a:t> </a:t>
            </a:r>
            <a:r>
              <a:rPr lang="en-US" sz="3200" dirty="0">
                <a:solidFill>
                  <a:srgbClr val="000000"/>
                </a:solidFill>
              </a:rPr>
              <a:t>occurs when a determinant is matched with a particular </a:t>
            </a:r>
            <a:r>
              <a:rPr lang="en-US" sz="3200" i="1" dirty="0">
                <a:solidFill>
                  <a:schemeClr val="tx2"/>
                </a:solidFill>
              </a:rPr>
              <a:t>set</a:t>
            </a:r>
            <a:r>
              <a:rPr lang="en-US" sz="3200" dirty="0">
                <a:solidFill>
                  <a:srgbClr val="000000"/>
                </a:solidFill>
              </a:rPr>
              <a:t> of values:</a:t>
            </a:r>
          </a:p>
          <a:p>
            <a:pPr marL="342900" indent="-342900" fontAlgn="base">
              <a:spcBef>
                <a:spcPct val="20000"/>
              </a:spcBef>
              <a:spcAft>
                <a:spcPct val="0"/>
              </a:spcAft>
              <a:buNone/>
            </a:pPr>
            <a:r>
              <a:rPr lang="en-US" b="1" dirty="0">
                <a:solidFill>
                  <a:srgbClr val="0066FF"/>
                </a:solidFill>
                <a:sym typeface="Wingdings" panose="05000000000000000000" pitchFamily="2" charset="2"/>
              </a:rPr>
              <a:t>	 </a:t>
            </a:r>
            <a:r>
              <a:rPr lang="en-US" sz="2400" b="1" dirty="0">
                <a:solidFill>
                  <a:schemeClr val="tx2"/>
                </a:solidFill>
                <a:sym typeface="Wingdings" panose="05000000000000000000" pitchFamily="2" charset="2"/>
              </a:rPr>
              <a:t>Employee  Degree</a:t>
            </a:r>
          </a:p>
          <a:p>
            <a:pPr lvl="1" indent="-285750" fontAlgn="base">
              <a:spcBef>
                <a:spcPct val="20000"/>
              </a:spcBef>
              <a:spcAft>
                <a:spcPct val="0"/>
              </a:spcAft>
              <a:buNone/>
            </a:pPr>
            <a:r>
              <a:rPr lang="en-US" b="1" dirty="0">
                <a:solidFill>
                  <a:schemeClr val="tx2"/>
                </a:solidFill>
                <a:sym typeface="Wingdings" panose="05000000000000000000" pitchFamily="2" charset="2"/>
              </a:rPr>
              <a:t>Employee  Sibling</a:t>
            </a:r>
          </a:p>
          <a:p>
            <a:pPr lvl="1" indent="-285750" fontAlgn="base">
              <a:spcBef>
                <a:spcPct val="20000"/>
              </a:spcBef>
              <a:spcAft>
                <a:spcPct val="0"/>
              </a:spcAft>
              <a:buNone/>
            </a:pPr>
            <a:r>
              <a:rPr lang="en-US" b="1" dirty="0">
                <a:solidFill>
                  <a:schemeClr val="tx2"/>
                </a:solidFill>
                <a:sym typeface="Wingdings" panose="05000000000000000000" pitchFamily="2" charset="2"/>
              </a:rPr>
              <a:t>PartKit  Part</a:t>
            </a:r>
          </a:p>
          <a:p>
            <a:pPr marL="342900" indent="-342900" fontAlgn="base">
              <a:spcBef>
                <a:spcPct val="20000"/>
              </a:spcBef>
              <a:spcAft>
                <a:spcPct val="0"/>
              </a:spcAft>
              <a:buFontTx/>
              <a:buChar char="•"/>
            </a:pPr>
            <a:r>
              <a:rPr lang="en-US" sz="3200" dirty="0">
                <a:solidFill>
                  <a:srgbClr val="000000"/>
                </a:solidFill>
              </a:rPr>
              <a:t>The determinant of a multivalued dependency can </a:t>
            </a:r>
            <a:r>
              <a:rPr lang="en-US" sz="3200" i="1" dirty="0">
                <a:solidFill>
                  <a:schemeClr val="tx2"/>
                </a:solidFill>
              </a:rPr>
              <a:t>never</a:t>
            </a:r>
            <a:r>
              <a:rPr lang="en-US" sz="3200" dirty="0">
                <a:solidFill>
                  <a:srgbClr val="000000"/>
                </a:solidFill>
              </a:rPr>
              <a:t> be a primary key.</a:t>
            </a:r>
          </a:p>
          <a:p>
            <a:endParaRPr lang="en-US" dirty="0"/>
          </a:p>
        </p:txBody>
      </p:sp>
    </p:spTree>
    <p:extLst>
      <p:ext uri="{BB962C8B-B14F-4D97-AF65-F5344CB8AC3E}">
        <p14:creationId xmlns:p14="http://schemas.microsoft.com/office/powerpoint/2010/main" val="25362750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8AF82-179E-413F-B7AF-74ABA3F4D43E}"/>
              </a:ext>
            </a:extLst>
          </p:cNvPr>
          <p:cNvSpPr>
            <a:spLocks noGrp="1"/>
          </p:cNvSpPr>
          <p:nvPr>
            <p:ph type="title"/>
          </p:nvPr>
        </p:nvSpPr>
        <p:spPr/>
        <p:txBody>
          <a:bodyPr/>
          <a:lstStyle/>
          <a:p>
            <a:r>
              <a:rPr lang="en-US" dirty="0"/>
              <a:t>Examples of Multivalued Dependencies</a:t>
            </a:r>
          </a:p>
        </p:txBody>
      </p:sp>
      <p:pic>
        <p:nvPicPr>
          <p:cNvPr id="5" name="Picture 4">
            <a:extLst>
              <a:ext uri="{FF2B5EF4-FFF2-40B4-BE49-F238E27FC236}">
                <a16:creationId xmlns:a16="http://schemas.microsoft.com/office/drawing/2014/main" id="{13FCFE30-05B7-4F38-AFCC-19612D13AA7D}"/>
              </a:ext>
            </a:extLst>
          </p:cNvPr>
          <p:cNvPicPr>
            <a:picLocks noChangeAspect="1"/>
          </p:cNvPicPr>
          <p:nvPr/>
        </p:nvPicPr>
        <p:blipFill>
          <a:blip r:embed="rId2"/>
          <a:stretch>
            <a:fillRect/>
          </a:stretch>
        </p:blipFill>
        <p:spPr>
          <a:xfrm>
            <a:off x="3370733" y="1689012"/>
            <a:ext cx="5450535" cy="3913002"/>
          </a:xfrm>
          <a:prstGeom prst="rect">
            <a:avLst/>
          </a:prstGeom>
        </p:spPr>
      </p:pic>
    </p:spTree>
    <p:extLst>
      <p:ext uri="{BB962C8B-B14F-4D97-AF65-F5344CB8AC3E}">
        <p14:creationId xmlns:p14="http://schemas.microsoft.com/office/powerpoint/2010/main" val="31558589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923B-88F5-439E-B95A-E1850322CBFB}"/>
              </a:ext>
            </a:extLst>
          </p:cNvPr>
          <p:cNvSpPr>
            <a:spLocks noGrp="1"/>
          </p:cNvSpPr>
          <p:nvPr>
            <p:ph type="title"/>
          </p:nvPr>
        </p:nvSpPr>
        <p:spPr/>
        <p:txBody>
          <a:bodyPr/>
          <a:lstStyle/>
          <a:p>
            <a:r>
              <a:rPr lang="en-US" dirty="0"/>
              <a:t>Fourth Normal Form (4NF)</a:t>
            </a:r>
            <a:br>
              <a:rPr lang="en-US" dirty="0"/>
            </a:br>
            <a:r>
              <a:rPr lang="en-US" dirty="0"/>
              <a:t>Eliminating Multivalued Anomalies</a:t>
            </a:r>
          </a:p>
        </p:txBody>
      </p:sp>
      <p:sp>
        <p:nvSpPr>
          <p:cNvPr id="3" name="Text Placeholder 2">
            <a:extLst>
              <a:ext uri="{FF2B5EF4-FFF2-40B4-BE49-F238E27FC236}">
                <a16:creationId xmlns:a16="http://schemas.microsoft.com/office/drawing/2014/main" id="{B28B9E68-7A45-423F-9869-1DDF4AF75983}"/>
              </a:ext>
            </a:extLst>
          </p:cNvPr>
          <p:cNvSpPr>
            <a:spLocks noGrp="1"/>
          </p:cNvSpPr>
          <p:nvPr>
            <p:ph type="body" idx="1"/>
          </p:nvPr>
        </p:nvSpPr>
        <p:spPr/>
        <p:txBody>
          <a:bodyPr/>
          <a:lstStyle/>
          <a:p>
            <a:r>
              <a:rPr lang="en-US" dirty="0"/>
              <a:t>Multivalued dependencies are not a problem if they are in a separate relation, therefore:</a:t>
            </a:r>
          </a:p>
          <a:p>
            <a:pPr lvl="1"/>
            <a:r>
              <a:rPr lang="en-US" dirty="0"/>
              <a:t>Always put multivalued dependencies into their own relation</a:t>
            </a:r>
          </a:p>
          <a:p>
            <a:pPr lvl="1"/>
            <a:r>
              <a:rPr lang="en-US" dirty="0"/>
              <a:t>This is know as </a:t>
            </a:r>
            <a:r>
              <a:rPr lang="en-US" b="1" dirty="0">
                <a:solidFill>
                  <a:schemeClr val="tx2"/>
                </a:solidFill>
              </a:rPr>
              <a:t>Fourth Normal Form (4NF)</a:t>
            </a:r>
          </a:p>
        </p:txBody>
      </p:sp>
    </p:spTree>
    <p:extLst>
      <p:ext uri="{BB962C8B-B14F-4D97-AF65-F5344CB8AC3E}">
        <p14:creationId xmlns:p14="http://schemas.microsoft.com/office/powerpoint/2010/main" val="22397010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#9</a:t>
            </a:r>
          </a:p>
          <a:p>
            <a:pPr marL="101600" indent="0" algn="ctr">
              <a:buNone/>
            </a:pPr>
            <a:r>
              <a:rPr lang="en-US" sz="3600" dirty="0">
                <a:solidFill>
                  <a:srgbClr val="000000"/>
                </a:solidFill>
              </a:rPr>
              <a:t>Part 1</a:t>
            </a:r>
          </a:p>
          <a:p>
            <a:endParaRPr lang="en-US" dirty="0"/>
          </a:p>
        </p:txBody>
      </p:sp>
    </p:spTree>
    <p:extLst>
      <p:ext uri="{BB962C8B-B14F-4D97-AF65-F5344CB8AC3E}">
        <p14:creationId xmlns:p14="http://schemas.microsoft.com/office/powerpoint/2010/main" val="12943735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7010400"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10 – Part 2</a:t>
            </a:r>
          </a:p>
        </p:txBody>
      </p:sp>
      <p:sp>
        <p:nvSpPr>
          <p:cNvPr id="199" name="Shape 199"/>
          <p:cNvSpPr txBox="1">
            <a:spLocks noGrp="1"/>
          </p:cNvSpPr>
          <p:nvPr>
            <p:ph type="body" idx="4294967295"/>
          </p:nvPr>
        </p:nvSpPr>
        <p:spPr>
          <a:xfrm>
            <a:off x="7010400"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Transforming Data Models into Database Designs</a:t>
            </a:r>
          </a:p>
        </p:txBody>
      </p:sp>
      <p:pic>
        <p:nvPicPr>
          <p:cNvPr id="3" name="Picture 2">
            <a:extLst>
              <a:ext uri="{FF2B5EF4-FFF2-40B4-BE49-F238E27FC236}">
                <a16:creationId xmlns:a16="http://schemas.microsoft.com/office/drawing/2014/main" id="{68DAC3B7-8B7C-4A57-B389-AFD53FBE4930}"/>
              </a:ext>
            </a:extLst>
          </p:cNvPr>
          <p:cNvPicPr>
            <a:picLocks noChangeAspect="1"/>
          </p:cNvPicPr>
          <p:nvPr/>
        </p:nvPicPr>
        <p:blipFill>
          <a:blip r:embed="rId3"/>
          <a:stretch>
            <a:fillRect/>
          </a:stretch>
        </p:blipFill>
        <p:spPr>
          <a:xfrm>
            <a:off x="2206016" y="1600200"/>
            <a:ext cx="3584103" cy="4586754"/>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3063-9671-49E7-8460-7B3D162AD55A}"/>
              </a:ext>
            </a:extLst>
          </p:cNvPr>
          <p:cNvSpPr>
            <a:spLocks noGrp="1"/>
          </p:cNvSpPr>
          <p:nvPr>
            <p:ph type="title"/>
          </p:nvPr>
        </p:nvSpPr>
        <p:spPr/>
        <p:txBody>
          <a:bodyPr/>
          <a:lstStyle/>
          <a:p>
            <a:r>
              <a:rPr lang="en-US" dirty="0"/>
              <a:t>The Database Design</a:t>
            </a:r>
          </a:p>
        </p:txBody>
      </p:sp>
      <p:sp>
        <p:nvSpPr>
          <p:cNvPr id="3" name="Text Placeholder 2">
            <a:extLst>
              <a:ext uri="{FF2B5EF4-FFF2-40B4-BE49-F238E27FC236}">
                <a16:creationId xmlns:a16="http://schemas.microsoft.com/office/drawing/2014/main" id="{0953F6AB-4FAC-42FC-81E2-8E72D02EA08C}"/>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A </a:t>
            </a:r>
            <a:r>
              <a:rPr lang="en-US" b="1" dirty="0">
                <a:solidFill>
                  <a:schemeClr val="tx2"/>
                </a:solidFill>
              </a:rPr>
              <a:t>data model</a:t>
            </a:r>
            <a:r>
              <a:rPr lang="en-US" dirty="0">
                <a:solidFill>
                  <a:schemeClr val="tx2"/>
                </a:solidFill>
              </a:rPr>
              <a:t> </a:t>
            </a:r>
            <a:r>
              <a:rPr lang="en-US" dirty="0">
                <a:solidFill>
                  <a:srgbClr val="000000"/>
                </a:solidFill>
              </a:rPr>
              <a:t>is transformed into a </a:t>
            </a:r>
            <a:r>
              <a:rPr lang="en-US" b="1" dirty="0">
                <a:solidFill>
                  <a:schemeClr val="tx2"/>
                </a:solidFill>
              </a:rPr>
              <a:t>database design</a:t>
            </a:r>
            <a:r>
              <a:rPr lang="en-US" dirty="0">
                <a:solidFill>
                  <a:srgbClr val="000000"/>
                </a:solidFill>
              </a:rPr>
              <a:t>.</a:t>
            </a:r>
          </a:p>
          <a:p>
            <a:pPr marL="342900" indent="-342900" fontAlgn="base">
              <a:spcBef>
                <a:spcPct val="20000"/>
              </a:spcBef>
              <a:spcAft>
                <a:spcPct val="0"/>
              </a:spcAft>
              <a:buFontTx/>
              <a:buChar char="•"/>
            </a:pPr>
            <a:r>
              <a:rPr lang="en-US" dirty="0">
                <a:solidFill>
                  <a:srgbClr val="000000"/>
                </a:solidFill>
              </a:rPr>
              <a:t>A </a:t>
            </a:r>
            <a:r>
              <a:rPr lang="en-US" b="1" dirty="0">
                <a:solidFill>
                  <a:schemeClr val="tx2"/>
                </a:solidFill>
              </a:rPr>
              <a:t>database design</a:t>
            </a:r>
            <a:r>
              <a:rPr lang="en-US" dirty="0">
                <a:solidFill>
                  <a:schemeClr val="tx2"/>
                </a:solidFill>
              </a:rPr>
              <a:t> </a:t>
            </a:r>
            <a:r>
              <a:rPr lang="en-US" dirty="0">
                <a:solidFill>
                  <a:srgbClr val="000000"/>
                </a:solidFill>
              </a:rPr>
              <a:t>is a set of database specifications that can actually be implemented as a database in a </a:t>
            </a:r>
            <a:r>
              <a:rPr lang="en-US" i="1" dirty="0">
                <a:solidFill>
                  <a:schemeClr val="tx2"/>
                </a:solidFill>
              </a:rPr>
              <a:t>specific DBMS product</a:t>
            </a:r>
            <a:r>
              <a:rPr lang="en-US" dirty="0">
                <a:solidFill>
                  <a:srgbClr val="000000"/>
                </a:solidFill>
              </a:rPr>
              <a:t>.</a:t>
            </a:r>
          </a:p>
          <a:p>
            <a:pPr lvl="1" indent="-285750" fontAlgn="base">
              <a:spcBef>
                <a:spcPct val="20000"/>
              </a:spcBef>
              <a:spcAft>
                <a:spcPct val="0"/>
              </a:spcAft>
              <a:buFontTx/>
              <a:buChar char="–"/>
            </a:pPr>
            <a:r>
              <a:rPr lang="en-US" dirty="0">
                <a:solidFill>
                  <a:srgbClr val="000000"/>
                </a:solidFill>
              </a:rPr>
              <a:t>While the data model is a </a:t>
            </a:r>
            <a:r>
              <a:rPr lang="en-US" i="1" dirty="0">
                <a:solidFill>
                  <a:srgbClr val="000000"/>
                </a:solidFill>
              </a:rPr>
              <a:t>generalized, non-DBMS-specific</a:t>
            </a:r>
            <a:r>
              <a:rPr lang="en-US" dirty="0">
                <a:solidFill>
                  <a:srgbClr val="000000"/>
                </a:solidFill>
              </a:rPr>
              <a:t> design, a database design is a </a:t>
            </a:r>
            <a:r>
              <a:rPr lang="en-US" i="1" dirty="0">
                <a:solidFill>
                  <a:srgbClr val="000000"/>
                </a:solidFill>
              </a:rPr>
              <a:t>DBMS-specific</a:t>
            </a:r>
            <a:r>
              <a:rPr lang="en-US" dirty="0">
                <a:solidFill>
                  <a:srgbClr val="000000"/>
                </a:solidFill>
              </a:rPr>
              <a:t> design intended to be implemented in a DBMS product such as Microsoft SQL Server or Oracle Database.</a:t>
            </a:r>
          </a:p>
          <a:p>
            <a:endParaRPr lang="en-US" dirty="0"/>
          </a:p>
        </p:txBody>
      </p:sp>
    </p:spTree>
    <p:extLst>
      <p:ext uri="{BB962C8B-B14F-4D97-AF65-F5344CB8AC3E}">
        <p14:creationId xmlns:p14="http://schemas.microsoft.com/office/powerpoint/2010/main" val="100531351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39C8-D2AD-4789-AA05-F83D06DE807D}"/>
              </a:ext>
            </a:extLst>
          </p:cNvPr>
          <p:cNvSpPr>
            <a:spLocks noGrp="1"/>
          </p:cNvSpPr>
          <p:nvPr>
            <p:ph type="title"/>
          </p:nvPr>
        </p:nvSpPr>
        <p:spPr/>
        <p:txBody>
          <a:bodyPr/>
          <a:lstStyle/>
          <a:p>
            <a:r>
              <a:rPr lang="en-US" dirty="0"/>
              <a:t>Database Design = Logical Design + Some Physical Design</a:t>
            </a:r>
          </a:p>
        </p:txBody>
      </p:sp>
      <p:sp>
        <p:nvSpPr>
          <p:cNvPr id="3" name="Text Placeholder 2">
            <a:extLst>
              <a:ext uri="{FF2B5EF4-FFF2-40B4-BE49-F238E27FC236}">
                <a16:creationId xmlns:a16="http://schemas.microsoft.com/office/drawing/2014/main" id="{5D89A020-2112-42DB-9F44-A0770E0C67CC}"/>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Books on </a:t>
            </a:r>
            <a:r>
              <a:rPr lang="en-US" b="1" dirty="0">
                <a:solidFill>
                  <a:schemeClr val="tx2"/>
                </a:solidFill>
              </a:rPr>
              <a:t>systems analysis and design </a:t>
            </a:r>
            <a:r>
              <a:rPr lang="en-US" dirty="0">
                <a:solidFill>
                  <a:srgbClr val="000000"/>
                </a:solidFill>
              </a:rPr>
              <a:t>often identify three design stages:</a:t>
            </a:r>
          </a:p>
          <a:p>
            <a:pPr lvl="1" indent="-285750" fontAlgn="base">
              <a:spcBef>
                <a:spcPct val="20000"/>
              </a:spcBef>
              <a:spcAft>
                <a:spcPct val="0"/>
              </a:spcAft>
              <a:buFontTx/>
              <a:buChar char="–"/>
            </a:pPr>
            <a:r>
              <a:rPr lang="en-US" b="1" dirty="0">
                <a:solidFill>
                  <a:schemeClr val="tx2"/>
                </a:solidFill>
              </a:rPr>
              <a:t>Conceptual design (conceptual schema)</a:t>
            </a:r>
          </a:p>
          <a:p>
            <a:pPr lvl="1" indent="-285750" fontAlgn="base">
              <a:spcBef>
                <a:spcPct val="20000"/>
              </a:spcBef>
              <a:spcAft>
                <a:spcPct val="0"/>
              </a:spcAft>
              <a:buFontTx/>
              <a:buChar char="–"/>
            </a:pPr>
            <a:r>
              <a:rPr lang="en-US" b="1" dirty="0">
                <a:solidFill>
                  <a:schemeClr val="tx2"/>
                </a:solidFill>
              </a:rPr>
              <a:t>Logical design (logical schema)</a:t>
            </a:r>
          </a:p>
          <a:p>
            <a:pPr lvl="1" indent="-285750" fontAlgn="base">
              <a:spcBef>
                <a:spcPct val="20000"/>
              </a:spcBef>
              <a:spcAft>
                <a:spcPct val="0"/>
              </a:spcAft>
              <a:buFontTx/>
              <a:buChar char="–"/>
            </a:pPr>
            <a:r>
              <a:rPr lang="en-US" b="1" dirty="0">
                <a:solidFill>
                  <a:schemeClr val="tx2"/>
                </a:solidFill>
              </a:rPr>
              <a:t>Physical design (physical schema)</a:t>
            </a:r>
          </a:p>
          <a:p>
            <a:pPr marL="342900" indent="-342900" fontAlgn="base">
              <a:spcBef>
                <a:spcPct val="20000"/>
              </a:spcBef>
              <a:spcAft>
                <a:spcPct val="0"/>
              </a:spcAft>
              <a:buFontTx/>
              <a:buChar char="•"/>
            </a:pPr>
            <a:r>
              <a:rPr lang="en-US" dirty="0">
                <a:solidFill>
                  <a:srgbClr val="000000"/>
                </a:solidFill>
              </a:rPr>
              <a:t>The </a:t>
            </a:r>
            <a:r>
              <a:rPr lang="en-US" b="1" dirty="0">
                <a:solidFill>
                  <a:schemeClr val="tx2"/>
                </a:solidFill>
              </a:rPr>
              <a:t>database design</a:t>
            </a:r>
            <a:r>
              <a:rPr lang="en-US" i="1" dirty="0">
                <a:solidFill>
                  <a:schemeClr val="tx2"/>
                </a:solidFill>
              </a:rPr>
              <a:t> </a:t>
            </a:r>
            <a:r>
              <a:rPr lang="en-US" dirty="0">
                <a:solidFill>
                  <a:srgbClr val="000000"/>
                </a:solidFill>
              </a:rPr>
              <a:t>we are discussing is equivalent to the </a:t>
            </a:r>
            <a:r>
              <a:rPr lang="en-US" b="1" dirty="0">
                <a:solidFill>
                  <a:schemeClr val="tx2"/>
                </a:solidFill>
              </a:rPr>
              <a:t>logical design plus some physical design elements</a:t>
            </a:r>
            <a:r>
              <a:rPr lang="en-US" dirty="0">
                <a:solidFill>
                  <a:schemeClr val="tx2"/>
                </a:solidFill>
              </a:rPr>
              <a:t> </a:t>
            </a:r>
            <a:r>
              <a:rPr lang="en-US" dirty="0">
                <a:solidFill>
                  <a:srgbClr val="000000"/>
                </a:solidFill>
              </a:rPr>
              <a:t>(data types)</a:t>
            </a:r>
          </a:p>
          <a:p>
            <a:endParaRPr lang="en-US" dirty="0"/>
          </a:p>
        </p:txBody>
      </p:sp>
    </p:spTree>
    <p:extLst>
      <p:ext uri="{BB962C8B-B14F-4D97-AF65-F5344CB8AC3E}">
        <p14:creationId xmlns:p14="http://schemas.microsoft.com/office/powerpoint/2010/main" val="34938577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C552-7DEA-474F-8A47-E0527A545222}"/>
              </a:ext>
            </a:extLst>
          </p:cNvPr>
          <p:cNvSpPr>
            <a:spLocks noGrp="1"/>
          </p:cNvSpPr>
          <p:nvPr>
            <p:ph type="title"/>
          </p:nvPr>
        </p:nvSpPr>
        <p:spPr/>
        <p:txBody>
          <a:bodyPr/>
          <a:lstStyle/>
          <a:p>
            <a:r>
              <a:rPr lang="en-US" dirty="0"/>
              <a:t>Steps for Transforming a Data Model into a Database Design (1 of 3)</a:t>
            </a:r>
          </a:p>
        </p:txBody>
      </p:sp>
      <p:graphicFrame>
        <p:nvGraphicFramePr>
          <p:cNvPr id="4" name="Table 3">
            <a:extLst>
              <a:ext uri="{FF2B5EF4-FFF2-40B4-BE49-F238E27FC236}">
                <a16:creationId xmlns:a16="http://schemas.microsoft.com/office/drawing/2014/main" id="{8BFDB6C4-11F7-4B73-81A3-353F7199F3B3}"/>
              </a:ext>
            </a:extLst>
          </p:cNvPr>
          <p:cNvGraphicFramePr>
            <a:graphicFrameLocks noGrp="1"/>
          </p:cNvGraphicFramePr>
          <p:nvPr/>
        </p:nvGraphicFramePr>
        <p:xfrm>
          <a:off x="1981200" y="1849493"/>
          <a:ext cx="8229600" cy="3708400"/>
        </p:xfrm>
        <a:graphic>
          <a:graphicData uri="http://schemas.openxmlformats.org/drawingml/2006/table">
            <a:tbl>
              <a:tblPr firstRow="1" bandRow="1"/>
              <a:tblGrid>
                <a:gridCol w="8229600">
                  <a:extLst>
                    <a:ext uri="{9D8B030D-6E8A-4147-A177-3AD203B41FA5}">
                      <a16:colId xmlns:a16="http://schemas.microsoft.com/office/drawing/2014/main" val="33842014"/>
                    </a:ext>
                  </a:extLst>
                </a:gridCol>
              </a:tblGrid>
              <a:tr h="370840">
                <a:tc>
                  <a:txBody>
                    <a:bodyPr/>
                    <a:lstStyle/>
                    <a:p>
                      <a:pPr algn="ctr"/>
                      <a:r>
                        <a:rPr lang="en-US" dirty="0"/>
                        <a:t>Transforming a Data Model into a Database Design</a:t>
                      </a:r>
                    </a:p>
                  </a:txBody>
                  <a:tcPr/>
                </a:tc>
                <a:extLst>
                  <a:ext uri="{0D108BD9-81ED-4DB2-BD59-A6C34878D82A}">
                    <a16:rowId xmlns:a16="http://schemas.microsoft.com/office/drawing/2014/main" val="3656018498"/>
                  </a:ext>
                </a:extLst>
              </a:tr>
              <a:tr h="370840">
                <a:tc>
                  <a:txBody>
                    <a:bodyPr/>
                    <a:lstStyle/>
                    <a:p>
                      <a:r>
                        <a:rPr lang="en-US" dirty="0"/>
                        <a:t>1.   Create a table for each entity:</a:t>
                      </a:r>
                    </a:p>
                  </a:txBody>
                  <a:tcPr/>
                </a:tc>
                <a:extLst>
                  <a:ext uri="{0D108BD9-81ED-4DB2-BD59-A6C34878D82A}">
                    <a16:rowId xmlns:a16="http://schemas.microsoft.com/office/drawing/2014/main" val="140208486"/>
                  </a:ext>
                </a:extLst>
              </a:tr>
              <a:tr h="370840">
                <a:tc>
                  <a:txBody>
                    <a:bodyPr/>
                    <a:lstStyle/>
                    <a:p>
                      <a:r>
                        <a:rPr lang="en-US" dirty="0"/>
                        <a:t>       - Specify the primary key (consider surrogate keys, as appropriate)</a:t>
                      </a:r>
                    </a:p>
                  </a:txBody>
                  <a:tcPr/>
                </a:tc>
                <a:extLst>
                  <a:ext uri="{0D108BD9-81ED-4DB2-BD59-A6C34878D82A}">
                    <a16:rowId xmlns:a16="http://schemas.microsoft.com/office/drawing/2014/main" val="1658069372"/>
                  </a:ext>
                </a:extLst>
              </a:tr>
              <a:tr h="370840">
                <a:tc>
                  <a:txBody>
                    <a:bodyPr/>
                    <a:lstStyle/>
                    <a:p>
                      <a:r>
                        <a:rPr lang="en-US" dirty="0"/>
                        <a:t>       - Specify alternate keys</a:t>
                      </a:r>
                    </a:p>
                  </a:txBody>
                  <a:tcPr/>
                </a:tc>
                <a:extLst>
                  <a:ext uri="{0D108BD9-81ED-4DB2-BD59-A6C34878D82A}">
                    <a16:rowId xmlns:a16="http://schemas.microsoft.com/office/drawing/2014/main" val="1186824943"/>
                  </a:ext>
                </a:extLst>
              </a:tr>
              <a:tr h="370840">
                <a:tc>
                  <a:txBody>
                    <a:bodyPr/>
                    <a:lstStyle/>
                    <a:p>
                      <a:r>
                        <a:rPr lang="en-US" dirty="0"/>
                        <a:t>       - Specify properties for each column:</a:t>
                      </a:r>
                    </a:p>
                  </a:txBody>
                  <a:tcPr/>
                </a:tc>
                <a:extLst>
                  <a:ext uri="{0D108BD9-81ED-4DB2-BD59-A6C34878D82A}">
                    <a16:rowId xmlns:a16="http://schemas.microsoft.com/office/drawing/2014/main" val="1817813307"/>
                  </a:ext>
                </a:extLst>
              </a:tr>
              <a:tr h="370840">
                <a:tc>
                  <a:txBody>
                    <a:bodyPr/>
                    <a:lstStyle/>
                    <a:p>
                      <a:r>
                        <a:rPr lang="en-US" dirty="0"/>
                        <a:t>           * Null status</a:t>
                      </a:r>
                    </a:p>
                  </a:txBody>
                  <a:tcPr/>
                </a:tc>
                <a:extLst>
                  <a:ext uri="{0D108BD9-81ED-4DB2-BD59-A6C34878D82A}">
                    <a16:rowId xmlns:a16="http://schemas.microsoft.com/office/drawing/2014/main" val="1936077777"/>
                  </a:ext>
                </a:extLst>
              </a:tr>
              <a:tr h="370840">
                <a:tc>
                  <a:txBody>
                    <a:bodyPr/>
                    <a:lstStyle/>
                    <a:p>
                      <a:r>
                        <a:rPr lang="en-US" dirty="0"/>
                        <a:t>           * Data type</a:t>
                      </a:r>
                    </a:p>
                  </a:txBody>
                  <a:tcPr/>
                </a:tc>
                <a:extLst>
                  <a:ext uri="{0D108BD9-81ED-4DB2-BD59-A6C34878D82A}">
                    <a16:rowId xmlns:a16="http://schemas.microsoft.com/office/drawing/2014/main" val="2175822737"/>
                  </a:ext>
                </a:extLst>
              </a:tr>
              <a:tr h="370840">
                <a:tc>
                  <a:txBody>
                    <a:bodyPr/>
                    <a:lstStyle/>
                    <a:p>
                      <a:r>
                        <a:rPr lang="en-US" dirty="0"/>
                        <a:t>           * Default value (if any)</a:t>
                      </a:r>
                    </a:p>
                  </a:txBody>
                  <a:tcPr/>
                </a:tc>
                <a:extLst>
                  <a:ext uri="{0D108BD9-81ED-4DB2-BD59-A6C34878D82A}">
                    <a16:rowId xmlns:a16="http://schemas.microsoft.com/office/drawing/2014/main" val="106557473"/>
                  </a:ext>
                </a:extLst>
              </a:tr>
              <a:tr h="370840">
                <a:tc>
                  <a:txBody>
                    <a:bodyPr/>
                    <a:lstStyle/>
                    <a:p>
                      <a:r>
                        <a:rPr lang="en-US" dirty="0"/>
                        <a:t>           * Data constraints (if any)</a:t>
                      </a:r>
                    </a:p>
                  </a:txBody>
                  <a:tcPr/>
                </a:tc>
                <a:extLst>
                  <a:ext uri="{0D108BD9-81ED-4DB2-BD59-A6C34878D82A}">
                    <a16:rowId xmlns:a16="http://schemas.microsoft.com/office/drawing/2014/main" val="1157508741"/>
                  </a:ext>
                </a:extLst>
              </a:tr>
              <a:tr h="370840">
                <a:tc>
                  <a:txBody>
                    <a:bodyPr/>
                    <a:lstStyle/>
                    <a:p>
                      <a:r>
                        <a:rPr lang="en-US" dirty="0"/>
                        <a:t>       - Verify normalization</a:t>
                      </a:r>
                    </a:p>
                  </a:txBody>
                  <a:tcPr/>
                </a:tc>
                <a:extLst>
                  <a:ext uri="{0D108BD9-81ED-4DB2-BD59-A6C34878D82A}">
                    <a16:rowId xmlns:a16="http://schemas.microsoft.com/office/drawing/2014/main" val="2144171530"/>
                  </a:ext>
                </a:extLst>
              </a:tr>
            </a:tbl>
          </a:graphicData>
        </a:graphic>
      </p:graphicFrame>
    </p:spTree>
    <p:extLst>
      <p:ext uri="{BB962C8B-B14F-4D97-AF65-F5344CB8AC3E}">
        <p14:creationId xmlns:p14="http://schemas.microsoft.com/office/powerpoint/2010/main" val="413957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18D9-88BC-4138-B342-B5940E6B4BF6}"/>
              </a:ext>
            </a:extLst>
          </p:cNvPr>
          <p:cNvSpPr>
            <a:spLocks noGrp="1"/>
          </p:cNvSpPr>
          <p:nvPr>
            <p:ph type="title"/>
          </p:nvPr>
        </p:nvSpPr>
        <p:spPr/>
        <p:txBody>
          <a:bodyPr/>
          <a:lstStyle/>
          <a:p>
            <a:r>
              <a:rPr lang="en-US" sz="3000" dirty="0"/>
              <a:t>Databases Originating from Database Redesign</a:t>
            </a:r>
            <a:endParaRPr lang="en-US" dirty="0"/>
          </a:p>
        </p:txBody>
      </p:sp>
      <p:pic>
        <p:nvPicPr>
          <p:cNvPr id="5" name="Picture 4">
            <a:extLst>
              <a:ext uri="{FF2B5EF4-FFF2-40B4-BE49-F238E27FC236}">
                <a16:creationId xmlns:a16="http://schemas.microsoft.com/office/drawing/2014/main" id="{BA7C6F83-D5A2-41CB-9FB6-10582B82D8F2}"/>
              </a:ext>
            </a:extLst>
          </p:cNvPr>
          <p:cNvPicPr>
            <a:picLocks noChangeAspect="1"/>
          </p:cNvPicPr>
          <p:nvPr/>
        </p:nvPicPr>
        <p:blipFill>
          <a:blip r:embed="rId2"/>
          <a:stretch>
            <a:fillRect/>
          </a:stretch>
        </p:blipFill>
        <p:spPr>
          <a:xfrm>
            <a:off x="3692035" y="1600200"/>
            <a:ext cx="4807930" cy="4387002"/>
          </a:xfrm>
          <a:prstGeom prst="rect">
            <a:avLst/>
          </a:prstGeom>
        </p:spPr>
      </p:pic>
    </p:spTree>
    <p:extLst>
      <p:ext uri="{BB962C8B-B14F-4D97-AF65-F5344CB8AC3E}">
        <p14:creationId xmlns:p14="http://schemas.microsoft.com/office/powerpoint/2010/main" val="39737499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E8FC-D54E-4912-827F-1FC19F8564CC}"/>
              </a:ext>
            </a:extLst>
          </p:cNvPr>
          <p:cNvSpPr>
            <a:spLocks noGrp="1"/>
          </p:cNvSpPr>
          <p:nvPr>
            <p:ph type="title"/>
          </p:nvPr>
        </p:nvSpPr>
        <p:spPr/>
        <p:txBody>
          <a:bodyPr/>
          <a:lstStyle/>
          <a:p>
            <a:r>
              <a:rPr lang="en-US" dirty="0"/>
              <a:t>Steps for Transforming a Data Model into a Database Design (2 of 3)</a:t>
            </a:r>
          </a:p>
        </p:txBody>
      </p:sp>
      <p:graphicFrame>
        <p:nvGraphicFramePr>
          <p:cNvPr id="4" name="Table 3">
            <a:extLst>
              <a:ext uri="{FF2B5EF4-FFF2-40B4-BE49-F238E27FC236}">
                <a16:creationId xmlns:a16="http://schemas.microsoft.com/office/drawing/2014/main" id="{CE91DEC1-65CD-41AF-AAE3-8752D4420147}"/>
              </a:ext>
            </a:extLst>
          </p:cNvPr>
          <p:cNvGraphicFramePr>
            <a:graphicFrameLocks noGrp="1"/>
          </p:cNvGraphicFramePr>
          <p:nvPr/>
        </p:nvGraphicFramePr>
        <p:xfrm>
          <a:off x="1981200" y="1945640"/>
          <a:ext cx="8229600" cy="3114040"/>
        </p:xfrm>
        <a:graphic>
          <a:graphicData uri="http://schemas.openxmlformats.org/drawingml/2006/table">
            <a:tbl>
              <a:tblPr firstRow="1" bandRow="1"/>
              <a:tblGrid>
                <a:gridCol w="8229600">
                  <a:extLst>
                    <a:ext uri="{9D8B030D-6E8A-4147-A177-3AD203B41FA5}">
                      <a16:colId xmlns:a16="http://schemas.microsoft.com/office/drawing/2014/main" val="4247369426"/>
                    </a:ext>
                  </a:extLst>
                </a:gridCol>
              </a:tblGrid>
              <a:tr h="370840">
                <a:tc>
                  <a:txBody>
                    <a:bodyPr/>
                    <a:lstStyle/>
                    <a:p>
                      <a:pPr algn="ctr"/>
                      <a:r>
                        <a:rPr lang="en-US" dirty="0"/>
                        <a:t>Transforming a Data Model into a Database Design (Cont.)</a:t>
                      </a:r>
                    </a:p>
                  </a:txBody>
                  <a:tcPr/>
                </a:tc>
                <a:extLst>
                  <a:ext uri="{0D108BD9-81ED-4DB2-BD59-A6C34878D82A}">
                    <a16:rowId xmlns:a16="http://schemas.microsoft.com/office/drawing/2014/main" val="543218466"/>
                  </a:ext>
                </a:extLst>
              </a:tr>
              <a:tr h="370840">
                <a:tc>
                  <a:txBody>
                    <a:bodyPr/>
                    <a:lstStyle/>
                    <a:p>
                      <a:r>
                        <a:rPr lang="en-US" dirty="0"/>
                        <a:t>2.  Create relationships by placing foreign keys</a:t>
                      </a:r>
                    </a:p>
                  </a:txBody>
                  <a:tcPr/>
                </a:tc>
                <a:extLst>
                  <a:ext uri="{0D108BD9-81ED-4DB2-BD59-A6C34878D82A}">
                    <a16:rowId xmlns:a16="http://schemas.microsoft.com/office/drawing/2014/main" val="2164922759"/>
                  </a:ext>
                </a:extLst>
              </a:tr>
              <a:tr h="370840">
                <a:tc>
                  <a:txBody>
                    <a:bodyPr/>
                    <a:lstStyle/>
                    <a:p>
                      <a:r>
                        <a:rPr lang="en-US" dirty="0"/>
                        <a:t>       - Relationships between strong entities (1:1, 1:N, N:M)</a:t>
                      </a:r>
                    </a:p>
                  </a:txBody>
                  <a:tcPr/>
                </a:tc>
                <a:extLst>
                  <a:ext uri="{0D108BD9-81ED-4DB2-BD59-A6C34878D82A}">
                    <a16:rowId xmlns:a16="http://schemas.microsoft.com/office/drawing/2014/main" val="316775453"/>
                  </a:ext>
                </a:extLst>
              </a:tr>
              <a:tr h="370840">
                <a:tc>
                  <a:txBody>
                    <a:bodyPr/>
                    <a:lstStyle/>
                    <a:p>
                      <a:r>
                        <a:rPr lang="en-US" dirty="0"/>
                        <a:t>       - Identifying relationships with ID-dependent entities (intersection tables, association patterns,</a:t>
                      </a:r>
                    </a:p>
                    <a:p>
                      <a:r>
                        <a:rPr lang="en-US" dirty="0"/>
                        <a:t>         multivalued attributes, archetype/instance patterns)</a:t>
                      </a:r>
                    </a:p>
                  </a:txBody>
                  <a:tcPr/>
                </a:tc>
                <a:extLst>
                  <a:ext uri="{0D108BD9-81ED-4DB2-BD59-A6C34878D82A}">
                    <a16:rowId xmlns:a16="http://schemas.microsoft.com/office/drawing/2014/main" val="1954757496"/>
                  </a:ext>
                </a:extLst>
              </a:tr>
              <a:tr h="370840">
                <a:tc>
                  <a:txBody>
                    <a:bodyPr/>
                    <a:lstStyle/>
                    <a:p>
                      <a:r>
                        <a:rPr lang="en-US" dirty="0"/>
                        <a:t>       - Relationships between a strong entity and a weak but non-ID-dependent entity (1:1, 1:N, N:M)</a:t>
                      </a:r>
                    </a:p>
                  </a:txBody>
                  <a:tcPr/>
                </a:tc>
                <a:extLst>
                  <a:ext uri="{0D108BD9-81ED-4DB2-BD59-A6C34878D82A}">
                    <a16:rowId xmlns:a16="http://schemas.microsoft.com/office/drawing/2014/main" val="1128984627"/>
                  </a:ext>
                </a:extLst>
              </a:tr>
              <a:tr h="370840">
                <a:tc>
                  <a:txBody>
                    <a:bodyPr/>
                    <a:lstStyle/>
                    <a:p>
                      <a:r>
                        <a:rPr lang="en-US" dirty="0"/>
                        <a:t>       - Mixed relationships</a:t>
                      </a:r>
                    </a:p>
                  </a:txBody>
                  <a:tcPr/>
                </a:tc>
                <a:extLst>
                  <a:ext uri="{0D108BD9-81ED-4DB2-BD59-A6C34878D82A}">
                    <a16:rowId xmlns:a16="http://schemas.microsoft.com/office/drawing/2014/main" val="371170591"/>
                  </a:ext>
                </a:extLst>
              </a:tr>
              <a:tr h="370840">
                <a:tc>
                  <a:txBody>
                    <a:bodyPr/>
                    <a:lstStyle/>
                    <a:p>
                      <a:r>
                        <a:rPr lang="en-US" dirty="0"/>
                        <a:t>       - Relationships between supertype/subtype entities</a:t>
                      </a:r>
                    </a:p>
                  </a:txBody>
                  <a:tcPr/>
                </a:tc>
                <a:extLst>
                  <a:ext uri="{0D108BD9-81ED-4DB2-BD59-A6C34878D82A}">
                    <a16:rowId xmlns:a16="http://schemas.microsoft.com/office/drawing/2014/main" val="611451416"/>
                  </a:ext>
                </a:extLst>
              </a:tr>
              <a:tr h="370840">
                <a:tc>
                  <a:txBody>
                    <a:bodyPr/>
                    <a:lstStyle/>
                    <a:p>
                      <a:r>
                        <a:rPr lang="en-US" dirty="0"/>
                        <a:t>       - Recursive relationships (1:1, 1:N, N:M)</a:t>
                      </a:r>
                    </a:p>
                  </a:txBody>
                  <a:tcPr/>
                </a:tc>
                <a:extLst>
                  <a:ext uri="{0D108BD9-81ED-4DB2-BD59-A6C34878D82A}">
                    <a16:rowId xmlns:a16="http://schemas.microsoft.com/office/drawing/2014/main" val="3072544393"/>
                  </a:ext>
                </a:extLst>
              </a:tr>
            </a:tbl>
          </a:graphicData>
        </a:graphic>
      </p:graphicFrame>
    </p:spTree>
    <p:extLst>
      <p:ext uri="{BB962C8B-B14F-4D97-AF65-F5344CB8AC3E}">
        <p14:creationId xmlns:p14="http://schemas.microsoft.com/office/powerpoint/2010/main" val="34653697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C3F1-933A-4CCD-BD5A-D433798E9B82}"/>
              </a:ext>
            </a:extLst>
          </p:cNvPr>
          <p:cNvSpPr>
            <a:spLocks noGrp="1"/>
          </p:cNvSpPr>
          <p:nvPr>
            <p:ph type="title"/>
          </p:nvPr>
        </p:nvSpPr>
        <p:spPr/>
        <p:txBody>
          <a:bodyPr/>
          <a:lstStyle/>
          <a:p>
            <a:r>
              <a:rPr lang="en-US" dirty="0"/>
              <a:t>Steps for Transforming a Data Model into a Database Design (3 of 3)</a:t>
            </a:r>
          </a:p>
        </p:txBody>
      </p:sp>
      <p:graphicFrame>
        <p:nvGraphicFramePr>
          <p:cNvPr id="4" name="Table 3">
            <a:extLst>
              <a:ext uri="{FF2B5EF4-FFF2-40B4-BE49-F238E27FC236}">
                <a16:creationId xmlns:a16="http://schemas.microsoft.com/office/drawing/2014/main" id="{9182B1A5-9284-4171-A4F2-37AF8E08FF86}"/>
              </a:ext>
            </a:extLst>
          </p:cNvPr>
          <p:cNvGraphicFramePr>
            <a:graphicFrameLocks noGrp="1"/>
          </p:cNvGraphicFramePr>
          <p:nvPr/>
        </p:nvGraphicFramePr>
        <p:xfrm>
          <a:off x="1981200" y="1928627"/>
          <a:ext cx="8229600" cy="2225040"/>
        </p:xfrm>
        <a:graphic>
          <a:graphicData uri="http://schemas.openxmlformats.org/drawingml/2006/table">
            <a:tbl>
              <a:tblPr firstRow="1" bandRow="1"/>
              <a:tblGrid>
                <a:gridCol w="8229600">
                  <a:extLst>
                    <a:ext uri="{9D8B030D-6E8A-4147-A177-3AD203B41FA5}">
                      <a16:colId xmlns:a16="http://schemas.microsoft.com/office/drawing/2014/main" val="78473887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Transforming a Data Model into a Database Design (Cont.)</a:t>
                      </a:r>
                    </a:p>
                  </a:txBody>
                  <a:tcPr/>
                </a:tc>
                <a:extLst>
                  <a:ext uri="{0D108BD9-81ED-4DB2-BD59-A6C34878D82A}">
                    <a16:rowId xmlns:a16="http://schemas.microsoft.com/office/drawing/2014/main" val="1211513425"/>
                  </a:ext>
                </a:extLst>
              </a:tr>
              <a:tr h="370840">
                <a:tc>
                  <a:txBody>
                    <a:bodyPr/>
                    <a:lstStyle/>
                    <a:p>
                      <a:r>
                        <a:rPr lang="en-US" dirty="0"/>
                        <a:t>3.  Specify logic for enforcing minimum cardinality</a:t>
                      </a:r>
                    </a:p>
                  </a:txBody>
                  <a:tcPr/>
                </a:tc>
                <a:extLst>
                  <a:ext uri="{0D108BD9-81ED-4DB2-BD59-A6C34878D82A}">
                    <a16:rowId xmlns:a16="http://schemas.microsoft.com/office/drawing/2014/main" val="1331338110"/>
                  </a:ext>
                </a:extLst>
              </a:tr>
              <a:tr h="370840">
                <a:tc>
                  <a:txBody>
                    <a:bodyPr/>
                    <a:lstStyle/>
                    <a:p>
                      <a:r>
                        <a:rPr lang="en-US" dirty="0"/>
                        <a:t>       - O-O relationships</a:t>
                      </a:r>
                    </a:p>
                  </a:txBody>
                  <a:tcPr/>
                </a:tc>
                <a:extLst>
                  <a:ext uri="{0D108BD9-81ED-4DB2-BD59-A6C34878D82A}">
                    <a16:rowId xmlns:a16="http://schemas.microsoft.com/office/drawing/2014/main" val="2629690990"/>
                  </a:ext>
                </a:extLst>
              </a:tr>
              <a:tr h="370840">
                <a:tc>
                  <a:txBody>
                    <a:bodyPr/>
                    <a:lstStyle/>
                    <a:p>
                      <a:r>
                        <a:rPr lang="en-US" dirty="0"/>
                        <a:t>       - M-O relationships</a:t>
                      </a:r>
                    </a:p>
                  </a:txBody>
                  <a:tcPr/>
                </a:tc>
                <a:extLst>
                  <a:ext uri="{0D108BD9-81ED-4DB2-BD59-A6C34878D82A}">
                    <a16:rowId xmlns:a16="http://schemas.microsoft.com/office/drawing/2014/main" val="4004499847"/>
                  </a:ext>
                </a:extLst>
              </a:tr>
              <a:tr h="370840">
                <a:tc>
                  <a:txBody>
                    <a:bodyPr/>
                    <a:lstStyle/>
                    <a:p>
                      <a:r>
                        <a:rPr lang="en-US" dirty="0"/>
                        <a:t>       - O-M relationships</a:t>
                      </a:r>
                    </a:p>
                  </a:txBody>
                  <a:tcPr/>
                </a:tc>
                <a:extLst>
                  <a:ext uri="{0D108BD9-81ED-4DB2-BD59-A6C34878D82A}">
                    <a16:rowId xmlns:a16="http://schemas.microsoft.com/office/drawing/2014/main" val="3909054014"/>
                  </a:ext>
                </a:extLst>
              </a:tr>
              <a:tr h="370840">
                <a:tc>
                  <a:txBody>
                    <a:bodyPr/>
                    <a:lstStyle/>
                    <a:p>
                      <a:r>
                        <a:rPr lang="en-US" dirty="0"/>
                        <a:t>       - M-M relationships</a:t>
                      </a:r>
                    </a:p>
                  </a:txBody>
                  <a:tcPr/>
                </a:tc>
                <a:extLst>
                  <a:ext uri="{0D108BD9-81ED-4DB2-BD59-A6C34878D82A}">
                    <a16:rowId xmlns:a16="http://schemas.microsoft.com/office/drawing/2014/main" val="1458199283"/>
                  </a:ext>
                </a:extLst>
              </a:tr>
            </a:tbl>
          </a:graphicData>
        </a:graphic>
      </p:graphicFrame>
    </p:spTree>
    <p:extLst>
      <p:ext uri="{BB962C8B-B14F-4D97-AF65-F5344CB8AC3E}">
        <p14:creationId xmlns:p14="http://schemas.microsoft.com/office/powerpoint/2010/main" val="37971984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4BC3-DA48-4939-8B95-0E70B12B90F0}"/>
              </a:ext>
            </a:extLst>
          </p:cNvPr>
          <p:cNvSpPr>
            <a:spLocks noGrp="1"/>
          </p:cNvSpPr>
          <p:nvPr>
            <p:ph type="title"/>
          </p:nvPr>
        </p:nvSpPr>
        <p:spPr>
          <a:xfrm>
            <a:off x="1981200" y="228251"/>
            <a:ext cx="8229600" cy="1097279"/>
          </a:xfrm>
        </p:spPr>
        <p:txBody>
          <a:bodyPr/>
          <a:lstStyle/>
          <a:p>
            <a:r>
              <a:rPr lang="en-US" dirty="0"/>
              <a:t>Create a Table for Each Entity</a:t>
            </a:r>
          </a:p>
        </p:txBody>
      </p:sp>
      <p:sp>
        <p:nvSpPr>
          <p:cNvPr id="3" name="Text Placeholder 2">
            <a:extLst>
              <a:ext uri="{FF2B5EF4-FFF2-40B4-BE49-F238E27FC236}">
                <a16:creationId xmlns:a16="http://schemas.microsoft.com/office/drawing/2014/main" id="{9E8BD8D1-B174-4C9F-A057-E86DAD35E616}"/>
              </a:ext>
            </a:extLst>
          </p:cNvPr>
          <p:cNvSpPr>
            <a:spLocks noGrp="1"/>
          </p:cNvSpPr>
          <p:nvPr>
            <p:ph type="body" idx="1"/>
          </p:nvPr>
        </p:nvSpPr>
        <p:spPr/>
        <p:txBody>
          <a:bodyPr/>
          <a:lstStyle/>
          <a:p>
            <a:pPr marL="101600" indent="0">
              <a:spcBef>
                <a:spcPts val="500"/>
              </a:spcBef>
              <a:buNone/>
            </a:pPr>
            <a:endParaRPr lang="en-US" b="1" dirty="0">
              <a:solidFill>
                <a:srgbClr val="00ABBD"/>
              </a:solidFill>
              <a:latin typeface="Palatino Linotype" panose="02040502050505030304" pitchFamily="18" charset="0"/>
            </a:endParaRPr>
          </a:p>
          <a:p>
            <a:pPr marL="101600" indent="0">
              <a:spcBef>
                <a:spcPts val="500"/>
              </a:spcBef>
              <a:buNone/>
            </a:pPr>
            <a:r>
              <a:rPr lang="en-US" b="1" dirty="0">
                <a:solidFill>
                  <a:schemeClr val="tx2"/>
                </a:solidFill>
                <a:latin typeface="Palatino Linotype" panose="02040502050505030304" pitchFamily="18" charset="0"/>
              </a:rPr>
              <a:t>EMPLOYEE (</a:t>
            </a:r>
            <a:r>
              <a:rPr lang="en-US" b="1" u="sng" dirty="0">
                <a:solidFill>
                  <a:schemeClr val="tx2"/>
                </a:solidFill>
                <a:latin typeface="Palatino Linotype" panose="02040502050505030304" pitchFamily="18" charset="0"/>
              </a:rPr>
              <a:t>EmployeeNumber</a:t>
            </a:r>
            <a:r>
              <a:rPr lang="en-US" b="1" dirty="0">
                <a:solidFill>
                  <a:schemeClr val="tx2"/>
                </a:solidFill>
                <a:latin typeface="Palatino Linotype" panose="02040502050505030304" pitchFamily="18" charset="0"/>
              </a:rPr>
              <a:t>, EmployeeName, Phone, EmailAddress, HireDate,</a:t>
            </a:r>
          </a:p>
          <a:p>
            <a:pPr marL="101600" indent="0">
              <a:spcBef>
                <a:spcPts val="500"/>
              </a:spcBef>
              <a:buNone/>
            </a:pPr>
            <a:r>
              <a:rPr lang="en-US" b="1" dirty="0">
                <a:solidFill>
                  <a:schemeClr val="tx2"/>
                </a:solidFill>
                <a:latin typeface="Palatino Linotype" panose="02040502050505030304" pitchFamily="18" charset="0"/>
              </a:rPr>
              <a:t>ReviewDate, EmpCode)</a:t>
            </a:r>
          </a:p>
          <a:p>
            <a:pPr marL="101600" indent="0">
              <a:spcBef>
                <a:spcPts val="500"/>
              </a:spcBef>
              <a:buNone/>
            </a:pPr>
            <a:endParaRPr lang="en-US" b="1" dirty="0">
              <a:solidFill>
                <a:srgbClr val="00ABBD"/>
              </a:solidFill>
              <a:latin typeface="Palatino Linotype" panose="02040502050505030304" pitchFamily="18" charset="0"/>
            </a:endParaRPr>
          </a:p>
          <a:p>
            <a:pPr marL="101600" indent="0">
              <a:spcBef>
                <a:spcPts val="500"/>
              </a:spcBef>
              <a:buNone/>
            </a:pPr>
            <a:endParaRPr lang="en-US" b="1" dirty="0">
              <a:solidFill>
                <a:srgbClr val="00ABBD"/>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9BDD673-468A-4534-90DC-B93CB6606FE2}"/>
              </a:ext>
            </a:extLst>
          </p:cNvPr>
          <p:cNvPicPr>
            <a:picLocks noChangeAspect="1"/>
          </p:cNvPicPr>
          <p:nvPr/>
        </p:nvPicPr>
        <p:blipFill>
          <a:blip r:embed="rId2"/>
          <a:stretch>
            <a:fillRect/>
          </a:stretch>
        </p:blipFill>
        <p:spPr>
          <a:xfrm>
            <a:off x="3903909" y="2855161"/>
            <a:ext cx="4384182" cy="2737565"/>
          </a:xfrm>
          <a:prstGeom prst="rect">
            <a:avLst/>
          </a:prstGeom>
        </p:spPr>
      </p:pic>
    </p:spTree>
    <p:extLst>
      <p:ext uri="{BB962C8B-B14F-4D97-AF65-F5344CB8AC3E}">
        <p14:creationId xmlns:p14="http://schemas.microsoft.com/office/powerpoint/2010/main" val="42459986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31EA9-EA41-4000-B471-E1A81A686E93}"/>
              </a:ext>
            </a:extLst>
          </p:cNvPr>
          <p:cNvSpPr>
            <a:spLocks noGrp="1"/>
          </p:cNvSpPr>
          <p:nvPr>
            <p:ph type="title"/>
          </p:nvPr>
        </p:nvSpPr>
        <p:spPr/>
        <p:txBody>
          <a:bodyPr/>
          <a:lstStyle/>
          <a:p>
            <a:r>
              <a:rPr lang="en-US" dirty="0"/>
              <a:t>Selecting the Primary Key</a:t>
            </a:r>
          </a:p>
        </p:txBody>
      </p:sp>
      <p:sp>
        <p:nvSpPr>
          <p:cNvPr id="3" name="Text Placeholder 2">
            <a:extLst>
              <a:ext uri="{FF2B5EF4-FFF2-40B4-BE49-F238E27FC236}">
                <a16:creationId xmlns:a16="http://schemas.microsoft.com/office/drawing/2014/main" id="{9BD8C2E8-8D6D-42A1-A40E-D483F9B847F8}"/>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The </a:t>
            </a:r>
            <a:r>
              <a:rPr lang="en-US" b="1" dirty="0">
                <a:solidFill>
                  <a:schemeClr val="tx2"/>
                </a:solidFill>
              </a:rPr>
              <a:t>ideal primary key </a:t>
            </a:r>
            <a:r>
              <a:rPr lang="en-US" dirty="0">
                <a:solidFill>
                  <a:schemeClr val="bg2"/>
                </a:solidFill>
              </a:rPr>
              <a:t>is short, numeric, and fixed.</a:t>
            </a:r>
          </a:p>
          <a:p>
            <a:pPr marL="342900" indent="-342900" fontAlgn="base">
              <a:spcBef>
                <a:spcPct val="20000"/>
              </a:spcBef>
              <a:spcAft>
                <a:spcPct val="0"/>
              </a:spcAft>
              <a:buFontTx/>
              <a:buChar char="•"/>
            </a:pPr>
            <a:r>
              <a:rPr lang="en-US" b="1" dirty="0">
                <a:solidFill>
                  <a:schemeClr val="tx2"/>
                </a:solidFill>
              </a:rPr>
              <a:t>Surrogate keys </a:t>
            </a:r>
            <a:r>
              <a:rPr lang="en-US" dirty="0">
                <a:solidFill>
                  <a:srgbClr val="000000"/>
                </a:solidFill>
              </a:rPr>
              <a:t>meet the ideal, but have two disadvantages to users:</a:t>
            </a:r>
          </a:p>
          <a:p>
            <a:pPr marL="829818" lvl="1" indent="-342900" fontAlgn="base">
              <a:spcBef>
                <a:spcPct val="20000"/>
              </a:spcBef>
              <a:spcAft>
                <a:spcPct val="0"/>
              </a:spcAft>
              <a:buFontTx/>
              <a:buChar char="•"/>
            </a:pPr>
            <a:r>
              <a:rPr lang="en-US" dirty="0">
                <a:solidFill>
                  <a:srgbClr val="000000"/>
                </a:solidFill>
              </a:rPr>
              <a:t>They have no meaning to users (an ID used as a surrogate key may give no indication of the related table)</a:t>
            </a:r>
          </a:p>
          <a:p>
            <a:pPr marL="829818" lvl="1" indent="-342900" fontAlgn="base">
              <a:spcBef>
                <a:spcPct val="20000"/>
              </a:spcBef>
              <a:spcAft>
                <a:spcPct val="0"/>
              </a:spcAft>
              <a:buFontTx/>
              <a:buChar char="•"/>
            </a:pPr>
            <a:r>
              <a:rPr lang="en-US" dirty="0">
                <a:solidFill>
                  <a:srgbClr val="000000"/>
                </a:solidFill>
              </a:rPr>
              <a:t>When data is shared with among different databases (an ID used in one database may have no meaning to a user in another database)</a:t>
            </a:r>
          </a:p>
          <a:p>
            <a:endParaRPr lang="en-US" dirty="0"/>
          </a:p>
        </p:txBody>
      </p:sp>
    </p:spTree>
    <p:extLst>
      <p:ext uri="{BB962C8B-B14F-4D97-AF65-F5344CB8AC3E}">
        <p14:creationId xmlns:p14="http://schemas.microsoft.com/office/powerpoint/2010/main" val="26537070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FA89-E63D-4639-A656-0507E1DB87CF}"/>
              </a:ext>
            </a:extLst>
          </p:cNvPr>
          <p:cNvSpPr>
            <a:spLocks noGrp="1"/>
          </p:cNvSpPr>
          <p:nvPr>
            <p:ph type="title"/>
          </p:nvPr>
        </p:nvSpPr>
        <p:spPr/>
        <p:txBody>
          <a:bodyPr/>
          <a:lstStyle/>
          <a:p>
            <a:r>
              <a:rPr lang="en-US" dirty="0"/>
              <a:t>Specify Alternate (Candidate) Keys</a:t>
            </a:r>
          </a:p>
        </p:txBody>
      </p:sp>
      <p:sp>
        <p:nvSpPr>
          <p:cNvPr id="3" name="Text Placeholder 2">
            <a:extLst>
              <a:ext uri="{FF2B5EF4-FFF2-40B4-BE49-F238E27FC236}">
                <a16:creationId xmlns:a16="http://schemas.microsoft.com/office/drawing/2014/main" id="{13833C6B-BD56-41E1-9F1E-DD6263677222}"/>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The terms </a:t>
            </a:r>
            <a:r>
              <a:rPr lang="en-US" b="1" dirty="0">
                <a:solidFill>
                  <a:schemeClr val="tx2"/>
                </a:solidFill>
              </a:rPr>
              <a:t>candidate key</a:t>
            </a:r>
            <a:r>
              <a:rPr lang="en-US" dirty="0">
                <a:solidFill>
                  <a:schemeClr val="tx2"/>
                </a:solidFill>
              </a:rPr>
              <a:t> </a:t>
            </a:r>
            <a:r>
              <a:rPr lang="en-US" dirty="0">
                <a:solidFill>
                  <a:srgbClr val="000000"/>
                </a:solidFill>
              </a:rPr>
              <a:t>and </a:t>
            </a:r>
            <a:r>
              <a:rPr lang="en-US" b="1" dirty="0">
                <a:solidFill>
                  <a:schemeClr val="tx2"/>
                </a:solidFill>
              </a:rPr>
              <a:t>alternate key</a:t>
            </a:r>
            <a:r>
              <a:rPr lang="en-US" dirty="0">
                <a:solidFill>
                  <a:schemeClr val="tx2"/>
                </a:solidFill>
              </a:rPr>
              <a:t> </a:t>
            </a:r>
            <a:r>
              <a:rPr lang="en-US" dirty="0">
                <a:solidFill>
                  <a:srgbClr val="000000"/>
                </a:solidFill>
              </a:rPr>
              <a:t>are synonymous.</a:t>
            </a:r>
          </a:p>
          <a:p>
            <a:pPr marL="342900" indent="-342900" fontAlgn="base">
              <a:spcBef>
                <a:spcPct val="20000"/>
              </a:spcBef>
              <a:spcAft>
                <a:spcPct val="0"/>
              </a:spcAft>
              <a:buClr>
                <a:srgbClr val="000000"/>
              </a:buClr>
              <a:buFontTx/>
              <a:buChar char="•"/>
            </a:pPr>
            <a:r>
              <a:rPr lang="en-US" b="1" dirty="0">
                <a:solidFill>
                  <a:schemeClr val="tx2"/>
                </a:solidFill>
              </a:rPr>
              <a:t>Candidate keys</a:t>
            </a:r>
            <a:r>
              <a:rPr lang="en-US" dirty="0">
                <a:solidFill>
                  <a:schemeClr val="tx2"/>
                </a:solidFill>
              </a:rPr>
              <a:t> </a:t>
            </a:r>
            <a:r>
              <a:rPr lang="en-US" dirty="0">
                <a:solidFill>
                  <a:srgbClr val="000000"/>
                </a:solidFill>
              </a:rPr>
              <a:t>are alternate identifiers of unique rows in a table.</a:t>
            </a:r>
          </a:p>
          <a:p>
            <a:pPr marL="342900" indent="-342900" fontAlgn="base">
              <a:spcBef>
                <a:spcPct val="20000"/>
              </a:spcBef>
              <a:spcAft>
                <a:spcPct val="0"/>
              </a:spcAft>
              <a:buFontTx/>
              <a:buChar char="•"/>
            </a:pPr>
            <a:r>
              <a:rPr lang="en-US" dirty="0">
                <a:solidFill>
                  <a:srgbClr val="000000"/>
                </a:solidFill>
              </a:rPr>
              <a:t>Will use </a:t>
            </a:r>
            <a:r>
              <a:rPr lang="en-US" b="1" dirty="0">
                <a:solidFill>
                  <a:schemeClr val="tx2"/>
                </a:solidFill>
              </a:rPr>
              <a:t>AK</a:t>
            </a:r>
            <a:r>
              <a:rPr lang="en-US" b="1" i="1" dirty="0">
                <a:solidFill>
                  <a:schemeClr val="tx2"/>
                </a:solidFill>
              </a:rPr>
              <a:t>n.m</a:t>
            </a:r>
            <a:r>
              <a:rPr lang="en-US" dirty="0">
                <a:solidFill>
                  <a:srgbClr val="000000"/>
                </a:solidFill>
              </a:rPr>
              <a:t> notation, where </a:t>
            </a:r>
            <a:r>
              <a:rPr lang="en-US" b="1" i="1" dirty="0">
                <a:solidFill>
                  <a:schemeClr val="tx2"/>
                </a:solidFill>
              </a:rPr>
              <a:t>n</a:t>
            </a:r>
            <a:r>
              <a:rPr lang="en-US" dirty="0">
                <a:solidFill>
                  <a:srgbClr val="000000"/>
                </a:solidFill>
              </a:rPr>
              <a:t> is the number of the alternate key, and </a:t>
            </a:r>
            <a:r>
              <a:rPr lang="en-US" b="1" i="1" dirty="0">
                <a:solidFill>
                  <a:schemeClr val="tx2"/>
                </a:solidFill>
              </a:rPr>
              <a:t>m</a:t>
            </a:r>
            <a:r>
              <a:rPr lang="en-US" dirty="0">
                <a:solidFill>
                  <a:srgbClr val="000000"/>
                </a:solidFill>
              </a:rPr>
              <a:t> is the column number in that alternate key.</a:t>
            </a:r>
          </a:p>
          <a:p>
            <a:endParaRPr lang="en-US" dirty="0"/>
          </a:p>
        </p:txBody>
      </p:sp>
    </p:spTree>
    <p:extLst>
      <p:ext uri="{BB962C8B-B14F-4D97-AF65-F5344CB8AC3E}">
        <p14:creationId xmlns:p14="http://schemas.microsoft.com/office/powerpoint/2010/main" val="18596669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31F-1721-4B98-BB5D-BD5CE2674464}"/>
              </a:ext>
            </a:extLst>
          </p:cNvPr>
          <p:cNvSpPr>
            <a:spLocks noGrp="1"/>
          </p:cNvSpPr>
          <p:nvPr>
            <p:ph type="title"/>
          </p:nvPr>
        </p:nvSpPr>
        <p:spPr/>
        <p:txBody>
          <a:bodyPr/>
          <a:lstStyle/>
          <a:p>
            <a:r>
              <a:rPr lang="en-US" dirty="0"/>
              <a:t>Representing Alternate Keys</a:t>
            </a:r>
          </a:p>
        </p:txBody>
      </p:sp>
      <p:pic>
        <p:nvPicPr>
          <p:cNvPr id="5" name="Picture 4">
            <a:extLst>
              <a:ext uri="{FF2B5EF4-FFF2-40B4-BE49-F238E27FC236}">
                <a16:creationId xmlns:a16="http://schemas.microsoft.com/office/drawing/2014/main" id="{EB76013C-31AF-4D11-B190-A5AE2ADDB71A}"/>
              </a:ext>
            </a:extLst>
          </p:cNvPr>
          <p:cNvPicPr>
            <a:picLocks noChangeAspect="1"/>
          </p:cNvPicPr>
          <p:nvPr/>
        </p:nvPicPr>
        <p:blipFill>
          <a:blip r:embed="rId2"/>
          <a:stretch>
            <a:fillRect/>
          </a:stretch>
        </p:blipFill>
        <p:spPr>
          <a:xfrm>
            <a:off x="3192302" y="1823909"/>
            <a:ext cx="5807397" cy="2999616"/>
          </a:xfrm>
          <a:prstGeom prst="rect">
            <a:avLst/>
          </a:prstGeom>
        </p:spPr>
      </p:pic>
    </p:spTree>
    <p:extLst>
      <p:ext uri="{BB962C8B-B14F-4D97-AF65-F5344CB8AC3E}">
        <p14:creationId xmlns:p14="http://schemas.microsoft.com/office/powerpoint/2010/main" val="1330696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6722-D805-4E80-A8DA-EAD2A7B7C3C1}"/>
              </a:ext>
            </a:extLst>
          </p:cNvPr>
          <p:cNvSpPr>
            <a:spLocks noGrp="1"/>
          </p:cNvSpPr>
          <p:nvPr>
            <p:ph type="title"/>
          </p:nvPr>
        </p:nvSpPr>
        <p:spPr/>
        <p:txBody>
          <a:bodyPr/>
          <a:lstStyle/>
          <a:p>
            <a:r>
              <a:rPr lang="en-US" dirty="0"/>
              <a:t>Specify Column Properties: Null Status</a:t>
            </a:r>
          </a:p>
        </p:txBody>
      </p:sp>
      <p:sp>
        <p:nvSpPr>
          <p:cNvPr id="3" name="Text Placeholder 2">
            <a:extLst>
              <a:ext uri="{FF2B5EF4-FFF2-40B4-BE49-F238E27FC236}">
                <a16:creationId xmlns:a16="http://schemas.microsoft.com/office/drawing/2014/main" id="{CD00527B-0352-4E72-ABED-D20416B89EB1}"/>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b="1" dirty="0">
                <a:solidFill>
                  <a:schemeClr val="tx2"/>
                </a:solidFill>
              </a:rPr>
              <a:t>Null status</a:t>
            </a:r>
            <a:r>
              <a:rPr lang="en-US" dirty="0">
                <a:solidFill>
                  <a:schemeClr val="tx2"/>
                </a:solidFill>
              </a:rPr>
              <a:t> </a:t>
            </a:r>
            <a:r>
              <a:rPr lang="en-US" dirty="0">
                <a:solidFill>
                  <a:srgbClr val="000000"/>
                </a:solidFill>
              </a:rPr>
              <a:t>indicates whether or not the value of the column can be NULL.</a:t>
            </a:r>
          </a:p>
          <a:p>
            <a:endParaRPr lang="en-US" dirty="0"/>
          </a:p>
        </p:txBody>
      </p:sp>
      <p:pic>
        <p:nvPicPr>
          <p:cNvPr id="5" name="Picture 4">
            <a:extLst>
              <a:ext uri="{FF2B5EF4-FFF2-40B4-BE49-F238E27FC236}">
                <a16:creationId xmlns:a16="http://schemas.microsoft.com/office/drawing/2014/main" id="{77271333-7828-458E-B388-1B260D63ACA7}"/>
              </a:ext>
            </a:extLst>
          </p:cNvPr>
          <p:cNvPicPr>
            <a:picLocks noChangeAspect="1"/>
          </p:cNvPicPr>
          <p:nvPr/>
        </p:nvPicPr>
        <p:blipFill>
          <a:blip r:embed="rId2"/>
          <a:stretch>
            <a:fillRect/>
          </a:stretch>
        </p:blipFill>
        <p:spPr>
          <a:xfrm>
            <a:off x="4463527" y="2749296"/>
            <a:ext cx="3264946" cy="2322434"/>
          </a:xfrm>
          <a:prstGeom prst="rect">
            <a:avLst/>
          </a:prstGeom>
        </p:spPr>
      </p:pic>
    </p:spTree>
    <p:extLst>
      <p:ext uri="{BB962C8B-B14F-4D97-AF65-F5344CB8AC3E}">
        <p14:creationId xmlns:p14="http://schemas.microsoft.com/office/powerpoint/2010/main" val="36353311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2C6B-8724-4218-8388-82D71E797FF5}"/>
              </a:ext>
            </a:extLst>
          </p:cNvPr>
          <p:cNvSpPr>
            <a:spLocks noGrp="1"/>
          </p:cNvSpPr>
          <p:nvPr>
            <p:ph type="title"/>
          </p:nvPr>
        </p:nvSpPr>
        <p:spPr/>
        <p:txBody>
          <a:bodyPr/>
          <a:lstStyle/>
          <a:p>
            <a:r>
              <a:rPr lang="en-US" dirty="0"/>
              <a:t>Specify Column Properties: Data Types</a:t>
            </a:r>
          </a:p>
        </p:txBody>
      </p:sp>
      <p:sp>
        <p:nvSpPr>
          <p:cNvPr id="3" name="Text Placeholder 2">
            <a:extLst>
              <a:ext uri="{FF2B5EF4-FFF2-40B4-BE49-F238E27FC236}">
                <a16:creationId xmlns:a16="http://schemas.microsoft.com/office/drawing/2014/main" id="{0F78964C-EA98-4CBD-A782-6CE1DDDFDB1D}"/>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Generic data types:</a:t>
            </a:r>
          </a:p>
          <a:p>
            <a:pPr lvl="1" indent="-285750" fontAlgn="base">
              <a:spcBef>
                <a:spcPct val="20000"/>
              </a:spcBef>
              <a:spcAft>
                <a:spcPct val="0"/>
              </a:spcAft>
              <a:buFontTx/>
              <a:buChar char="–"/>
            </a:pPr>
            <a:r>
              <a:rPr lang="en-US" dirty="0">
                <a:solidFill>
                  <a:srgbClr val="000000"/>
                </a:solidFill>
              </a:rPr>
              <a:t>Char(n)</a:t>
            </a:r>
          </a:p>
          <a:p>
            <a:pPr lvl="1" indent="-285750" fontAlgn="base">
              <a:spcBef>
                <a:spcPct val="20000"/>
              </a:spcBef>
              <a:spcAft>
                <a:spcPct val="0"/>
              </a:spcAft>
              <a:buFontTx/>
              <a:buChar char="–"/>
            </a:pPr>
            <a:r>
              <a:rPr lang="en-US" dirty="0">
                <a:solidFill>
                  <a:srgbClr val="000000"/>
                </a:solidFill>
              </a:rPr>
              <a:t>Varchar(n)</a:t>
            </a:r>
          </a:p>
          <a:p>
            <a:pPr lvl="1" indent="-285750" fontAlgn="base">
              <a:spcBef>
                <a:spcPct val="20000"/>
              </a:spcBef>
              <a:spcAft>
                <a:spcPct val="0"/>
              </a:spcAft>
              <a:buFontTx/>
              <a:buChar char="–"/>
            </a:pPr>
            <a:r>
              <a:rPr lang="en-US" dirty="0">
                <a:solidFill>
                  <a:srgbClr val="000000"/>
                </a:solidFill>
              </a:rPr>
              <a:t>Date</a:t>
            </a:r>
          </a:p>
          <a:p>
            <a:pPr lvl="1" indent="-285750" fontAlgn="base">
              <a:spcBef>
                <a:spcPct val="20000"/>
              </a:spcBef>
              <a:spcAft>
                <a:spcPct val="0"/>
              </a:spcAft>
              <a:buFontTx/>
              <a:buChar char="–"/>
            </a:pPr>
            <a:r>
              <a:rPr lang="en-US" dirty="0">
                <a:solidFill>
                  <a:srgbClr val="000000"/>
                </a:solidFill>
              </a:rPr>
              <a:t>Time</a:t>
            </a:r>
          </a:p>
          <a:p>
            <a:pPr lvl="1" indent="-285750" fontAlgn="base">
              <a:spcBef>
                <a:spcPct val="20000"/>
              </a:spcBef>
              <a:spcAft>
                <a:spcPct val="0"/>
              </a:spcAft>
              <a:buFontTx/>
              <a:buChar char="–"/>
            </a:pPr>
            <a:r>
              <a:rPr lang="en-US" dirty="0">
                <a:solidFill>
                  <a:srgbClr val="000000"/>
                </a:solidFill>
              </a:rPr>
              <a:t>Integer</a:t>
            </a:r>
          </a:p>
          <a:p>
            <a:pPr lvl="1" indent="-285750" fontAlgn="base">
              <a:spcBef>
                <a:spcPct val="20000"/>
              </a:spcBef>
              <a:spcAft>
                <a:spcPct val="0"/>
              </a:spcAft>
              <a:buFontTx/>
              <a:buChar char="–"/>
            </a:pPr>
            <a:r>
              <a:rPr lang="en-US" dirty="0">
                <a:solidFill>
                  <a:srgbClr val="000000"/>
                </a:solidFill>
              </a:rPr>
              <a:t>Decimal(m,n)</a:t>
            </a:r>
          </a:p>
          <a:p>
            <a:pPr lvl="1" indent="-285750" fontAlgn="base">
              <a:spcBef>
                <a:spcPct val="20000"/>
              </a:spcBef>
              <a:spcAft>
                <a:spcPct val="0"/>
              </a:spcAft>
              <a:buFontTx/>
              <a:buChar char="–"/>
            </a:pPr>
            <a:r>
              <a:rPr lang="en-US" dirty="0">
                <a:solidFill>
                  <a:srgbClr val="000000"/>
                </a:solidFill>
              </a:rPr>
              <a:t>Numeric(m,n)</a:t>
            </a:r>
          </a:p>
          <a:p>
            <a:pPr lvl="1" indent="-285750" fontAlgn="base">
              <a:spcBef>
                <a:spcPct val="20000"/>
              </a:spcBef>
              <a:spcAft>
                <a:spcPct val="0"/>
              </a:spcAft>
              <a:buFontTx/>
              <a:buChar char="–"/>
            </a:pPr>
            <a:r>
              <a:rPr lang="en-US" dirty="0">
                <a:solidFill>
                  <a:srgbClr val="000000"/>
                </a:solidFill>
              </a:rPr>
              <a:t>Money(m,n)</a:t>
            </a:r>
          </a:p>
          <a:p>
            <a:endParaRPr lang="en-US" dirty="0"/>
          </a:p>
        </p:txBody>
      </p:sp>
      <p:pic>
        <p:nvPicPr>
          <p:cNvPr id="5" name="Picture 4">
            <a:extLst>
              <a:ext uri="{FF2B5EF4-FFF2-40B4-BE49-F238E27FC236}">
                <a16:creationId xmlns:a16="http://schemas.microsoft.com/office/drawing/2014/main" id="{D5404552-C16E-487B-B1F6-59E7F50350F5}"/>
              </a:ext>
            </a:extLst>
          </p:cNvPr>
          <p:cNvPicPr>
            <a:picLocks noChangeAspect="1"/>
          </p:cNvPicPr>
          <p:nvPr/>
        </p:nvPicPr>
        <p:blipFill>
          <a:blip r:embed="rId2"/>
          <a:stretch>
            <a:fillRect/>
          </a:stretch>
        </p:blipFill>
        <p:spPr>
          <a:xfrm>
            <a:off x="5990596" y="3133593"/>
            <a:ext cx="3916304" cy="2427236"/>
          </a:xfrm>
          <a:prstGeom prst="rect">
            <a:avLst/>
          </a:prstGeom>
        </p:spPr>
      </p:pic>
    </p:spTree>
    <p:extLst>
      <p:ext uri="{BB962C8B-B14F-4D97-AF65-F5344CB8AC3E}">
        <p14:creationId xmlns:p14="http://schemas.microsoft.com/office/powerpoint/2010/main" val="25325398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D92C-051E-44D2-AAC6-16A0FFFB3C51}"/>
              </a:ext>
            </a:extLst>
          </p:cNvPr>
          <p:cNvSpPr>
            <a:spLocks noGrp="1"/>
          </p:cNvSpPr>
          <p:nvPr>
            <p:ph type="title"/>
          </p:nvPr>
        </p:nvSpPr>
        <p:spPr/>
        <p:txBody>
          <a:bodyPr/>
          <a:lstStyle/>
          <a:p>
            <a:r>
              <a:rPr lang="en-US" dirty="0"/>
              <a:t>Specify Column Properties:  Date Type and Null Status</a:t>
            </a:r>
          </a:p>
        </p:txBody>
      </p:sp>
      <p:pic>
        <p:nvPicPr>
          <p:cNvPr id="5" name="Picture 4">
            <a:extLst>
              <a:ext uri="{FF2B5EF4-FFF2-40B4-BE49-F238E27FC236}">
                <a16:creationId xmlns:a16="http://schemas.microsoft.com/office/drawing/2014/main" id="{EDDCD4DE-B8BA-4891-A208-0AB8D06FFB62}"/>
              </a:ext>
            </a:extLst>
          </p:cNvPr>
          <p:cNvPicPr>
            <a:picLocks noChangeAspect="1"/>
          </p:cNvPicPr>
          <p:nvPr/>
        </p:nvPicPr>
        <p:blipFill>
          <a:blip r:embed="rId2"/>
          <a:stretch>
            <a:fillRect/>
          </a:stretch>
        </p:blipFill>
        <p:spPr>
          <a:xfrm>
            <a:off x="2948057" y="1736885"/>
            <a:ext cx="6295887" cy="3384230"/>
          </a:xfrm>
          <a:prstGeom prst="rect">
            <a:avLst/>
          </a:prstGeom>
        </p:spPr>
      </p:pic>
    </p:spTree>
    <p:extLst>
      <p:ext uri="{BB962C8B-B14F-4D97-AF65-F5344CB8AC3E}">
        <p14:creationId xmlns:p14="http://schemas.microsoft.com/office/powerpoint/2010/main" val="26645254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060BB-11EE-4E11-878F-26232D6490F9}"/>
              </a:ext>
            </a:extLst>
          </p:cNvPr>
          <p:cNvSpPr>
            <a:spLocks noGrp="1"/>
          </p:cNvSpPr>
          <p:nvPr>
            <p:ph type="title"/>
          </p:nvPr>
        </p:nvSpPr>
        <p:spPr/>
        <p:txBody>
          <a:bodyPr/>
          <a:lstStyle/>
          <a:p>
            <a:r>
              <a:rPr lang="en-US" dirty="0"/>
              <a:t>Specify Column Properties: Default Values</a:t>
            </a:r>
          </a:p>
        </p:txBody>
      </p:sp>
      <p:sp>
        <p:nvSpPr>
          <p:cNvPr id="3" name="Text Placeholder 2">
            <a:extLst>
              <a:ext uri="{FF2B5EF4-FFF2-40B4-BE49-F238E27FC236}">
                <a16:creationId xmlns:a16="http://schemas.microsoft.com/office/drawing/2014/main" id="{7A5239BB-9C83-4ECE-B10A-6BF00DDDB2F6}"/>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A </a:t>
            </a:r>
            <a:r>
              <a:rPr lang="en-US" b="1" dirty="0">
                <a:solidFill>
                  <a:schemeClr val="tx2"/>
                </a:solidFill>
              </a:rPr>
              <a:t>default value</a:t>
            </a:r>
            <a:r>
              <a:rPr lang="en-US" dirty="0">
                <a:solidFill>
                  <a:schemeClr val="tx2"/>
                </a:solidFill>
              </a:rPr>
              <a:t> </a:t>
            </a:r>
            <a:r>
              <a:rPr lang="en-US" dirty="0">
                <a:solidFill>
                  <a:srgbClr val="000000"/>
                </a:solidFill>
              </a:rPr>
              <a:t>is the value supplied by the DBMS when a new row is created.</a:t>
            </a:r>
          </a:p>
          <a:p>
            <a:endParaRPr lang="en-US" dirty="0"/>
          </a:p>
        </p:txBody>
      </p:sp>
      <p:pic>
        <p:nvPicPr>
          <p:cNvPr id="5" name="Picture 4">
            <a:extLst>
              <a:ext uri="{FF2B5EF4-FFF2-40B4-BE49-F238E27FC236}">
                <a16:creationId xmlns:a16="http://schemas.microsoft.com/office/drawing/2014/main" id="{7020BFE9-D608-4AEE-9168-94B4BB3FB4AE}"/>
              </a:ext>
            </a:extLst>
          </p:cNvPr>
          <p:cNvPicPr>
            <a:picLocks noChangeAspect="1"/>
          </p:cNvPicPr>
          <p:nvPr/>
        </p:nvPicPr>
        <p:blipFill>
          <a:blip r:embed="rId2"/>
          <a:stretch>
            <a:fillRect/>
          </a:stretch>
        </p:blipFill>
        <p:spPr>
          <a:xfrm>
            <a:off x="3005129" y="2584289"/>
            <a:ext cx="6181742" cy="3412751"/>
          </a:xfrm>
          <a:prstGeom prst="rect">
            <a:avLst/>
          </a:prstGeom>
        </p:spPr>
      </p:pic>
    </p:spTree>
    <p:extLst>
      <p:ext uri="{BB962C8B-B14F-4D97-AF65-F5344CB8AC3E}">
        <p14:creationId xmlns:p14="http://schemas.microsoft.com/office/powerpoint/2010/main" val="410268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E41D-DE4B-4A4D-BA30-B89C4DEF1A61}"/>
              </a:ext>
            </a:extLst>
          </p:cNvPr>
          <p:cNvSpPr>
            <a:spLocks noGrp="1"/>
          </p:cNvSpPr>
          <p:nvPr>
            <p:ph type="title"/>
          </p:nvPr>
        </p:nvSpPr>
        <p:spPr/>
        <p:txBody>
          <a:bodyPr/>
          <a:lstStyle/>
          <a:p>
            <a:r>
              <a:rPr lang="en-US" dirty="0"/>
              <a:t>How Did We Get Here?</a:t>
            </a:r>
            <a:br>
              <a:rPr lang="en-US" dirty="0"/>
            </a:br>
            <a:r>
              <a:rPr lang="en-US" sz="2800" dirty="0"/>
              <a:t>The Internet World I</a:t>
            </a:r>
            <a:endParaRPr lang="en-US" dirty="0"/>
          </a:p>
        </p:txBody>
      </p:sp>
      <p:sp>
        <p:nvSpPr>
          <p:cNvPr id="3" name="Text Placeholder 2">
            <a:extLst>
              <a:ext uri="{FF2B5EF4-FFF2-40B4-BE49-F238E27FC236}">
                <a16:creationId xmlns:a16="http://schemas.microsoft.com/office/drawing/2014/main" id="{456425F5-BEAB-421E-9FFC-2E86DFC93878}"/>
              </a:ext>
            </a:extLst>
          </p:cNvPr>
          <p:cNvSpPr>
            <a:spLocks noGrp="1"/>
          </p:cNvSpPr>
          <p:nvPr>
            <p:ph type="body" idx="1"/>
          </p:nvPr>
        </p:nvSpPr>
        <p:spPr/>
        <p:txBody>
          <a:bodyPr/>
          <a:lstStyle/>
          <a:p>
            <a:r>
              <a:rPr lang="en-US" dirty="0"/>
              <a:t>Personal Computers</a:t>
            </a:r>
          </a:p>
          <a:p>
            <a:pPr lvl="1"/>
            <a:r>
              <a:rPr lang="en-US" sz="2800" dirty="0"/>
              <a:t>1977: Apple II</a:t>
            </a:r>
          </a:p>
          <a:p>
            <a:pPr lvl="1"/>
            <a:r>
              <a:rPr lang="en-US" sz="2800" dirty="0"/>
              <a:t>1981: IBM PC</a:t>
            </a:r>
          </a:p>
          <a:p>
            <a:r>
              <a:rPr lang="en-US" dirty="0"/>
              <a:t>Local Area Networks</a:t>
            </a:r>
          </a:p>
          <a:p>
            <a:pPr lvl="1"/>
            <a:r>
              <a:rPr lang="en-US" sz="2800" dirty="0"/>
              <a:t>Ethernet networking technology</a:t>
            </a:r>
          </a:p>
          <a:p>
            <a:pPr lvl="2"/>
            <a:r>
              <a:rPr lang="en-US" sz="2400" dirty="0"/>
              <a:t>Early 1970s: Xerox Palo Alto Research Center</a:t>
            </a:r>
          </a:p>
          <a:p>
            <a:pPr lvl="2"/>
            <a:r>
              <a:rPr lang="en-US" sz="2400" dirty="0"/>
              <a:t>1983</a:t>
            </a:r>
            <a:r>
              <a:rPr lang="en-US" sz="2400"/>
              <a:t>: U.S. </a:t>
            </a:r>
            <a:r>
              <a:rPr lang="en-US" sz="2400" dirty="0"/>
              <a:t>National Standard</a:t>
            </a:r>
          </a:p>
          <a:p>
            <a:endParaRPr lang="en-US" dirty="0"/>
          </a:p>
        </p:txBody>
      </p:sp>
    </p:spTree>
    <p:extLst>
      <p:ext uri="{BB962C8B-B14F-4D97-AF65-F5344CB8AC3E}">
        <p14:creationId xmlns:p14="http://schemas.microsoft.com/office/powerpoint/2010/main" val="168695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F777-2F06-4BAF-B1AC-F48C6FB9BBE0}"/>
              </a:ext>
            </a:extLst>
          </p:cNvPr>
          <p:cNvSpPr>
            <a:spLocks noGrp="1"/>
          </p:cNvSpPr>
          <p:nvPr>
            <p:ph type="title"/>
          </p:nvPr>
        </p:nvSpPr>
        <p:spPr/>
        <p:txBody>
          <a:bodyPr/>
          <a:lstStyle/>
          <a:p>
            <a:r>
              <a:rPr lang="en-US" dirty="0"/>
              <a:t>Database History (1 of 2)</a:t>
            </a:r>
          </a:p>
        </p:txBody>
      </p:sp>
      <p:graphicFrame>
        <p:nvGraphicFramePr>
          <p:cNvPr id="5" name="Table 4">
            <a:extLst>
              <a:ext uri="{FF2B5EF4-FFF2-40B4-BE49-F238E27FC236}">
                <a16:creationId xmlns:a16="http://schemas.microsoft.com/office/drawing/2014/main" id="{54554B7C-A085-48A4-A427-2B865ED62FDD}"/>
              </a:ext>
            </a:extLst>
          </p:cNvPr>
          <p:cNvGraphicFramePr>
            <a:graphicFrameLocks noGrp="1"/>
          </p:cNvGraphicFramePr>
          <p:nvPr/>
        </p:nvGraphicFramePr>
        <p:xfrm>
          <a:off x="2279651" y="1549400"/>
          <a:ext cx="7237729" cy="4455160"/>
        </p:xfrm>
        <a:graphic>
          <a:graphicData uri="http://schemas.openxmlformats.org/drawingml/2006/table">
            <a:tbl>
              <a:tblPr firstRow="1" bandRow="1"/>
              <a:tblGrid>
                <a:gridCol w="1365250">
                  <a:extLst>
                    <a:ext uri="{9D8B030D-6E8A-4147-A177-3AD203B41FA5}">
                      <a16:colId xmlns:a16="http://schemas.microsoft.com/office/drawing/2014/main" val="2678573524"/>
                    </a:ext>
                  </a:extLst>
                </a:gridCol>
                <a:gridCol w="1160780">
                  <a:extLst>
                    <a:ext uri="{9D8B030D-6E8A-4147-A177-3AD203B41FA5}">
                      <a16:colId xmlns:a16="http://schemas.microsoft.com/office/drawing/2014/main" val="2964848291"/>
                    </a:ext>
                  </a:extLst>
                </a:gridCol>
                <a:gridCol w="2065020">
                  <a:extLst>
                    <a:ext uri="{9D8B030D-6E8A-4147-A177-3AD203B41FA5}">
                      <a16:colId xmlns:a16="http://schemas.microsoft.com/office/drawing/2014/main" val="4197226639"/>
                    </a:ext>
                  </a:extLst>
                </a:gridCol>
                <a:gridCol w="2646679">
                  <a:extLst>
                    <a:ext uri="{9D8B030D-6E8A-4147-A177-3AD203B41FA5}">
                      <a16:colId xmlns:a16="http://schemas.microsoft.com/office/drawing/2014/main" val="457897358"/>
                    </a:ext>
                  </a:extLst>
                </a:gridCol>
              </a:tblGrid>
              <a:tr h="512502">
                <a:tc>
                  <a:txBody>
                    <a:bodyPr/>
                    <a:lstStyle/>
                    <a:p>
                      <a:r>
                        <a:rPr lang="en-US" dirty="0"/>
                        <a:t>Era</a:t>
                      </a:r>
                    </a:p>
                  </a:txBody>
                  <a:tcPr/>
                </a:tc>
                <a:tc>
                  <a:txBody>
                    <a:bodyPr/>
                    <a:lstStyle/>
                    <a:p>
                      <a:r>
                        <a:rPr lang="en-US" dirty="0"/>
                        <a:t>Years</a:t>
                      </a:r>
                    </a:p>
                  </a:txBody>
                  <a:tcPr/>
                </a:tc>
                <a:tc>
                  <a:txBody>
                    <a:bodyPr/>
                    <a:lstStyle/>
                    <a:p>
                      <a:r>
                        <a:rPr lang="en-US" dirty="0"/>
                        <a:t>Important Products</a:t>
                      </a:r>
                    </a:p>
                  </a:txBody>
                  <a:tcPr/>
                </a:tc>
                <a:tc>
                  <a:txBody>
                    <a:bodyPr/>
                    <a:lstStyle/>
                    <a:p>
                      <a:r>
                        <a:rPr lang="en-US" dirty="0"/>
                        <a:t>Remarks</a:t>
                      </a:r>
                    </a:p>
                  </a:txBody>
                  <a:tcPr/>
                </a:tc>
                <a:extLst>
                  <a:ext uri="{0D108BD9-81ED-4DB2-BD59-A6C34878D82A}">
                    <a16:rowId xmlns:a16="http://schemas.microsoft.com/office/drawing/2014/main" val="4214227190"/>
                  </a:ext>
                </a:extLst>
              </a:tr>
              <a:tr h="833698">
                <a:tc>
                  <a:txBody>
                    <a:bodyPr/>
                    <a:lstStyle/>
                    <a:p>
                      <a:r>
                        <a:rPr lang="en-US" sz="1200" dirty="0"/>
                        <a:t>Predatabase</a:t>
                      </a:r>
                    </a:p>
                  </a:txBody>
                  <a:tcPr/>
                </a:tc>
                <a:tc>
                  <a:txBody>
                    <a:bodyPr/>
                    <a:lstStyle/>
                    <a:p>
                      <a:r>
                        <a:rPr lang="en-US" sz="1200" dirty="0"/>
                        <a:t>Before 1970</a:t>
                      </a:r>
                    </a:p>
                  </a:txBody>
                  <a:tcPr/>
                </a:tc>
                <a:tc>
                  <a:txBody>
                    <a:bodyPr/>
                    <a:lstStyle/>
                    <a:p>
                      <a:r>
                        <a:rPr lang="en-US" sz="1200" dirty="0"/>
                        <a:t>File Managers</a:t>
                      </a:r>
                    </a:p>
                  </a:txBody>
                  <a:tcPr/>
                </a:tc>
                <a:tc>
                  <a:txBody>
                    <a:bodyPr/>
                    <a:lstStyle/>
                    <a:p>
                      <a:r>
                        <a:rPr lang="en-US" sz="1200" dirty="0"/>
                        <a:t>All data were stored in separate files. Data integration was very difficult. File storage space was expensive and limited.</a:t>
                      </a:r>
                    </a:p>
                  </a:txBody>
                  <a:tcPr/>
                </a:tc>
                <a:extLst>
                  <a:ext uri="{0D108BD9-81ED-4DB2-BD59-A6C34878D82A}">
                    <a16:rowId xmlns:a16="http://schemas.microsoft.com/office/drawing/2014/main" val="1459557182"/>
                  </a:ext>
                </a:extLst>
              </a:tr>
              <a:tr h="623543">
                <a:tc>
                  <a:txBody>
                    <a:bodyPr/>
                    <a:lstStyle/>
                    <a:p>
                      <a:r>
                        <a:rPr lang="en-US" sz="1200" dirty="0"/>
                        <a:t>Early Database</a:t>
                      </a:r>
                    </a:p>
                  </a:txBody>
                  <a:tcPr/>
                </a:tc>
                <a:tc>
                  <a:txBody>
                    <a:bodyPr/>
                    <a:lstStyle/>
                    <a:p>
                      <a:r>
                        <a:rPr lang="en-US" sz="1200" dirty="0"/>
                        <a:t>1970-1980</a:t>
                      </a:r>
                    </a:p>
                  </a:txBody>
                  <a:tcPr/>
                </a:tc>
                <a:tc>
                  <a:txBody>
                    <a:bodyPr/>
                    <a:lstStyle/>
                    <a:p>
                      <a:r>
                        <a:rPr lang="en-US" sz="1200" dirty="0"/>
                        <a:t>ADABAS, System2000, Total, IDMS, IMS</a:t>
                      </a:r>
                    </a:p>
                  </a:txBody>
                  <a:tcPr/>
                </a:tc>
                <a:tc>
                  <a:txBody>
                    <a:bodyPr/>
                    <a:lstStyle/>
                    <a:p>
                      <a:r>
                        <a:rPr lang="en-US" sz="1200" dirty="0"/>
                        <a:t>First products to provide related tables. CODASYL DBTG and hierarchical data models (DL/I) were prevalent.</a:t>
                      </a:r>
                    </a:p>
                  </a:txBody>
                  <a:tcPr/>
                </a:tc>
                <a:extLst>
                  <a:ext uri="{0D108BD9-81ED-4DB2-BD59-A6C34878D82A}">
                    <a16:rowId xmlns:a16="http://schemas.microsoft.com/office/drawing/2014/main" val="4090842188"/>
                  </a:ext>
                </a:extLst>
              </a:tr>
              <a:tr h="623543">
                <a:tc>
                  <a:txBody>
                    <a:bodyPr/>
                    <a:lstStyle/>
                    <a:p>
                      <a:r>
                        <a:rPr lang="en-US" sz="1200" dirty="0"/>
                        <a:t>Emergence of relational model</a:t>
                      </a:r>
                    </a:p>
                  </a:txBody>
                  <a:tcPr/>
                </a:tc>
                <a:tc>
                  <a:txBody>
                    <a:bodyPr/>
                    <a:lstStyle/>
                    <a:p>
                      <a:r>
                        <a:rPr lang="en-US" sz="1200" dirty="0"/>
                        <a:t>1978-1985</a:t>
                      </a:r>
                    </a:p>
                  </a:txBody>
                  <a:tcPr/>
                </a:tc>
                <a:tc>
                  <a:txBody>
                    <a:bodyPr/>
                    <a:lstStyle/>
                    <a:p>
                      <a:r>
                        <a:rPr lang="en-US" sz="1200" dirty="0"/>
                        <a:t>DB2, Oracle Database, Ingres</a:t>
                      </a:r>
                    </a:p>
                  </a:txBody>
                  <a:tcPr/>
                </a:tc>
                <a:tc>
                  <a:txBody>
                    <a:bodyPr/>
                    <a:lstStyle/>
                    <a:p>
                      <a:r>
                        <a:rPr lang="en-US" sz="1200" dirty="0"/>
                        <a:t>Early relational DBMS products had substantial inertia to overcome.  In time, the advantages weighed out.</a:t>
                      </a:r>
                    </a:p>
                  </a:txBody>
                  <a:tcPr/>
                </a:tc>
                <a:extLst>
                  <a:ext uri="{0D108BD9-81ED-4DB2-BD59-A6C34878D82A}">
                    <a16:rowId xmlns:a16="http://schemas.microsoft.com/office/drawing/2014/main" val="3059208338"/>
                  </a:ext>
                </a:extLst>
              </a:tr>
              <a:tr h="623543">
                <a:tc>
                  <a:txBody>
                    <a:bodyPr/>
                    <a:lstStyle/>
                    <a:p>
                      <a:r>
                        <a:rPr lang="en-US" sz="1200" dirty="0"/>
                        <a:t>Microcomputer DBMS products</a:t>
                      </a:r>
                    </a:p>
                  </a:txBody>
                  <a:tcPr/>
                </a:tc>
                <a:tc>
                  <a:txBody>
                    <a:bodyPr/>
                    <a:lstStyle/>
                    <a:p>
                      <a:r>
                        <a:rPr lang="en-US" sz="1200" dirty="0"/>
                        <a:t>1982-1992+</a:t>
                      </a:r>
                    </a:p>
                  </a:txBody>
                  <a:tcPr/>
                </a:tc>
                <a:tc>
                  <a:txBody>
                    <a:bodyPr/>
                    <a:lstStyle/>
                    <a:p>
                      <a:r>
                        <a:rPr lang="en-US" sz="1200" dirty="0"/>
                        <a:t>dBase-II, R:base, Paradox, Microsoft Access</a:t>
                      </a:r>
                    </a:p>
                  </a:txBody>
                  <a:tcPr/>
                </a:tc>
                <a:tc>
                  <a:txBody>
                    <a:bodyPr/>
                    <a:lstStyle/>
                    <a:p>
                      <a:r>
                        <a:rPr lang="en-US" sz="1200" dirty="0"/>
                        <a:t>Amazing! A database on a micro.  All micro DBMS products were eliminated by Microsoft Access in the early 1990s.</a:t>
                      </a:r>
                    </a:p>
                  </a:txBody>
                  <a:tcPr/>
                </a:tc>
                <a:extLst>
                  <a:ext uri="{0D108BD9-81ED-4DB2-BD59-A6C34878D82A}">
                    <a16:rowId xmlns:a16="http://schemas.microsoft.com/office/drawing/2014/main" val="1646226377"/>
                  </a:ext>
                </a:extLst>
              </a:tr>
              <a:tr h="623543">
                <a:tc>
                  <a:txBody>
                    <a:bodyPr/>
                    <a:lstStyle/>
                    <a:p>
                      <a:r>
                        <a:rPr lang="en-US" sz="1200" dirty="0"/>
                        <a:t>Object-oriented DBMS</a:t>
                      </a:r>
                    </a:p>
                  </a:txBody>
                  <a:tcPr/>
                </a:tc>
                <a:tc>
                  <a:txBody>
                    <a:bodyPr/>
                    <a:lstStyle/>
                    <a:p>
                      <a:r>
                        <a:rPr lang="en-US" sz="1200" dirty="0"/>
                        <a:t>1985-2000</a:t>
                      </a:r>
                    </a:p>
                  </a:txBody>
                  <a:tcPr/>
                </a:tc>
                <a:tc>
                  <a:txBody>
                    <a:bodyPr/>
                    <a:lstStyle/>
                    <a:p>
                      <a:r>
                        <a:rPr lang="en-US" sz="1200" dirty="0"/>
                        <a:t>Oracle ODBMS, Gemstone, O2, Versant</a:t>
                      </a:r>
                    </a:p>
                  </a:txBody>
                  <a:tcPr/>
                </a:tc>
                <a:tc>
                  <a:txBody>
                    <a:bodyPr/>
                    <a:lstStyle/>
                    <a:p>
                      <a:r>
                        <a:rPr lang="en-US" sz="1200" dirty="0"/>
                        <a:t>Never caught on. Required relational database to be converted.  Too much work for perceived benefit.</a:t>
                      </a:r>
                    </a:p>
                  </a:txBody>
                  <a:tcPr/>
                </a:tc>
                <a:extLst>
                  <a:ext uri="{0D108BD9-81ED-4DB2-BD59-A6C34878D82A}">
                    <a16:rowId xmlns:a16="http://schemas.microsoft.com/office/drawing/2014/main" val="1577599645"/>
                  </a:ext>
                </a:extLst>
              </a:tr>
            </a:tbl>
          </a:graphicData>
        </a:graphic>
      </p:graphicFrame>
    </p:spTree>
    <p:extLst>
      <p:ext uri="{BB962C8B-B14F-4D97-AF65-F5344CB8AC3E}">
        <p14:creationId xmlns:p14="http://schemas.microsoft.com/office/powerpoint/2010/main" val="126702554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A396-BD59-4BA0-8200-03183CDAB576}"/>
              </a:ext>
            </a:extLst>
          </p:cNvPr>
          <p:cNvSpPr>
            <a:spLocks noGrp="1"/>
          </p:cNvSpPr>
          <p:nvPr>
            <p:ph type="title"/>
          </p:nvPr>
        </p:nvSpPr>
        <p:spPr/>
        <p:txBody>
          <a:bodyPr/>
          <a:lstStyle/>
          <a:p>
            <a:r>
              <a:rPr lang="en-US" dirty="0"/>
              <a:t>Specify Column Properties: Data Constraints</a:t>
            </a:r>
          </a:p>
        </p:txBody>
      </p:sp>
      <p:sp>
        <p:nvSpPr>
          <p:cNvPr id="3" name="Text Placeholder 2">
            <a:extLst>
              <a:ext uri="{FF2B5EF4-FFF2-40B4-BE49-F238E27FC236}">
                <a16:creationId xmlns:a16="http://schemas.microsoft.com/office/drawing/2014/main" id="{BA091F30-D1AC-45FB-BD28-2816E890D31B}"/>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b="1" dirty="0">
                <a:solidFill>
                  <a:schemeClr val="tx2"/>
                </a:solidFill>
              </a:rPr>
              <a:t>Data constraints</a:t>
            </a:r>
            <a:r>
              <a:rPr lang="en-US" dirty="0">
                <a:solidFill>
                  <a:schemeClr val="tx2"/>
                </a:solidFill>
              </a:rPr>
              <a:t> </a:t>
            </a:r>
            <a:r>
              <a:rPr lang="en-US" dirty="0">
                <a:solidFill>
                  <a:srgbClr val="000000"/>
                </a:solidFill>
              </a:rPr>
              <a:t>are limitations on data values:</a:t>
            </a:r>
          </a:p>
          <a:p>
            <a:pPr lvl="1" indent="-285750" fontAlgn="base">
              <a:spcBef>
                <a:spcPct val="20000"/>
              </a:spcBef>
              <a:spcAft>
                <a:spcPct val="0"/>
              </a:spcAft>
              <a:buClr>
                <a:srgbClr val="000000"/>
              </a:buClr>
              <a:buFontTx/>
              <a:buChar char="–"/>
            </a:pPr>
            <a:r>
              <a:rPr lang="en-US" b="1" dirty="0">
                <a:solidFill>
                  <a:schemeClr val="tx2"/>
                </a:solidFill>
              </a:rPr>
              <a:t>Domain constraints </a:t>
            </a:r>
            <a:r>
              <a:rPr lang="en-US" dirty="0"/>
              <a:t>limit c</a:t>
            </a:r>
            <a:r>
              <a:rPr lang="en-US" dirty="0">
                <a:solidFill>
                  <a:srgbClr val="000000"/>
                </a:solidFill>
              </a:rPr>
              <a:t>olumn values to a particular set of values.</a:t>
            </a:r>
          </a:p>
          <a:p>
            <a:pPr lvl="1" indent="-285750" fontAlgn="base">
              <a:spcBef>
                <a:spcPct val="20000"/>
              </a:spcBef>
              <a:spcAft>
                <a:spcPct val="0"/>
              </a:spcAft>
              <a:buClr>
                <a:srgbClr val="000000"/>
              </a:buClr>
              <a:buFontTx/>
              <a:buChar char="–"/>
            </a:pPr>
            <a:r>
              <a:rPr lang="en-US" b="1" dirty="0">
                <a:solidFill>
                  <a:schemeClr val="tx2"/>
                </a:solidFill>
              </a:rPr>
              <a:t>Range constraints </a:t>
            </a:r>
            <a:r>
              <a:rPr lang="en-US" dirty="0"/>
              <a:t>limit values to a particular interval of values (within a given range).</a:t>
            </a:r>
            <a:endParaRPr lang="en-US" dirty="0">
              <a:solidFill>
                <a:srgbClr val="000000"/>
              </a:solidFill>
            </a:endParaRPr>
          </a:p>
          <a:p>
            <a:pPr lvl="1" indent="-285750" fontAlgn="base">
              <a:spcBef>
                <a:spcPct val="20000"/>
              </a:spcBef>
              <a:spcAft>
                <a:spcPct val="0"/>
              </a:spcAft>
              <a:buClr>
                <a:srgbClr val="000000"/>
              </a:buClr>
              <a:buFontTx/>
              <a:buChar char="–"/>
            </a:pPr>
            <a:r>
              <a:rPr lang="en-US" b="1" dirty="0">
                <a:solidFill>
                  <a:schemeClr val="tx2"/>
                </a:solidFill>
              </a:rPr>
              <a:t>Intrarelation constraints </a:t>
            </a:r>
            <a:r>
              <a:rPr lang="en-US" dirty="0"/>
              <a:t>limit a c</a:t>
            </a:r>
            <a:r>
              <a:rPr lang="en-US" dirty="0">
                <a:solidFill>
                  <a:srgbClr val="000000"/>
                </a:solidFill>
              </a:rPr>
              <a:t>olumn’s values in comparison to values in other columns in the </a:t>
            </a:r>
            <a:r>
              <a:rPr lang="en-US" i="1" dirty="0">
                <a:solidFill>
                  <a:srgbClr val="000000"/>
                </a:solidFill>
              </a:rPr>
              <a:t>same</a:t>
            </a:r>
            <a:r>
              <a:rPr lang="en-US" dirty="0">
                <a:solidFill>
                  <a:srgbClr val="000000"/>
                </a:solidFill>
              </a:rPr>
              <a:t> table.</a:t>
            </a:r>
          </a:p>
          <a:p>
            <a:pPr lvl="1" indent="-285750" fontAlgn="base">
              <a:spcBef>
                <a:spcPct val="20000"/>
              </a:spcBef>
              <a:spcAft>
                <a:spcPct val="0"/>
              </a:spcAft>
              <a:buClr>
                <a:srgbClr val="000000"/>
              </a:buClr>
              <a:buFontTx/>
              <a:buChar char="–"/>
            </a:pPr>
            <a:r>
              <a:rPr lang="en-US" b="1" dirty="0">
                <a:solidFill>
                  <a:schemeClr val="tx2"/>
                </a:solidFill>
              </a:rPr>
              <a:t>Interrelation constraints </a:t>
            </a:r>
            <a:r>
              <a:rPr lang="en-US" dirty="0"/>
              <a:t>limit a c</a:t>
            </a:r>
            <a:r>
              <a:rPr lang="en-US" dirty="0">
                <a:solidFill>
                  <a:srgbClr val="000000"/>
                </a:solidFill>
              </a:rPr>
              <a:t>olumn’s values in comparison to values in other columns in </a:t>
            </a:r>
            <a:r>
              <a:rPr lang="en-US" i="1" dirty="0">
                <a:solidFill>
                  <a:srgbClr val="000000"/>
                </a:solidFill>
              </a:rPr>
              <a:t>other</a:t>
            </a:r>
            <a:r>
              <a:rPr lang="en-US" dirty="0">
                <a:solidFill>
                  <a:srgbClr val="000000"/>
                </a:solidFill>
              </a:rPr>
              <a:t> tables (referential integrity constraints on foreign keys).</a:t>
            </a:r>
          </a:p>
          <a:p>
            <a:endParaRPr lang="en-US" dirty="0"/>
          </a:p>
        </p:txBody>
      </p:sp>
    </p:spTree>
    <p:extLst>
      <p:ext uri="{BB962C8B-B14F-4D97-AF65-F5344CB8AC3E}">
        <p14:creationId xmlns:p14="http://schemas.microsoft.com/office/powerpoint/2010/main" val="42306095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6FB5-ED81-4526-A043-1F844BE17302}"/>
              </a:ext>
            </a:extLst>
          </p:cNvPr>
          <p:cNvSpPr>
            <a:spLocks noGrp="1"/>
          </p:cNvSpPr>
          <p:nvPr>
            <p:ph type="title"/>
          </p:nvPr>
        </p:nvSpPr>
        <p:spPr/>
        <p:txBody>
          <a:bodyPr/>
          <a:lstStyle/>
          <a:p>
            <a:r>
              <a:rPr lang="en-US" dirty="0"/>
              <a:t>Verify Normalization</a:t>
            </a:r>
          </a:p>
        </p:txBody>
      </p:sp>
      <p:sp>
        <p:nvSpPr>
          <p:cNvPr id="3" name="Text Placeholder 2">
            <a:extLst>
              <a:ext uri="{FF2B5EF4-FFF2-40B4-BE49-F238E27FC236}">
                <a16:creationId xmlns:a16="http://schemas.microsoft.com/office/drawing/2014/main" id="{EE07544F-6D98-4BFD-B398-03F3DFEA652F}"/>
              </a:ext>
            </a:extLst>
          </p:cNvPr>
          <p:cNvSpPr>
            <a:spLocks noGrp="1"/>
          </p:cNvSpPr>
          <p:nvPr>
            <p:ph type="body" idx="1"/>
          </p:nvPr>
        </p:nvSpPr>
        <p:spPr/>
        <p:txBody>
          <a:bodyPr/>
          <a:lstStyle/>
          <a:p>
            <a:pPr marL="342900" indent="-342900" fontAlgn="base">
              <a:spcBef>
                <a:spcPct val="20000"/>
              </a:spcBef>
              <a:spcAft>
                <a:spcPct val="0"/>
              </a:spcAft>
              <a:buFontTx/>
              <a:buChar char="•"/>
            </a:pPr>
            <a:r>
              <a:rPr lang="en-US" sz="3200" dirty="0">
                <a:solidFill>
                  <a:srgbClr val="000000"/>
                </a:solidFill>
              </a:rPr>
              <a:t>The tables should be normalized based on the data model.</a:t>
            </a:r>
          </a:p>
          <a:p>
            <a:pPr marL="342900" indent="-342900" fontAlgn="base">
              <a:spcBef>
                <a:spcPct val="20000"/>
              </a:spcBef>
              <a:spcAft>
                <a:spcPct val="0"/>
              </a:spcAft>
              <a:buFontTx/>
              <a:buChar char="•"/>
            </a:pPr>
            <a:r>
              <a:rPr lang="en-US" sz="3200" dirty="0">
                <a:solidFill>
                  <a:srgbClr val="000000"/>
                </a:solidFill>
              </a:rPr>
              <a:t>Verify that all tables are in either:</a:t>
            </a:r>
          </a:p>
          <a:p>
            <a:pPr lvl="1" indent="-285750" fontAlgn="base">
              <a:spcBef>
                <a:spcPct val="20000"/>
              </a:spcBef>
              <a:spcAft>
                <a:spcPct val="0"/>
              </a:spcAft>
              <a:buFontTx/>
              <a:buChar char="–"/>
            </a:pPr>
            <a:r>
              <a:rPr lang="en-US" sz="2800" b="1" dirty="0">
                <a:solidFill>
                  <a:schemeClr val="tx2"/>
                </a:solidFill>
              </a:rPr>
              <a:t>BCNF</a:t>
            </a:r>
          </a:p>
          <a:p>
            <a:pPr lvl="1" indent="-285750" fontAlgn="base">
              <a:spcBef>
                <a:spcPct val="20000"/>
              </a:spcBef>
              <a:spcAft>
                <a:spcPct val="0"/>
              </a:spcAft>
              <a:buFontTx/>
              <a:buChar char="–"/>
            </a:pPr>
            <a:r>
              <a:rPr lang="en-US" sz="2800" b="1" dirty="0">
                <a:solidFill>
                  <a:schemeClr val="tx2"/>
                </a:solidFill>
              </a:rPr>
              <a:t>4NF</a:t>
            </a:r>
          </a:p>
          <a:p>
            <a:endParaRPr lang="en-US" dirty="0"/>
          </a:p>
        </p:txBody>
      </p:sp>
    </p:spTree>
    <p:extLst>
      <p:ext uri="{BB962C8B-B14F-4D97-AF65-F5344CB8AC3E}">
        <p14:creationId xmlns:p14="http://schemas.microsoft.com/office/powerpoint/2010/main" val="29147814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D6ADA-40C6-4613-83EF-FCFC85B0F10C}"/>
              </a:ext>
            </a:extLst>
          </p:cNvPr>
          <p:cNvSpPr>
            <a:spLocks noGrp="1"/>
          </p:cNvSpPr>
          <p:nvPr>
            <p:ph type="title"/>
          </p:nvPr>
        </p:nvSpPr>
        <p:spPr/>
        <p:txBody>
          <a:bodyPr/>
          <a:lstStyle/>
          <a:p>
            <a:r>
              <a:rPr lang="en-US" dirty="0"/>
              <a:t>Create Relationships: 1:1 Strong Entity Relationship (1 of 2)</a:t>
            </a:r>
          </a:p>
        </p:txBody>
      </p:sp>
      <p:sp>
        <p:nvSpPr>
          <p:cNvPr id="3" name="Text Placeholder 2">
            <a:extLst>
              <a:ext uri="{FF2B5EF4-FFF2-40B4-BE49-F238E27FC236}">
                <a16:creationId xmlns:a16="http://schemas.microsoft.com/office/drawing/2014/main" id="{79DFD722-3731-4160-99BB-CA41CF617ADD}"/>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Place the </a:t>
            </a:r>
            <a:r>
              <a:rPr lang="en-US" b="1" dirty="0">
                <a:solidFill>
                  <a:schemeClr val="tx2"/>
                </a:solidFill>
              </a:rPr>
              <a:t>primary key </a:t>
            </a:r>
            <a:r>
              <a:rPr lang="en-US" dirty="0">
                <a:solidFill>
                  <a:srgbClr val="000000"/>
                </a:solidFill>
              </a:rPr>
              <a:t>of one entity in the other entity as a </a:t>
            </a:r>
            <a:r>
              <a:rPr lang="en-US" b="1" dirty="0">
                <a:solidFill>
                  <a:schemeClr val="tx2"/>
                </a:solidFill>
              </a:rPr>
              <a:t>foreign key</a:t>
            </a:r>
            <a:r>
              <a:rPr lang="en-US" dirty="0">
                <a:solidFill>
                  <a:srgbClr val="000000"/>
                </a:solidFill>
              </a:rPr>
              <a:t>.</a:t>
            </a:r>
          </a:p>
          <a:p>
            <a:pPr lvl="1" indent="-285750" fontAlgn="base">
              <a:spcBef>
                <a:spcPct val="20000"/>
              </a:spcBef>
              <a:spcAft>
                <a:spcPct val="0"/>
              </a:spcAft>
              <a:buFontTx/>
              <a:buChar char="–"/>
            </a:pPr>
            <a:r>
              <a:rPr lang="en-US" dirty="0">
                <a:solidFill>
                  <a:srgbClr val="000000"/>
                </a:solidFill>
              </a:rPr>
              <a:t>Either design will work</a:t>
            </a:r>
            <a:r>
              <a:rPr lang="en-US" dirty="0">
                <a:solidFill>
                  <a:srgbClr val="000000"/>
                </a:solidFill>
                <a:cs typeface="Arial" panose="020B0604020202020204" pitchFamily="34" charset="0"/>
              </a:rPr>
              <a:t>—</a:t>
            </a:r>
            <a:r>
              <a:rPr lang="en-US" dirty="0">
                <a:solidFill>
                  <a:srgbClr val="000000"/>
                </a:solidFill>
              </a:rPr>
              <a:t>no parent, no child</a:t>
            </a:r>
          </a:p>
          <a:p>
            <a:pPr lvl="1" indent="-285750" fontAlgn="base">
              <a:spcBef>
                <a:spcPct val="20000"/>
              </a:spcBef>
              <a:spcAft>
                <a:spcPct val="0"/>
              </a:spcAft>
              <a:buFontTx/>
              <a:buChar char="–"/>
            </a:pPr>
            <a:r>
              <a:rPr lang="en-US" dirty="0">
                <a:solidFill>
                  <a:srgbClr val="000000"/>
                </a:solidFill>
              </a:rPr>
              <a:t>Minimum cardinality considerations may be important</a:t>
            </a:r>
          </a:p>
          <a:p>
            <a:pPr lvl="2" fontAlgn="base">
              <a:spcBef>
                <a:spcPct val="20000"/>
              </a:spcBef>
              <a:spcAft>
                <a:spcPct val="0"/>
              </a:spcAft>
              <a:buFontTx/>
              <a:buChar char="•"/>
            </a:pPr>
            <a:r>
              <a:rPr lang="en-US" dirty="0">
                <a:solidFill>
                  <a:srgbClr val="000000"/>
                </a:solidFill>
              </a:rPr>
              <a:t>O-M will require a different design than M-O</a:t>
            </a:r>
          </a:p>
          <a:p>
            <a:pPr lvl="2" fontAlgn="base">
              <a:spcBef>
                <a:spcPct val="20000"/>
              </a:spcBef>
              <a:spcAft>
                <a:spcPct val="0"/>
              </a:spcAft>
              <a:buFontTx/>
              <a:buChar char="•"/>
            </a:pPr>
            <a:r>
              <a:rPr lang="en-US" dirty="0">
                <a:solidFill>
                  <a:srgbClr val="000000"/>
                </a:solidFill>
              </a:rPr>
              <a:t>One design will be very preferable</a:t>
            </a:r>
          </a:p>
          <a:p>
            <a:endParaRPr lang="en-US" dirty="0"/>
          </a:p>
        </p:txBody>
      </p:sp>
    </p:spTree>
    <p:extLst>
      <p:ext uri="{BB962C8B-B14F-4D97-AF65-F5344CB8AC3E}">
        <p14:creationId xmlns:p14="http://schemas.microsoft.com/office/powerpoint/2010/main" val="17713081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E474F-EAB6-439B-AF6D-D5A8EB5282F2}"/>
              </a:ext>
            </a:extLst>
          </p:cNvPr>
          <p:cNvSpPr>
            <a:spLocks noGrp="1"/>
          </p:cNvSpPr>
          <p:nvPr>
            <p:ph type="title"/>
          </p:nvPr>
        </p:nvSpPr>
        <p:spPr/>
        <p:txBody>
          <a:bodyPr/>
          <a:lstStyle/>
          <a:p>
            <a:r>
              <a:rPr lang="en-US" dirty="0"/>
              <a:t>Create Relationships: 1:1 Strong Entity Relationship (2 of 2)</a:t>
            </a:r>
          </a:p>
        </p:txBody>
      </p:sp>
      <p:pic>
        <p:nvPicPr>
          <p:cNvPr id="5" name="Picture 4">
            <a:extLst>
              <a:ext uri="{FF2B5EF4-FFF2-40B4-BE49-F238E27FC236}">
                <a16:creationId xmlns:a16="http://schemas.microsoft.com/office/drawing/2014/main" id="{26DBDA70-BFCC-4B6B-858D-33E7930D19B9}"/>
              </a:ext>
            </a:extLst>
          </p:cNvPr>
          <p:cNvPicPr>
            <a:picLocks noChangeAspect="1"/>
          </p:cNvPicPr>
          <p:nvPr/>
        </p:nvPicPr>
        <p:blipFill>
          <a:blip r:embed="rId2"/>
          <a:stretch>
            <a:fillRect/>
          </a:stretch>
        </p:blipFill>
        <p:spPr>
          <a:xfrm>
            <a:off x="3532325" y="1760834"/>
            <a:ext cx="5127350" cy="3919106"/>
          </a:xfrm>
          <a:prstGeom prst="rect">
            <a:avLst/>
          </a:prstGeom>
        </p:spPr>
      </p:pic>
    </p:spTree>
    <p:extLst>
      <p:ext uri="{BB962C8B-B14F-4D97-AF65-F5344CB8AC3E}">
        <p14:creationId xmlns:p14="http://schemas.microsoft.com/office/powerpoint/2010/main" val="24321110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E500-6F3B-48AB-9450-6B09C88B998D}"/>
              </a:ext>
            </a:extLst>
          </p:cNvPr>
          <p:cNvSpPr>
            <a:spLocks noGrp="1"/>
          </p:cNvSpPr>
          <p:nvPr>
            <p:ph type="title"/>
          </p:nvPr>
        </p:nvSpPr>
        <p:spPr/>
        <p:txBody>
          <a:bodyPr/>
          <a:lstStyle/>
          <a:p>
            <a:r>
              <a:rPr lang="en-US" dirty="0"/>
              <a:t>Create Relationships: 1-N Strong Entity Relationships (1 of 2)</a:t>
            </a:r>
          </a:p>
        </p:txBody>
      </p:sp>
      <p:sp>
        <p:nvSpPr>
          <p:cNvPr id="3" name="Text Placeholder 2">
            <a:extLst>
              <a:ext uri="{FF2B5EF4-FFF2-40B4-BE49-F238E27FC236}">
                <a16:creationId xmlns:a16="http://schemas.microsoft.com/office/drawing/2014/main" id="{CDC1A5F0-5CB4-4E4D-B9B2-D3CAB5CCB862}"/>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Place the </a:t>
            </a:r>
            <a:r>
              <a:rPr lang="en-US" b="1" dirty="0">
                <a:solidFill>
                  <a:schemeClr val="tx2"/>
                </a:solidFill>
              </a:rPr>
              <a:t>primary key </a:t>
            </a:r>
            <a:r>
              <a:rPr lang="en-US" dirty="0">
                <a:solidFill>
                  <a:srgbClr val="000000"/>
                </a:solidFill>
              </a:rPr>
              <a:t>of the table on the </a:t>
            </a:r>
            <a:r>
              <a:rPr lang="en-US" i="1" dirty="0">
                <a:solidFill>
                  <a:schemeClr val="tx2"/>
                </a:solidFill>
              </a:rPr>
              <a:t>one side </a:t>
            </a:r>
            <a:r>
              <a:rPr lang="en-US" dirty="0">
                <a:solidFill>
                  <a:srgbClr val="000000"/>
                </a:solidFill>
              </a:rPr>
              <a:t>of the relationship into the table on the </a:t>
            </a:r>
            <a:r>
              <a:rPr lang="en-US" i="1" dirty="0">
                <a:solidFill>
                  <a:schemeClr val="tx2"/>
                </a:solidFill>
              </a:rPr>
              <a:t>many side </a:t>
            </a:r>
            <a:r>
              <a:rPr lang="en-US" dirty="0">
                <a:solidFill>
                  <a:srgbClr val="000000"/>
                </a:solidFill>
              </a:rPr>
              <a:t>of the relationship as the </a:t>
            </a:r>
            <a:r>
              <a:rPr lang="en-US" b="1" dirty="0">
                <a:solidFill>
                  <a:schemeClr val="tx2"/>
                </a:solidFill>
              </a:rPr>
              <a:t>foreign key</a:t>
            </a:r>
            <a:r>
              <a:rPr lang="en-US" dirty="0">
                <a:solidFill>
                  <a:srgbClr val="000000"/>
                </a:solidFill>
              </a:rPr>
              <a:t>.</a:t>
            </a:r>
          </a:p>
          <a:p>
            <a:pPr marL="342900" indent="-342900" fontAlgn="base">
              <a:spcBef>
                <a:spcPct val="20000"/>
              </a:spcBef>
              <a:spcAft>
                <a:spcPct val="0"/>
              </a:spcAft>
              <a:buFontTx/>
              <a:buChar char="•"/>
            </a:pPr>
            <a:r>
              <a:rPr lang="en-US" dirty="0">
                <a:solidFill>
                  <a:srgbClr val="000000"/>
                </a:solidFill>
              </a:rPr>
              <a:t>The </a:t>
            </a:r>
            <a:r>
              <a:rPr lang="en-US" i="1" dirty="0">
                <a:solidFill>
                  <a:srgbClr val="000000"/>
                </a:solidFill>
              </a:rPr>
              <a:t>one</a:t>
            </a:r>
            <a:r>
              <a:rPr lang="en-US" dirty="0">
                <a:solidFill>
                  <a:srgbClr val="000000"/>
                </a:solidFill>
              </a:rPr>
              <a:t> side is the </a:t>
            </a:r>
            <a:r>
              <a:rPr lang="en-US" b="1" dirty="0">
                <a:solidFill>
                  <a:schemeClr val="tx2"/>
                </a:solidFill>
              </a:rPr>
              <a:t>parent</a:t>
            </a:r>
            <a:r>
              <a:rPr lang="en-US" dirty="0">
                <a:solidFill>
                  <a:srgbClr val="000000"/>
                </a:solidFill>
              </a:rPr>
              <a:t> table and the </a:t>
            </a:r>
            <a:r>
              <a:rPr lang="en-US" i="1" dirty="0">
                <a:solidFill>
                  <a:srgbClr val="000000"/>
                </a:solidFill>
              </a:rPr>
              <a:t>many</a:t>
            </a:r>
            <a:r>
              <a:rPr lang="en-US" dirty="0">
                <a:solidFill>
                  <a:srgbClr val="000000"/>
                </a:solidFill>
              </a:rPr>
              <a:t> side is the </a:t>
            </a:r>
            <a:r>
              <a:rPr lang="en-US" b="1" dirty="0">
                <a:solidFill>
                  <a:schemeClr val="tx2"/>
                </a:solidFill>
              </a:rPr>
              <a:t>child</a:t>
            </a:r>
            <a:r>
              <a:rPr lang="en-US" dirty="0">
                <a:solidFill>
                  <a:srgbClr val="000000"/>
                </a:solidFill>
              </a:rPr>
              <a:t> table, so “place the key of the parent in the child.”</a:t>
            </a:r>
          </a:p>
          <a:p>
            <a:endParaRPr lang="en-US" dirty="0"/>
          </a:p>
        </p:txBody>
      </p:sp>
    </p:spTree>
    <p:extLst>
      <p:ext uri="{BB962C8B-B14F-4D97-AF65-F5344CB8AC3E}">
        <p14:creationId xmlns:p14="http://schemas.microsoft.com/office/powerpoint/2010/main" val="27355265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FA92-8ACF-456D-B11F-409E92407F66}"/>
              </a:ext>
            </a:extLst>
          </p:cNvPr>
          <p:cNvSpPr>
            <a:spLocks noGrp="1"/>
          </p:cNvSpPr>
          <p:nvPr>
            <p:ph type="title"/>
          </p:nvPr>
        </p:nvSpPr>
        <p:spPr/>
        <p:txBody>
          <a:bodyPr/>
          <a:lstStyle/>
          <a:p>
            <a:r>
              <a:rPr lang="en-US" dirty="0"/>
              <a:t>Create Relationships: 1-N Strong Entity Relationships (2 of 2)</a:t>
            </a:r>
          </a:p>
        </p:txBody>
      </p:sp>
      <p:pic>
        <p:nvPicPr>
          <p:cNvPr id="5" name="Picture 4">
            <a:extLst>
              <a:ext uri="{FF2B5EF4-FFF2-40B4-BE49-F238E27FC236}">
                <a16:creationId xmlns:a16="http://schemas.microsoft.com/office/drawing/2014/main" id="{0E401C06-EFBA-4922-AE4C-59929CD60F44}"/>
              </a:ext>
            </a:extLst>
          </p:cNvPr>
          <p:cNvPicPr>
            <a:picLocks noChangeAspect="1"/>
          </p:cNvPicPr>
          <p:nvPr/>
        </p:nvPicPr>
        <p:blipFill>
          <a:blip r:embed="rId2"/>
          <a:stretch>
            <a:fillRect/>
          </a:stretch>
        </p:blipFill>
        <p:spPr>
          <a:xfrm>
            <a:off x="3677690" y="1720200"/>
            <a:ext cx="4836621" cy="3921260"/>
          </a:xfrm>
          <a:prstGeom prst="rect">
            <a:avLst/>
          </a:prstGeom>
        </p:spPr>
      </p:pic>
    </p:spTree>
    <p:extLst>
      <p:ext uri="{BB962C8B-B14F-4D97-AF65-F5344CB8AC3E}">
        <p14:creationId xmlns:p14="http://schemas.microsoft.com/office/powerpoint/2010/main" val="42678606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4376-EDE6-4AF1-AB5E-CBFD12DD0EC3}"/>
              </a:ext>
            </a:extLst>
          </p:cNvPr>
          <p:cNvSpPr>
            <a:spLocks noGrp="1"/>
          </p:cNvSpPr>
          <p:nvPr>
            <p:ph type="title"/>
          </p:nvPr>
        </p:nvSpPr>
        <p:spPr/>
        <p:txBody>
          <a:bodyPr/>
          <a:lstStyle/>
          <a:p>
            <a:r>
              <a:rPr lang="en-US" dirty="0"/>
              <a:t>Create Relationships: N:M Strong Entity Relationships (1 of 2)</a:t>
            </a:r>
          </a:p>
        </p:txBody>
      </p:sp>
      <p:sp>
        <p:nvSpPr>
          <p:cNvPr id="3" name="Text Placeholder 2">
            <a:extLst>
              <a:ext uri="{FF2B5EF4-FFF2-40B4-BE49-F238E27FC236}">
                <a16:creationId xmlns:a16="http://schemas.microsoft.com/office/drawing/2014/main" id="{80381BF0-00E7-4A15-8DAB-E96E4CD19CDC}"/>
              </a:ext>
            </a:extLst>
          </p:cNvPr>
          <p:cNvSpPr>
            <a:spLocks noGrp="1"/>
          </p:cNvSpPr>
          <p:nvPr>
            <p:ph type="body" idx="1"/>
          </p:nvPr>
        </p:nvSpPr>
        <p:spPr/>
        <p:txBody>
          <a:bodyPr/>
          <a:lstStyle/>
          <a:p>
            <a:pPr marL="342900" indent="-342900" fontAlgn="base">
              <a:spcBef>
                <a:spcPct val="20000"/>
              </a:spcBef>
              <a:spcAft>
                <a:spcPct val="0"/>
              </a:spcAft>
              <a:buFontTx/>
              <a:buChar char="•"/>
            </a:pPr>
            <a:r>
              <a:rPr lang="en-US" sz="2400" dirty="0">
                <a:solidFill>
                  <a:srgbClr val="000000"/>
                </a:solidFill>
              </a:rPr>
              <a:t>In an N:M strong entity relationship there is </a:t>
            </a:r>
            <a:r>
              <a:rPr lang="en-US" sz="2400" i="1" dirty="0">
                <a:solidFill>
                  <a:schemeClr val="tx2"/>
                </a:solidFill>
              </a:rPr>
              <a:t>no place for the foreign key in either table</a:t>
            </a:r>
            <a:r>
              <a:rPr lang="en-US" sz="2400" dirty="0">
                <a:solidFill>
                  <a:srgbClr val="000000"/>
                </a:solidFill>
              </a:rPr>
              <a:t>.</a:t>
            </a:r>
          </a:p>
          <a:p>
            <a:pPr lvl="1" indent="-285750" fontAlgn="base">
              <a:spcBef>
                <a:spcPct val="20000"/>
              </a:spcBef>
              <a:spcAft>
                <a:spcPct val="0"/>
              </a:spcAft>
              <a:buFontTx/>
              <a:buChar char="–"/>
            </a:pPr>
            <a:r>
              <a:rPr lang="en-US" sz="2000" dirty="0">
                <a:solidFill>
                  <a:srgbClr val="000000"/>
                </a:solidFill>
              </a:rPr>
              <a:t>A COMPANY may supply many PARTs</a:t>
            </a:r>
          </a:p>
          <a:p>
            <a:pPr lvl="1" indent="-285750" fontAlgn="base">
              <a:spcBef>
                <a:spcPct val="20000"/>
              </a:spcBef>
              <a:spcAft>
                <a:spcPct val="0"/>
              </a:spcAft>
              <a:buFontTx/>
              <a:buChar char="–"/>
            </a:pPr>
            <a:r>
              <a:rPr lang="en-US" sz="2000" dirty="0">
                <a:solidFill>
                  <a:srgbClr val="000000"/>
                </a:solidFill>
              </a:rPr>
              <a:t>A PART may be supplied by many COMPANYs</a:t>
            </a:r>
          </a:p>
          <a:p>
            <a:pPr marL="342900" indent="-342900" fontAlgn="base">
              <a:spcBef>
                <a:spcPct val="20000"/>
              </a:spcBef>
              <a:spcAft>
                <a:spcPct val="0"/>
              </a:spcAft>
              <a:buFontTx/>
              <a:buChar char="•"/>
            </a:pPr>
            <a:r>
              <a:rPr lang="en-US" sz="2400" dirty="0">
                <a:solidFill>
                  <a:srgbClr val="000000"/>
                </a:solidFill>
              </a:rPr>
              <a:t>The solution is to create an </a:t>
            </a:r>
            <a:r>
              <a:rPr lang="en-US" sz="2400" b="1" dirty="0">
                <a:solidFill>
                  <a:schemeClr val="tx2"/>
                </a:solidFill>
              </a:rPr>
              <a:t>intersection table</a:t>
            </a:r>
            <a:r>
              <a:rPr lang="en-US" sz="2400" dirty="0">
                <a:solidFill>
                  <a:schemeClr val="tx2"/>
                </a:solidFill>
              </a:rPr>
              <a:t> </a:t>
            </a:r>
            <a:r>
              <a:rPr lang="en-US" sz="2400" dirty="0">
                <a:solidFill>
                  <a:srgbClr val="000000"/>
                </a:solidFill>
              </a:rPr>
              <a:t>that stores data about the corresponding rows from each entity.</a:t>
            </a:r>
          </a:p>
          <a:p>
            <a:pPr marL="342900" indent="-342900" fontAlgn="base">
              <a:spcBef>
                <a:spcPct val="20000"/>
              </a:spcBef>
              <a:spcAft>
                <a:spcPct val="0"/>
              </a:spcAft>
              <a:buFontTx/>
              <a:buChar char="•"/>
            </a:pPr>
            <a:r>
              <a:rPr lang="en-US" sz="2400" dirty="0">
                <a:solidFill>
                  <a:srgbClr val="000000"/>
                </a:solidFill>
              </a:rPr>
              <a:t>The intersection table consists only of the </a:t>
            </a:r>
            <a:r>
              <a:rPr lang="en-US" sz="2400" i="1" dirty="0">
                <a:solidFill>
                  <a:schemeClr val="tx2"/>
                </a:solidFill>
              </a:rPr>
              <a:t>primary keys of each table </a:t>
            </a:r>
            <a:r>
              <a:rPr lang="en-US" sz="2400" dirty="0">
                <a:solidFill>
                  <a:srgbClr val="000000"/>
                </a:solidFill>
              </a:rPr>
              <a:t>which form a </a:t>
            </a:r>
            <a:r>
              <a:rPr lang="en-US" sz="2400" i="1" dirty="0">
                <a:solidFill>
                  <a:schemeClr val="tx2"/>
                </a:solidFill>
              </a:rPr>
              <a:t>composite primary key</a:t>
            </a:r>
            <a:r>
              <a:rPr lang="en-US" sz="2400" dirty="0">
                <a:solidFill>
                  <a:srgbClr val="000000"/>
                </a:solidFill>
              </a:rPr>
              <a:t>.</a:t>
            </a:r>
          </a:p>
          <a:p>
            <a:pPr marL="342900" indent="-342900" fontAlgn="base">
              <a:spcBef>
                <a:spcPct val="20000"/>
              </a:spcBef>
              <a:spcAft>
                <a:spcPct val="0"/>
              </a:spcAft>
              <a:buFontTx/>
              <a:buChar char="•"/>
            </a:pPr>
            <a:r>
              <a:rPr lang="en-US" sz="2400" dirty="0">
                <a:solidFill>
                  <a:srgbClr val="000000"/>
                </a:solidFill>
              </a:rPr>
              <a:t>Each table’s primary key becomes a </a:t>
            </a:r>
            <a:r>
              <a:rPr lang="en-US" sz="2400" i="1" dirty="0">
                <a:solidFill>
                  <a:schemeClr val="tx2"/>
                </a:solidFill>
              </a:rPr>
              <a:t>foreign key </a:t>
            </a:r>
            <a:r>
              <a:rPr lang="en-US" sz="2400" dirty="0">
                <a:solidFill>
                  <a:srgbClr val="000000"/>
                </a:solidFill>
              </a:rPr>
              <a:t>linking back to that table.</a:t>
            </a:r>
            <a:endParaRPr lang="en-US" sz="1100" dirty="0">
              <a:solidFill>
                <a:srgbClr val="0066FF"/>
              </a:solidFill>
            </a:endParaRPr>
          </a:p>
          <a:p>
            <a:pPr marL="342900" indent="-342900" fontAlgn="base">
              <a:spcBef>
                <a:spcPct val="20000"/>
              </a:spcBef>
              <a:spcAft>
                <a:spcPct val="0"/>
              </a:spcAft>
              <a:buNone/>
            </a:pPr>
            <a:r>
              <a:rPr lang="en-US" sz="2000" dirty="0">
                <a:solidFill>
                  <a:srgbClr val="0066FF"/>
                </a:solidFill>
              </a:rPr>
              <a:t>		</a:t>
            </a:r>
            <a:r>
              <a:rPr lang="en-US" sz="2000" b="1" dirty="0">
                <a:solidFill>
                  <a:schemeClr val="tx2"/>
                </a:solidFill>
              </a:rPr>
              <a:t>COMPANY_PART_INT (</a:t>
            </a:r>
            <a:r>
              <a:rPr lang="en-US" sz="2000" b="1" i="1" u="sng" dirty="0">
                <a:solidFill>
                  <a:schemeClr val="tx2"/>
                </a:solidFill>
              </a:rPr>
              <a:t>CompanyName</a:t>
            </a:r>
            <a:r>
              <a:rPr lang="en-US" sz="2000" b="1" dirty="0">
                <a:solidFill>
                  <a:schemeClr val="tx2"/>
                </a:solidFill>
              </a:rPr>
              <a:t>, </a:t>
            </a:r>
            <a:r>
              <a:rPr lang="en-US" sz="2000" b="1" i="1" u="sng" dirty="0">
                <a:solidFill>
                  <a:schemeClr val="tx2"/>
                </a:solidFill>
              </a:rPr>
              <a:t>PartNumber</a:t>
            </a:r>
            <a:r>
              <a:rPr lang="en-US" sz="2000" b="1" dirty="0">
                <a:solidFill>
                  <a:schemeClr val="tx2"/>
                </a:solidFill>
              </a:rPr>
              <a:t>)</a:t>
            </a:r>
          </a:p>
          <a:p>
            <a:endParaRPr lang="en-US" dirty="0"/>
          </a:p>
        </p:txBody>
      </p:sp>
    </p:spTree>
    <p:extLst>
      <p:ext uri="{BB962C8B-B14F-4D97-AF65-F5344CB8AC3E}">
        <p14:creationId xmlns:p14="http://schemas.microsoft.com/office/powerpoint/2010/main" val="290086675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1F0B-6F13-4CE9-B3F2-86B27CD64698}"/>
              </a:ext>
            </a:extLst>
          </p:cNvPr>
          <p:cNvSpPr>
            <a:spLocks noGrp="1"/>
          </p:cNvSpPr>
          <p:nvPr>
            <p:ph type="title"/>
          </p:nvPr>
        </p:nvSpPr>
        <p:spPr/>
        <p:txBody>
          <a:bodyPr/>
          <a:lstStyle/>
          <a:p>
            <a:r>
              <a:rPr lang="en-US" dirty="0"/>
              <a:t>Create Relationships: N:M Strong Entity Relationships (2 of 2)</a:t>
            </a:r>
          </a:p>
        </p:txBody>
      </p:sp>
      <p:pic>
        <p:nvPicPr>
          <p:cNvPr id="5" name="Picture 4">
            <a:extLst>
              <a:ext uri="{FF2B5EF4-FFF2-40B4-BE49-F238E27FC236}">
                <a16:creationId xmlns:a16="http://schemas.microsoft.com/office/drawing/2014/main" id="{93D6B097-2345-4722-8133-A9DF8C3FB2E4}"/>
              </a:ext>
            </a:extLst>
          </p:cNvPr>
          <p:cNvPicPr>
            <a:picLocks noChangeAspect="1"/>
          </p:cNvPicPr>
          <p:nvPr/>
        </p:nvPicPr>
        <p:blipFill>
          <a:blip r:embed="rId2"/>
          <a:stretch>
            <a:fillRect/>
          </a:stretch>
        </p:blipFill>
        <p:spPr>
          <a:xfrm>
            <a:off x="4421253" y="1600200"/>
            <a:ext cx="3349494" cy="4485523"/>
          </a:xfrm>
          <a:prstGeom prst="rect">
            <a:avLst/>
          </a:prstGeom>
        </p:spPr>
      </p:pic>
    </p:spTree>
    <p:extLst>
      <p:ext uri="{BB962C8B-B14F-4D97-AF65-F5344CB8AC3E}">
        <p14:creationId xmlns:p14="http://schemas.microsoft.com/office/powerpoint/2010/main" val="37929795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10BA-0086-49E3-9D61-A1C4B4C6CF45}"/>
              </a:ext>
            </a:extLst>
          </p:cNvPr>
          <p:cNvSpPr>
            <a:spLocks noGrp="1"/>
          </p:cNvSpPr>
          <p:nvPr>
            <p:ph type="title"/>
          </p:nvPr>
        </p:nvSpPr>
        <p:spPr/>
        <p:txBody>
          <a:bodyPr/>
          <a:lstStyle/>
          <a:p>
            <a:r>
              <a:rPr lang="en-US" dirty="0"/>
              <a:t>Supertype/Subtype Entities</a:t>
            </a:r>
          </a:p>
        </p:txBody>
      </p:sp>
      <p:pic>
        <p:nvPicPr>
          <p:cNvPr id="5" name="Picture 4">
            <a:extLst>
              <a:ext uri="{FF2B5EF4-FFF2-40B4-BE49-F238E27FC236}">
                <a16:creationId xmlns:a16="http://schemas.microsoft.com/office/drawing/2014/main" id="{11581B08-C4C0-4338-B49A-B41123EBB57A}"/>
              </a:ext>
            </a:extLst>
          </p:cNvPr>
          <p:cNvPicPr>
            <a:picLocks noChangeAspect="1"/>
          </p:cNvPicPr>
          <p:nvPr/>
        </p:nvPicPr>
        <p:blipFill>
          <a:blip r:embed="rId2"/>
          <a:stretch>
            <a:fillRect/>
          </a:stretch>
        </p:blipFill>
        <p:spPr>
          <a:xfrm>
            <a:off x="2166230" y="1600200"/>
            <a:ext cx="7859541" cy="3825002"/>
          </a:xfrm>
          <a:prstGeom prst="rect">
            <a:avLst/>
          </a:prstGeom>
        </p:spPr>
      </p:pic>
    </p:spTree>
    <p:extLst>
      <p:ext uri="{BB962C8B-B14F-4D97-AF65-F5344CB8AC3E}">
        <p14:creationId xmlns:p14="http://schemas.microsoft.com/office/powerpoint/2010/main" val="23587459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#10</a:t>
            </a:r>
          </a:p>
          <a:p>
            <a:pPr marL="101600" indent="0" algn="ctr">
              <a:buNone/>
            </a:pPr>
            <a:r>
              <a:rPr lang="en-US" sz="3600" dirty="0">
                <a:solidFill>
                  <a:srgbClr val="000000"/>
                </a:solidFill>
              </a:rPr>
              <a:t>Part 2</a:t>
            </a:r>
          </a:p>
          <a:p>
            <a:endParaRPr lang="en-US" dirty="0"/>
          </a:p>
        </p:txBody>
      </p:sp>
    </p:spTree>
    <p:extLst>
      <p:ext uri="{BB962C8B-B14F-4D97-AF65-F5344CB8AC3E}">
        <p14:creationId xmlns:p14="http://schemas.microsoft.com/office/powerpoint/2010/main" val="399452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504C-439A-41CA-8AD2-B55FD29D20C8}"/>
              </a:ext>
            </a:extLst>
          </p:cNvPr>
          <p:cNvSpPr>
            <a:spLocks noGrp="1"/>
          </p:cNvSpPr>
          <p:nvPr>
            <p:ph type="title"/>
          </p:nvPr>
        </p:nvSpPr>
        <p:spPr/>
        <p:txBody>
          <a:bodyPr/>
          <a:lstStyle/>
          <a:p>
            <a:r>
              <a:rPr lang="en-US" dirty="0"/>
              <a:t>Database History (2 of 2)</a:t>
            </a:r>
          </a:p>
        </p:txBody>
      </p:sp>
      <p:graphicFrame>
        <p:nvGraphicFramePr>
          <p:cNvPr id="4" name="Table 3">
            <a:extLst>
              <a:ext uri="{FF2B5EF4-FFF2-40B4-BE49-F238E27FC236}">
                <a16:creationId xmlns:a16="http://schemas.microsoft.com/office/drawing/2014/main" id="{BD71BB60-DC66-4088-A5DA-45D13D9A088B}"/>
              </a:ext>
            </a:extLst>
          </p:cNvPr>
          <p:cNvGraphicFramePr>
            <a:graphicFrameLocks noGrp="1"/>
          </p:cNvGraphicFramePr>
          <p:nvPr/>
        </p:nvGraphicFramePr>
        <p:xfrm>
          <a:off x="1981201" y="1447800"/>
          <a:ext cx="8077201" cy="4663440"/>
        </p:xfrm>
        <a:graphic>
          <a:graphicData uri="http://schemas.openxmlformats.org/drawingml/2006/table">
            <a:tbl>
              <a:tblPr firstRow="1" bandRow="1"/>
              <a:tblGrid>
                <a:gridCol w="1449581">
                  <a:extLst>
                    <a:ext uri="{9D8B030D-6E8A-4147-A177-3AD203B41FA5}">
                      <a16:colId xmlns:a16="http://schemas.microsoft.com/office/drawing/2014/main" val="676712185"/>
                    </a:ext>
                  </a:extLst>
                </a:gridCol>
                <a:gridCol w="1348448">
                  <a:extLst>
                    <a:ext uri="{9D8B030D-6E8A-4147-A177-3AD203B41FA5}">
                      <a16:colId xmlns:a16="http://schemas.microsoft.com/office/drawing/2014/main" val="3321902961"/>
                    </a:ext>
                  </a:extLst>
                </a:gridCol>
                <a:gridCol w="2022671">
                  <a:extLst>
                    <a:ext uri="{9D8B030D-6E8A-4147-A177-3AD203B41FA5}">
                      <a16:colId xmlns:a16="http://schemas.microsoft.com/office/drawing/2014/main" val="1457890920"/>
                    </a:ext>
                  </a:extLst>
                </a:gridCol>
                <a:gridCol w="3256501">
                  <a:extLst>
                    <a:ext uri="{9D8B030D-6E8A-4147-A177-3AD203B41FA5}">
                      <a16:colId xmlns:a16="http://schemas.microsoft.com/office/drawing/2014/main" val="1552073646"/>
                    </a:ext>
                  </a:extLst>
                </a:gridCol>
              </a:tblGrid>
              <a:tr h="381000">
                <a:tc>
                  <a:txBody>
                    <a:bodyPr/>
                    <a:lstStyle/>
                    <a:p>
                      <a:r>
                        <a:rPr lang="en-US" dirty="0"/>
                        <a:t>Era</a:t>
                      </a:r>
                    </a:p>
                  </a:txBody>
                  <a:tcPr/>
                </a:tc>
                <a:tc>
                  <a:txBody>
                    <a:bodyPr/>
                    <a:lstStyle/>
                    <a:p>
                      <a:r>
                        <a:rPr lang="en-US" dirty="0"/>
                        <a:t>Years</a:t>
                      </a:r>
                    </a:p>
                  </a:txBody>
                  <a:tcPr/>
                </a:tc>
                <a:tc>
                  <a:txBody>
                    <a:bodyPr/>
                    <a:lstStyle/>
                    <a:p>
                      <a:r>
                        <a:rPr lang="en-US" dirty="0"/>
                        <a:t>Important Products</a:t>
                      </a:r>
                    </a:p>
                  </a:txBody>
                  <a:tcPr/>
                </a:tc>
                <a:tc>
                  <a:txBody>
                    <a:bodyPr/>
                    <a:lstStyle/>
                    <a:p>
                      <a:r>
                        <a:rPr lang="en-US" dirty="0"/>
                        <a:t>Remarks</a:t>
                      </a:r>
                    </a:p>
                  </a:txBody>
                  <a:tcPr/>
                </a:tc>
                <a:extLst>
                  <a:ext uri="{0D108BD9-81ED-4DB2-BD59-A6C34878D82A}">
                    <a16:rowId xmlns:a16="http://schemas.microsoft.com/office/drawing/2014/main" val="231219304"/>
                  </a:ext>
                </a:extLst>
              </a:tr>
              <a:tr h="716280">
                <a:tc>
                  <a:txBody>
                    <a:bodyPr/>
                    <a:lstStyle/>
                    <a:p>
                      <a:r>
                        <a:rPr lang="en-US" sz="1200" dirty="0"/>
                        <a:t>Web Databases</a:t>
                      </a:r>
                    </a:p>
                  </a:txBody>
                  <a:tcPr/>
                </a:tc>
                <a:tc>
                  <a:txBody>
                    <a:bodyPr/>
                    <a:lstStyle/>
                    <a:p>
                      <a:r>
                        <a:rPr lang="en-US" sz="1200" dirty="0"/>
                        <a:t>1995-Present</a:t>
                      </a:r>
                    </a:p>
                  </a:txBody>
                  <a:tcPr/>
                </a:tc>
                <a:tc>
                  <a:txBody>
                    <a:bodyPr/>
                    <a:lstStyle/>
                    <a:p>
                      <a:r>
                        <a:rPr lang="en-US" sz="1200" dirty="0"/>
                        <a:t>IIS, Apache, PHP, ASP.NET, and Java</a:t>
                      </a:r>
                    </a:p>
                  </a:txBody>
                  <a:tcPr/>
                </a:tc>
                <a:tc>
                  <a:txBody>
                    <a:bodyPr/>
                    <a:lstStyle/>
                    <a:p>
                      <a:r>
                        <a:rPr lang="en-US" sz="1200" dirty="0"/>
                        <a:t>Stateless characteristic of HTTP was a problem at first. Early applications were simple one-stage transactions. Later, more complex logic developed.</a:t>
                      </a:r>
                    </a:p>
                  </a:txBody>
                  <a:tcPr/>
                </a:tc>
                <a:extLst>
                  <a:ext uri="{0D108BD9-81ED-4DB2-BD59-A6C34878D82A}">
                    <a16:rowId xmlns:a16="http://schemas.microsoft.com/office/drawing/2014/main" val="4094430059"/>
                  </a:ext>
                </a:extLst>
              </a:tr>
              <a:tr h="716280">
                <a:tc>
                  <a:txBody>
                    <a:bodyPr/>
                    <a:lstStyle/>
                    <a:p>
                      <a:r>
                        <a:rPr lang="en-US" sz="1200" dirty="0"/>
                        <a:t>Open source DBMS products</a:t>
                      </a:r>
                    </a:p>
                  </a:txBody>
                  <a:tcPr/>
                </a:tc>
                <a:tc>
                  <a:txBody>
                    <a:bodyPr/>
                    <a:lstStyle/>
                    <a:p>
                      <a:r>
                        <a:rPr lang="en-US" sz="1200" dirty="0"/>
                        <a:t>1995-Present</a:t>
                      </a:r>
                    </a:p>
                  </a:txBody>
                  <a:tcPr/>
                </a:tc>
                <a:tc>
                  <a:txBody>
                    <a:bodyPr/>
                    <a:lstStyle/>
                    <a:p>
                      <a:r>
                        <a:rPr lang="en-US" sz="1200" dirty="0"/>
                        <a:t>MySQL, PostgresQL, and other products</a:t>
                      </a:r>
                    </a:p>
                  </a:txBody>
                  <a:tcPr/>
                </a:tc>
                <a:tc>
                  <a:txBody>
                    <a:bodyPr/>
                    <a:lstStyle/>
                    <a:p>
                      <a:r>
                        <a:rPr lang="en-US" sz="1200" dirty="0"/>
                        <a:t>Open source DBMS products provide much of the functionality and features of commercial DBMS products at reduced cost.</a:t>
                      </a:r>
                    </a:p>
                  </a:txBody>
                  <a:tcPr/>
                </a:tc>
                <a:extLst>
                  <a:ext uri="{0D108BD9-81ED-4DB2-BD59-A6C34878D82A}">
                    <a16:rowId xmlns:a16="http://schemas.microsoft.com/office/drawing/2014/main" val="3042132361"/>
                  </a:ext>
                </a:extLst>
              </a:tr>
              <a:tr h="716280">
                <a:tc>
                  <a:txBody>
                    <a:bodyPr/>
                    <a:lstStyle/>
                    <a:p>
                      <a:r>
                        <a:rPr lang="en-US" sz="1200" dirty="0"/>
                        <a:t>XML, and Web services</a:t>
                      </a:r>
                    </a:p>
                  </a:txBody>
                  <a:tcPr/>
                </a:tc>
                <a:tc>
                  <a:txBody>
                    <a:bodyPr/>
                    <a:lstStyle/>
                    <a:p>
                      <a:r>
                        <a:rPr lang="en-US" sz="1200" dirty="0"/>
                        <a:t>1998-Present</a:t>
                      </a:r>
                    </a:p>
                  </a:txBody>
                  <a:tcPr/>
                </a:tc>
                <a:tc>
                  <a:txBody>
                    <a:bodyPr/>
                    <a:lstStyle/>
                    <a:p>
                      <a:r>
                        <a:rPr lang="en-US" sz="1200" dirty="0"/>
                        <a:t>XML, SOAP, WSDL, UDDI, and other standards</a:t>
                      </a:r>
                    </a:p>
                  </a:txBody>
                  <a:tcPr/>
                </a:tc>
                <a:tc>
                  <a:txBody>
                    <a:bodyPr/>
                    <a:lstStyle/>
                    <a:p>
                      <a:r>
                        <a:rPr lang="en-US" sz="1200" dirty="0"/>
                        <a:t>XML provides tremendous benefits to Web-based database applications. Very important today. May replace relational databases during your career. See Chapter 11 and Appendix I.</a:t>
                      </a:r>
                    </a:p>
                  </a:txBody>
                  <a:tcPr/>
                </a:tc>
                <a:extLst>
                  <a:ext uri="{0D108BD9-81ED-4DB2-BD59-A6C34878D82A}">
                    <a16:rowId xmlns:a16="http://schemas.microsoft.com/office/drawing/2014/main" val="2615092479"/>
                  </a:ext>
                </a:extLst>
              </a:tr>
              <a:tr h="716280">
                <a:tc>
                  <a:txBody>
                    <a:bodyPr/>
                    <a:lstStyle/>
                    <a:p>
                      <a:r>
                        <a:rPr lang="en-US" sz="1200" dirty="0"/>
                        <a:t>Big Data and the NoSQL movement</a:t>
                      </a:r>
                    </a:p>
                  </a:txBody>
                  <a:tcPr/>
                </a:tc>
                <a:tc>
                  <a:txBody>
                    <a:bodyPr/>
                    <a:lstStyle/>
                    <a:p>
                      <a:r>
                        <a:rPr lang="en-US" sz="1200" dirty="0"/>
                        <a:t>2009-present</a:t>
                      </a:r>
                    </a:p>
                  </a:txBody>
                  <a:tcPr/>
                </a:tc>
                <a:tc>
                  <a:txBody>
                    <a:bodyPr/>
                    <a:lstStyle/>
                    <a:p>
                      <a:r>
                        <a:rPr lang="en-US" sz="1200" dirty="0"/>
                        <a:t>Hadoop, Cassandra, Hbase, CouchDB, Arango DB, MongoDB, JSON and other products</a:t>
                      </a:r>
                    </a:p>
                  </a:txBody>
                  <a:tcPr/>
                </a:tc>
                <a:tc>
                  <a:txBody>
                    <a:bodyPr/>
                    <a:lstStyle/>
                    <a:p>
                      <a:r>
                        <a:rPr lang="en-US" sz="1200" dirty="0"/>
                        <a:t>Web applications such as Facebook and Twitter use Big Data technologies. The NoSQL movement is geared toward processing large data sets using NoSQL data models which replace relational databases with nonrelational data structures such as XML and JSON, and which may supplant relational databases during your career.  See Chapter 12 and Appendices K and L.</a:t>
                      </a:r>
                    </a:p>
                  </a:txBody>
                  <a:tcPr/>
                </a:tc>
                <a:extLst>
                  <a:ext uri="{0D108BD9-81ED-4DB2-BD59-A6C34878D82A}">
                    <a16:rowId xmlns:a16="http://schemas.microsoft.com/office/drawing/2014/main" val="2354591124"/>
                  </a:ext>
                </a:extLst>
              </a:tr>
            </a:tbl>
          </a:graphicData>
        </a:graphic>
      </p:graphicFrame>
    </p:spTree>
    <p:extLst>
      <p:ext uri="{BB962C8B-B14F-4D97-AF65-F5344CB8AC3E}">
        <p14:creationId xmlns:p14="http://schemas.microsoft.com/office/powerpoint/2010/main" val="3733852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7010400"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#11</a:t>
            </a:r>
          </a:p>
        </p:txBody>
      </p:sp>
      <p:sp>
        <p:nvSpPr>
          <p:cNvPr id="199" name="Shape 199"/>
          <p:cNvSpPr txBox="1">
            <a:spLocks noGrp="1"/>
          </p:cNvSpPr>
          <p:nvPr>
            <p:ph type="body" idx="4294967295"/>
          </p:nvPr>
        </p:nvSpPr>
        <p:spPr>
          <a:xfrm>
            <a:off x="7010400"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Database Design Using Normalization</a:t>
            </a:r>
          </a:p>
        </p:txBody>
      </p:sp>
      <p:pic>
        <p:nvPicPr>
          <p:cNvPr id="3" name="Picture 2">
            <a:extLst>
              <a:ext uri="{FF2B5EF4-FFF2-40B4-BE49-F238E27FC236}">
                <a16:creationId xmlns:a16="http://schemas.microsoft.com/office/drawing/2014/main" id="{68DAC3B7-8B7C-4A57-B389-AFD53FBE4930}"/>
              </a:ext>
            </a:extLst>
          </p:cNvPr>
          <p:cNvPicPr>
            <a:picLocks noChangeAspect="1"/>
          </p:cNvPicPr>
          <p:nvPr/>
        </p:nvPicPr>
        <p:blipFill>
          <a:blip r:embed="rId3"/>
          <a:stretch>
            <a:fillRect/>
          </a:stretch>
        </p:blipFill>
        <p:spPr>
          <a:xfrm>
            <a:off x="2206016" y="1600200"/>
            <a:ext cx="3584103" cy="4586754"/>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CCF0-BDA6-4E0F-A3C3-182BDC98EDC2}"/>
              </a:ext>
            </a:extLst>
          </p:cNvPr>
          <p:cNvSpPr>
            <a:spLocks noGrp="1"/>
          </p:cNvSpPr>
          <p:nvPr>
            <p:ph type="title"/>
          </p:nvPr>
        </p:nvSpPr>
        <p:spPr/>
        <p:txBody>
          <a:bodyPr/>
          <a:lstStyle/>
          <a:p>
            <a:r>
              <a:rPr lang="en-US" dirty="0"/>
              <a:t>First Normal Form (1NF)</a:t>
            </a:r>
          </a:p>
        </p:txBody>
      </p:sp>
      <p:sp>
        <p:nvSpPr>
          <p:cNvPr id="3" name="Text Placeholder 2">
            <a:extLst>
              <a:ext uri="{FF2B5EF4-FFF2-40B4-BE49-F238E27FC236}">
                <a16:creationId xmlns:a16="http://schemas.microsoft.com/office/drawing/2014/main" id="{E3B2AFF4-C7FA-4942-940B-47AFDB5BA3DD}"/>
              </a:ext>
            </a:extLst>
          </p:cNvPr>
          <p:cNvSpPr>
            <a:spLocks noGrp="1"/>
          </p:cNvSpPr>
          <p:nvPr>
            <p:ph type="body" idx="1"/>
          </p:nvPr>
        </p:nvSpPr>
        <p:spPr/>
        <p:txBody>
          <a:bodyPr/>
          <a:lstStyle/>
          <a:p>
            <a:r>
              <a:rPr lang="en-US" dirty="0"/>
              <a:t>Since all rows must be unique, 1NF is defined as:</a:t>
            </a:r>
          </a:p>
          <a:p>
            <a:pPr lvl="1"/>
            <a:r>
              <a:rPr lang="en-US" dirty="0"/>
              <a:t>Meets the set of conditions for a relation</a:t>
            </a:r>
          </a:p>
          <a:p>
            <a:pPr lvl="1"/>
            <a:r>
              <a:rPr lang="en-US" dirty="0"/>
              <a:t>Has a defined primary key</a:t>
            </a:r>
          </a:p>
        </p:txBody>
      </p:sp>
    </p:spTree>
    <p:extLst>
      <p:ext uri="{BB962C8B-B14F-4D97-AF65-F5344CB8AC3E}">
        <p14:creationId xmlns:p14="http://schemas.microsoft.com/office/powerpoint/2010/main" val="16242679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F77B-94D5-4833-92C8-F4953473309D}"/>
              </a:ext>
            </a:extLst>
          </p:cNvPr>
          <p:cNvSpPr>
            <a:spLocks noGrp="1"/>
          </p:cNvSpPr>
          <p:nvPr>
            <p:ph type="title"/>
          </p:nvPr>
        </p:nvSpPr>
        <p:spPr/>
        <p:txBody>
          <a:bodyPr/>
          <a:lstStyle/>
          <a:p>
            <a:r>
              <a:rPr lang="en-US" dirty="0"/>
              <a:t>Second Normal Form (2NF)</a:t>
            </a:r>
          </a:p>
        </p:txBody>
      </p:sp>
      <p:sp>
        <p:nvSpPr>
          <p:cNvPr id="3" name="Text Placeholder 2">
            <a:extLst>
              <a:ext uri="{FF2B5EF4-FFF2-40B4-BE49-F238E27FC236}">
                <a16:creationId xmlns:a16="http://schemas.microsoft.com/office/drawing/2014/main" id="{E0770401-5989-44FB-B69B-355249806A8B}"/>
              </a:ext>
            </a:extLst>
          </p:cNvPr>
          <p:cNvSpPr>
            <a:spLocks noGrp="1"/>
          </p:cNvSpPr>
          <p:nvPr>
            <p:ph type="body" idx="1"/>
          </p:nvPr>
        </p:nvSpPr>
        <p:spPr/>
        <p:txBody>
          <a:bodyPr/>
          <a:lstStyle/>
          <a:p>
            <a:r>
              <a:rPr lang="en-US" dirty="0">
                <a:cs typeface="Arial" panose="020B0604020202020204" pitchFamily="34" charset="0"/>
              </a:rPr>
              <a:t>A</a:t>
            </a:r>
            <a:r>
              <a:rPr lang="en-US" dirty="0"/>
              <a:t> relation is in 2NF if, and only if, it is in 1NF and all non-key attributes are determined by the entire primary key. This is also know as a Partial Dependency.</a:t>
            </a:r>
          </a:p>
          <a:p>
            <a:r>
              <a:rPr lang="en-US" dirty="0"/>
              <a:t>For example:</a:t>
            </a:r>
          </a:p>
          <a:p>
            <a:pPr lvl="1"/>
            <a:r>
              <a:rPr lang="en-US" dirty="0"/>
              <a:t>A relation  R(</a:t>
            </a:r>
            <a:r>
              <a:rPr lang="en-US" u="sng" dirty="0"/>
              <a:t>A</a:t>
            </a:r>
            <a:r>
              <a:rPr lang="en-US" dirty="0"/>
              <a:t>, </a:t>
            </a:r>
            <a:r>
              <a:rPr lang="en-US" u="sng" dirty="0"/>
              <a:t>B</a:t>
            </a:r>
            <a:r>
              <a:rPr lang="en-US" dirty="0"/>
              <a:t>, N, O, P) with the composite key (A,B) means that none of the non-key attributes N, O, or P can be determined by just A or just B.</a:t>
            </a:r>
          </a:p>
          <a:p>
            <a:pPr marL="101600" marR="43380" indent="0">
              <a:spcBef>
                <a:spcPts val="500"/>
              </a:spcBef>
              <a:buNone/>
            </a:pPr>
            <a:r>
              <a:rPr lang="en-US" b="1" dirty="0">
                <a:solidFill>
                  <a:srgbClr val="00ABBD"/>
                </a:solidFill>
                <a:latin typeface="Palatino Linotype" panose="02040502050505030304" pitchFamily="18" charset="0"/>
              </a:rPr>
              <a:t>		</a:t>
            </a:r>
            <a:r>
              <a:rPr lang="en-US" sz="2000" b="1" dirty="0">
                <a:solidFill>
                  <a:schemeClr val="tx2"/>
                </a:solidFill>
                <a:latin typeface="Palatino Linotype" panose="02040502050505030304" pitchFamily="18" charset="0"/>
              </a:rPr>
              <a:t>(StudentID, Activity) </a:t>
            </a:r>
            <a:r>
              <a:rPr lang="en-US" sz="2000" dirty="0">
                <a:solidFill>
                  <a:schemeClr val="tx2"/>
                </a:solidFill>
                <a:latin typeface="Arial" panose="020B0604020202020204" pitchFamily="34" charset="0"/>
                <a:sym typeface="Wingdings" panose="05000000000000000000" pitchFamily="2" charset="2"/>
              </a:rPr>
              <a:t></a:t>
            </a:r>
            <a:r>
              <a:rPr lang="en-US" sz="2000" dirty="0">
                <a:solidFill>
                  <a:schemeClr val="tx2"/>
                </a:solidFill>
                <a:latin typeface="Arial" panose="020B0604020202020204" pitchFamily="34" charset="0"/>
              </a:rPr>
              <a:t> </a:t>
            </a:r>
            <a:r>
              <a:rPr lang="en-US" sz="2000" b="1" dirty="0" err="1">
                <a:solidFill>
                  <a:schemeClr val="tx2"/>
                </a:solidFill>
                <a:latin typeface="Palatino Linotype" panose="02040502050505030304" pitchFamily="18" charset="0"/>
              </a:rPr>
              <a:t>ActivityFee</a:t>
            </a:r>
            <a:r>
              <a:rPr lang="en-US" sz="2000" b="1" dirty="0">
                <a:solidFill>
                  <a:schemeClr val="tx2"/>
                </a:solidFill>
                <a:latin typeface="Palatino Linotype" panose="02040502050505030304" pitchFamily="18" charset="0"/>
              </a:rPr>
              <a:t> (True)</a:t>
            </a:r>
          </a:p>
          <a:p>
            <a:pPr marL="101600" marR="43380" indent="0">
              <a:buNone/>
            </a:pPr>
            <a:r>
              <a:rPr lang="en-US" sz="2000" b="1" dirty="0">
                <a:solidFill>
                  <a:schemeClr val="tx2"/>
                </a:solidFill>
                <a:latin typeface="Palatino Linotype" panose="02040502050505030304" pitchFamily="18" charset="0"/>
              </a:rPr>
              <a:t>		 Activity </a:t>
            </a:r>
            <a:r>
              <a:rPr lang="en-US" sz="2000" dirty="0">
                <a:solidFill>
                  <a:schemeClr val="tx2"/>
                </a:solidFill>
                <a:latin typeface="Arial" panose="020B0604020202020204" pitchFamily="34" charset="0"/>
                <a:sym typeface="Wingdings" panose="05000000000000000000" pitchFamily="2" charset="2"/>
              </a:rPr>
              <a:t></a:t>
            </a:r>
            <a:r>
              <a:rPr lang="en-US" sz="2000" dirty="0">
                <a:solidFill>
                  <a:schemeClr val="tx2"/>
                </a:solidFill>
                <a:latin typeface="Arial" panose="020B0604020202020204" pitchFamily="34" charset="0"/>
              </a:rPr>
              <a:t> </a:t>
            </a:r>
            <a:r>
              <a:rPr lang="en-US" sz="2000" b="1" dirty="0" err="1">
                <a:solidFill>
                  <a:schemeClr val="tx2"/>
                </a:solidFill>
                <a:latin typeface="Palatino Linotype" panose="02040502050505030304" pitchFamily="18" charset="0"/>
              </a:rPr>
              <a:t>ActivityFee</a:t>
            </a:r>
            <a:r>
              <a:rPr lang="en-US" sz="2000" b="1" dirty="0">
                <a:solidFill>
                  <a:schemeClr val="tx2"/>
                </a:solidFill>
                <a:latin typeface="Palatino Linotype" panose="02040502050505030304" pitchFamily="18" charset="0"/>
              </a:rPr>
              <a:t> (False)</a:t>
            </a:r>
          </a:p>
        </p:txBody>
      </p:sp>
    </p:spTree>
    <p:extLst>
      <p:ext uri="{BB962C8B-B14F-4D97-AF65-F5344CB8AC3E}">
        <p14:creationId xmlns:p14="http://schemas.microsoft.com/office/powerpoint/2010/main" val="221585230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F77B-94D5-4833-92C8-F4953473309D}"/>
              </a:ext>
            </a:extLst>
          </p:cNvPr>
          <p:cNvSpPr>
            <a:spLocks noGrp="1"/>
          </p:cNvSpPr>
          <p:nvPr>
            <p:ph type="title"/>
          </p:nvPr>
        </p:nvSpPr>
        <p:spPr/>
        <p:txBody>
          <a:bodyPr/>
          <a:lstStyle/>
          <a:p>
            <a:r>
              <a:rPr lang="en-US" dirty="0"/>
              <a:t>Third Normal Form (3NF)</a:t>
            </a:r>
          </a:p>
        </p:txBody>
      </p:sp>
      <p:sp>
        <p:nvSpPr>
          <p:cNvPr id="3" name="Text Placeholder 2">
            <a:extLst>
              <a:ext uri="{FF2B5EF4-FFF2-40B4-BE49-F238E27FC236}">
                <a16:creationId xmlns:a16="http://schemas.microsoft.com/office/drawing/2014/main" id="{E0770401-5989-44FB-B69B-355249806A8B}"/>
              </a:ext>
            </a:extLst>
          </p:cNvPr>
          <p:cNvSpPr>
            <a:spLocks noGrp="1"/>
          </p:cNvSpPr>
          <p:nvPr>
            <p:ph type="body" idx="1"/>
          </p:nvPr>
        </p:nvSpPr>
        <p:spPr/>
        <p:txBody>
          <a:bodyPr/>
          <a:lstStyle/>
          <a:p>
            <a:r>
              <a:rPr lang="en-US" dirty="0">
                <a:cs typeface="Arial" panose="020B0604020202020204" pitchFamily="34" charset="0"/>
              </a:rPr>
              <a:t>A</a:t>
            </a:r>
            <a:r>
              <a:rPr lang="en-US" dirty="0"/>
              <a:t> relation is in 3NF if, and only if, it is in 2NF and there are no non-key attributes determined by another non-key attribute. This is also known as a Transitive Dependency.</a:t>
            </a:r>
          </a:p>
          <a:p>
            <a:r>
              <a:rPr lang="en-US" dirty="0"/>
              <a:t>For example:</a:t>
            </a:r>
          </a:p>
          <a:p>
            <a:pPr lvl="1"/>
            <a:r>
              <a:rPr lang="en-US" dirty="0"/>
              <a:t>A relation  R(</a:t>
            </a:r>
            <a:r>
              <a:rPr lang="en-US" u="sng" dirty="0"/>
              <a:t>A</a:t>
            </a:r>
            <a:r>
              <a:rPr lang="en-US" dirty="0"/>
              <a:t>, </a:t>
            </a:r>
            <a:r>
              <a:rPr lang="en-US" u="sng" dirty="0"/>
              <a:t>B</a:t>
            </a:r>
            <a:r>
              <a:rPr lang="en-US" dirty="0"/>
              <a:t>, N, O, P) with the composite key (A,B) means that none of the non-key attributes N, O, or P can be determined by N, O, or P.</a:t>
            </a:r>
          </a:p>
          <a:p>
            <a:pPr marL="101600" indent="0">
              <a:spcBef>
                <a:spcPts val="500"/>
              </a:spcBef>
              <a:buNone/>
            </a:pPr>
            <a:r>
              <a:rPr lang="en-US" b="1" dirty="0">
                <a:solidFill>
                  <a:srgbClr val="00ABBD"/>
                </a:solidFill>
                <a:latin typeface="Palatino Linotype" panose="02040502050505030304" pitchFamily="18" charset="0"/>
              </a:rPr>
              <a:t>		</a:t>
            </a:r>
            <a:r>
              <a:rPr lang="en-US" sz="1800" b="1" dirty="0">
                <a:solidFill>
                  <a:schemeClr val="tx2"/>
                </a:solidFill>
                <a:latin typeface="Palatino Linotype" panose="02040502050505030304" pitchFamily="18" charset="0"/>
              </a:rPr>
              <a:t>STUDENT_HOUSING (</a:t>
            </a:r>
            <a:r>
              <a:rPr lang="en-US" sz="1800" b="1" u="sng" dirty="0">
                <a:solidFill>
                  <a:schemeClr val="tx2"/>
                </a:solidFill>
                <a:latin typeface="Palatino Linotype" panose="02040502050505030304" pitchFamily="18" charset="0"/>
              </a:rPr>
              <a:t>StudentID</a:t>
            </a:r>
            <a:r>
              <a:rPr lang="en-US" sz="1800" b="1" dirty="0">
                <a:solidFill>
                  <a:schemeClr val="tx2"/>
                </a:solidFill>
                <a:latin typeface="Palatino Linotype" panose="02040502050505030304" pitchFamily="18" charset="0"/>
              </a:rPr>
              <a:t>, Building, BuildingFee)</a:t>
            </a:r>
          </a:p>
          <a:p>
            <a:pPr marL="101600" indent="0">
              <a:buNone/>
            </a:pPr>
            <a:r>
              <a:rPr lang="en-US" sz="1800" b="1" dirty="0">
                <a:solidFill>
                  <a:schemeClr val="tx2"/>
                </a:solidFill>
                <a:latin typeface="Palatino Linotype" panose="02040502050505030304" pitchFamily="18" charset="0"/>
              </a:rPr>
              <a:t>		 Building </a:t>
            </a:r>
            <a:r>
              <a:rPr lang="en-US" sz="1800" dirty="0">
                <a:solidFill>
                  <a:schemeClr val="tx2"/>
                </a:solidFill>
                <a:latin typeface="Arial" panose="020B0604020202020204" pitchFamily="34" charset="0"/>
                <a:sym typeface="Wingdings" panose="05000000000000000000" pitchFamily="2" charset="2"/>
              </a:rPr>
              <a:t></a:t>
            </a:r>
            <a:r>
              <a:rPr lang="en-US" sz="1800" dirty="0">
                <a:solidFill>
                  <a:schemeClr val="tx2"/>
                </a:solidFill>
                <a:latin typeface="Arial" panose="020B0604020202020204" pitchFamily="34" charset="0"/>
              </a:rPr>
              <a:t> </a:t>
            </a:r>
            <a:r>
              <a:rPr lang="en-US" sz="1800" b="1" dirty="0" err="1">
                <a:solidFill>
                  <a:schemeClr val="tx2"/>
                </a:solidFill>
                <a:latin typeface="Palatino Linotype" panose="02040502050505030304" pitchFamily="18" charset="0"/>
              </a:rPr>
              <a:t>BuildingFee</a:t>
            </a:r>
            <a:r>
              <a:rPr lang="en-US" sz="1800" b="1" dirty="0">
                <a:solidFill>
                  <a:schemeClr val="tx2"/>
                </a:solidFill>
                <a:latin typeface="Palatino Linotype" panose="02040502050505030304" pitchFamily="18" charset="0"/>
              </a:rPr>
              <a:t> (False)</a:t>
            </a:r>
          </a:p>
          <a:p>
            <a:pPr marL="101600" marR="43380" indent="0">
              <a:buNone/>
            </a:pPr>
            <a:endParaRPr lang="en-US" b="1" dirty="0">
              <a:solidFill>
                <a:srgbClr val="00ABBD"/>
              </a:solidFill>
              <a:latin typeface="Palatino Linotype" panose="02040502050505030304" pitchFamily="18" charset="0"/>
            </a:endParaRPr>
          </a:p>
        </p:txBody>
      </p:sp>
    </p:spTree>
    <p:extLst>
      <p:ext uri="{BB962C8B-B14F-4D97-AF65-F5344CB8AC3E}">
        <p14:creationId xmlns:p14="http://schemas.microsoft.com/office/powerpoint/2010/main" val="32789605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F77B-94D5-4833-92C8-F4953473309D}"/>
              </a:ext>
            </a:extLst>
          </p:cNvPr>
          <p:cNvSpPr>
            <a:spLocks noGrp="1"/>
          </p:cNvSpPr>
          <p:nvPr>
            <p:ph type="title"/>
          </p:nvPr>
        </p:nvSpPr>
        <p:spPr/>
        <p:txBody>
          <a:bodyPr/>
          <a:lstStyle/>
          <a:p>
            <a:r>
              <a:rPr lang="en-US" dirty="0"/>
              <a:t>Boyce-Codd Normal Form (BCNF)</a:t>
            </a:r>
          </a:p>
        </p:txBody>
      </p:sp>
      <p:sp>
        <p:nvSpPr>
          <p:cNvPr id="3" name="Text Placeholder 2">
            <a:extLst>
              <a:ext uri="{FF2B5EF4-FFF2-40B4-BE49-F238E27FC236}">
                <a16:creationId xmlns:a16="http://schemas.microsoft.com/office/drawing/2014/main" id="{E0770401-5989-44FB-B69B-355249806A8B}"/>
              </a:ext>
            </a:extLst>
          </p:cNvPr>
          <p:cNvSpPr>
            <a:spLocks noGrp="1"/>
          </p:cNvSpPr>
          <p:nvPr>
            <p:ph type="body" idx="1"/>
          </p:nvPr>
        </p:nvSpPr>
        <p:spPr/>
        <p:txBody>
          <a:bodyPr/>
          <a:lstStyle/>
          <a:p>
            <a:r>
              <a:rPr lang="en-US" dirty="0">
                <a:cs typeface="Arial" panose="020B0604020202020204" pitchFamily="34" charset="0"/>
              </a:rPr>
              <a:t>A</a:t>
            </a:r>
            <a:r>
              <a:rPr lang="en-US" dirty="0"/>
              <a:t> relation is in BCNF if, and only if, it is in 3NF and every determinant is a candidate key. </a:t>
            </a:r>
          </a:p>
        </p:txBody>
      </p:sp>
    </p:spTree>
    <p:extLst>
      <p:ext uri="{BB962C8B-B14F-4D97-AF65-F5344CB8AC3E}">
        <p14:creationId xmlns:p14="http://schemas.microsoft.com/office/powerpoint/2010/main" val="24382863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0CC3-CB74-43CE-B51B-53064F1A2460}"/>
              </a:ext>
            </a:extLst>
          </p:cNvPr>
          <p:cNvSpPr>
            <a:spLocks noGrp="1"/>
          </p:cNvSpPr>
          <p:nvPr>
            <p:ph type="title"/>
          </p:nvPr>
        </p:nvSpPr>
        <p:spPr/>
        <p:txBody>
          <a:bodyPr/>
          <a:lstStyle/>
          <a:p>
            <a:r>
              <a:rPr lang="en-US" dirty="0"/>
              <a:t>Putting the SKU_DATA Table into BCNF (Step-by-Step) - 1NF</a:t>
            </a:r>
          </a:p>
        </p:txBody>
      </p:sp>
      <p:sp>
        <p:nvSpPr>
          <p:cNvPr id="3" name="Text Placeholder 2">
            <a:extLst>
              <a:ext uri="{FF2B5EF4-FFF2-40B4-BE49-F238E27FC236}">
                <a16:creationId xmlns:a16="http://schemas.microsoft.com/office/drawing/2014/main" id="{E8288D4B-EE7C-4C1A-8C6A-819CCFF29318}"/>
              </a:ext>
            </a:extLst>
          </p:cNvPr>
          <p:cNvSpPr>
            <a:spLocks noGrp="1"/>
          </p:cNvSpPr>
          <p:nvPr>
            <p:ph type="body"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fontAlgn="base">
              <a:spcBef>
                <a:spcPct val="0"/>
              </a:spcBef>
              <a:spcAft>
                <a:spcPct val="0"/>
              </a:spcAft>
              <a:buNone/>
            </a:pPr>
            <a:r>
              <a:rPr lang="en-US" sz="1800" b="1" dirty="0">
                <a:solidFill>
                  <a:schemeClr val="tx2"/>
                </a:solidFill>
                <a:latin typeface="Arial" panose="020B0604020202020204" pitchFamily="34" charset="0"/>
              </a:rPr>
              <a:t>  SKU_DATA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Department, Buyer)</a:t>
            </a:r>
          </a:p>
          <a:p>
            <a:pPr marL="101600" indent="0">
              <a:buNone/>
            </a:pPr>
            <a:r>
              <a:rPr lang="en-US" sz="2000" dirty="0"/>
              <a:t>1NF – Checking against 1NF, this relation is in 1NF.</a:t>
            </a:r>
          </a:p>
          <a:p>
            <a:pPr marL="101600" indent="0">
              <a:buNone/>
            </a:pPr>
            <a:r>
              <a:rPr lang="en-US" sz="2000" dirty="0"/>
              <a:t>	- The table is a relation and has a primary key</a:t>
            </a:r>
          </a:p>
        </p:txBody>
      </p:sp>
      <p:pic>
        <p:nvPicPr>
          <p:cNvPr id="7" name="Picture 6">
            <a:extLst>
              <a:ext uri="{FF2B5EF4-FFF2-40B4-BE49-F238E27FC236}">
                <a16:creationId xmlns:a16="http://schemas.microsoft.com/office/drawing/2014/main" id="{5EE80E90-5A16-4831-8B62-8F4B9AD30D18}"/>
              </a:ext>
            </a:extLst>
          </p:cNvPr>
          <p:cNvPicPr>
            <a:picLocks noChangeAspect="1"/>
          </p:cNvPicPr>
          <p:nvPr/>
        </p:nvPicPr>
        <p:blipFill>
          <a:blip r:embed="rId2"/>
          <a:stretch>
            <a:fillRect/>
          </a:stretch>
        </p:blipFill>
        <p:spPr>
          <a:xfrm>
            <a:off x="3796810" y="1417754"/>
            <a:ext cx="4598381" cy="3171298"/>
          </a:xfrm>
          <a:prstGeom prst="rect">
            <a:avLst/>
          </a:prstGeom>
        </p:spPr>
      </p:pic>
    </p:spTree>
    <p:extLst>
      <p:ext uri="{BB962C8B-B14F-4D97-AF65-F5344CB8AC3E}">
        <p14:creationId xmlns:p14="http://schemas.microsoft.com/office/powerpoint/2010/main" val="1645405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914D-942F-450D-855D-F909E3410170}"/>
              </a:ext>
            </a:extLst>
          </p:cNvPr>
          <p:cNvSpPr>
            <a:spLocks noGrp="1"/>
          </p:cNvSpPr>
          <p:nvPr>
            <p:ph type="title"/>
          </p:nvPr>
        </p:nvSpPr>
        <p:spPr/>
        <p:txBody>
          <a:bodyPr/>
          <a:lstStyle/>
          <a:p>
            <a:r>
              <a:rPr lang="en-US" dirty="0"/>
              <a:t>Putting the SKU_DATA Table into BCNF (Step-by-Step) - 2NF</a:t>
            </a:r>
          </a:p>
        </p:txBody>
      </p:sp>
      <p:sp>
        <p:nvSpPr>
          <p:cNvPr id="3" name="Text Placeholder 2">
            <a:extLst>
              <a:ext uri="{FF2B5EF4-FFF2-40B4-BE49-F238E27FC236}">
                <a16:creationId xmlns:a16="http://schemas.microsoft.com/office/drawing/2014/main" id="{8D0D0F3B-7820-477A-A651-9D3FEBE3E19B}"/>
              </a:ext>
            </a:extLst>
          </p:cNvPr>
          <p:cNvSpPr>
            <a:spLocks noGrp="1"/>
          </p:cNvSpPr>
          <p:nvPr>
            <p:ph type="body" idx="1"/>
          </p:nvPr>
        </p:nvSpPr>
        <p:spPr/>
        <p:txBody>
          <a:bodyPr/>
          <a:lstStyle/>
          <a:p>
            <a:pPr marL="0" indent="0" fontAlgn="base">
              <a:spcBef>
                <a:spcPct val="0"/>
              </a:spcBef>
              <a:spcAft>
                <a:spcPct val="0"/>
              </a:spcAft>
              <a:buNone/>
            </a:pPr>
            <a:r>
              <a:rPr lang="en-US" sz="1800" b="1" dirty="0">
                <a:solidFill>
                  <a:schemeClr val="tx2"/>
                </a:solidFill>
                <a:latin typeface="Arial" panose="020B0604020202020204" pitchFamily="34" charset="0"/>
              </a:rPr>
              <a:t>SKU_DATA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Department, Buyer)</a:t>
            </a:r>
          </a:p>
          <a:p>
            <a:pPr marL="0" indent="0" fontAlgn="base">
              <a:spcBef>
                <a:spcPct val="0"/>
              </a:spcBef>
              <a:spcAft>
                <a:spcPct val="0"/>
              </a:spcAft>
              <a:buNone/>
            </a:pPr>
            <a:endParaRPr lang="en-US" sz="1800" dirty="0">
              <a:solidFill>
                <a:schemeClr val="tx2"/>
              </a:solidFill>
              <a:latin typeface="Arial" panose="020B0604020202020204" pitchFamily="34" charset="0"/>
            </a:endParaRP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  (SKU_Description,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SKU_Description  (SKU,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Buyer  Department</a:t>
            </a:r>
            <a:endParaRPr lang="en-US" sz="1800" b="1" dirty="0">
              <a:solidFill>
                <a:schemeClr val="tx2"/>
              </a:solidFill>
              <a:latin typeface="Arial" panose="020B0604020202020204" pitchFamily="34" charset="0"/>
            </a:endParaRPr>
          </a:p>
          <a:p>
            <a:r>
              <a:rPr lang="en-US" sz="2000" dirty="0"/>
              <a:t>SKU and SKU_Description are candidate keys.</a:t>
            </a:r>
          </a:p>
          <a:p>
            <a:r>
              <a:rPr lang="en-US" sz="2000" dirty="0"/>
              <a:t>A relation is in 2NF if, and only if, it is in 1NF and all non-key attributes are determined by the primary key.</a:t>
            </a:r>
          </a:p>
          <a:p>
            <a:r>
              <a:rPr lang="en-US" sz="2000" dirty="0"/>
              <a:t>Since SKU is a single column primary key, all non-key attributes are determined by SKU, and the relation is in 2NF.</a:t>
            </a:r>
          </a:p>
          <a:p>
            <a:pPr lvl="1"/>
            <a:r>
              <a:rPr lang="en-US" sz="2000" dirty="0" err="1"/>
              <a:t>SKU_Description</a:t>
            </a:r>
            <a:r>
              <a:rPr lang="en-US" sz="2000" dirty="0"/>
              <a:t> would be an alternate key</a:t>
            </a:r>
          </a:p>
          <a:p>
            <a:endParaRPr lang="en-US" dirty="0"/>
          </a:p>
        </p:txBody>
      </p:sp>
    </p:spTree>
    <p:extLst>
      <p:ext uri="{BB962C8B-B14F-4D97-AF65-F5344CB8AC3E}">
        <p14:creationId xmlns:p14="http://schemas.microsoft.com/office/powerpoint/2010/main" val="149525035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3001A-B0FA-4038-AED3-C036B5DA458A}"/>
              </a:ext>
            </a:extLst>
          </p:cNvPr>
          <p:cNvSpPr>
            <a:spLocks noGrp="1"/>
          </p:cNvSpPr>
          <p:nvPr>
            <p:ph type="title"/>
          </p:nvPr>
        </p:nvSpPr>
        <p:spPr/>
        <p:txBody>
          <a:bodyPr/>
          <a:lstStyle/>
          <a:p>
            <a:r>
              <a:rPr lang="en-US" dirty="0"/>
              <a:t>Putting the SKU_DATA Table into BCNF (Step-by-Step) - 3NF (1 of 2)</a:t>
            </a:r>
          </a:p>
        </p:txBody>
      </p:sp>
      <p:sp>
        <p:nvSpPr>
          <p:cNvPr id="3" name="Text Placeholder 2">
            <a:extLst>
              <a:ext uri="{FF2B5EF4-FFF2-40B4-BE49-F238E27FC236}">
                <a16:creationId xmlns:a16="http://schemas.microsoft.com/office/drawing/2014/main" id="{E91FD10F-1CE6-4D88-8E77-AE6381EE5016}"/>
              </a:ext>
            </a:extLst>
          </p:cNvPr>
          <p:cNvSpPr>
            <a:spLocks noGrp="1"/>
          </p:cNvSpPr>
          <p:nvPr>
            <p:ph type="body" idx="1"/>
          </p:nvPr>
        </p:nvSpPr>
        <p:spPr/>
        <p:txBody>
          <a:bodyPr/>
          <a:lstStyle/>
          <a:p>
            <a:pPr marL="0" indent="0" fontAlgn="base">
              <a:spcBef>
                <a:spcPct val="0"/>
              </a:spcBef>
              <a:spcAft>
                <a:spcPct val="0"/>
              </a:spcAft>
              <a:buNone/>
            </a:pPr>
            <a:r>
              <a:rPr lang="en-US" sz="1800" b="1" dirty="0">
                <a:solidFill>
                  <a:schemeClr val="tx2"/>
                </a:solidFill>
                <a:latin typeface="Arial" panose="020B0604020202020204" pitchFamily="34" charset="0"/>
              </a:rPr>
              <a:t>SKU_DATA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Department, Buyer)</a:t>
            </a:r>
          </a:p>
          <a:p>
            <a:pPr marL="0" indent="0" fontAlgn="base">
              <a:spcBef>
                <a:spcPct val="0"/>
              </a:spcBef>
              <a:spcAft>
                <a:spcPct val="0"/>
              </a:spcAft>
              <a:buNone/>
            </a:pPr>
            <a:endParaRPr lang="en-US" sz="1800" dirty="0">
              <a:solidFill>
                <a:schemeClr val="tx2"/>
              </a:solidFill>
              <a:latin typeface="Arial" panose="020B0604020202020204" pitchFamily="34" charset="0"/>
            </a:endParaRP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  (SKU_Description,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SKU_Description  (SKU,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Buyer  Department</a:t>
            </a:r>
            <a:endParaRPr lang="en-US" sz="1800" b="1" dirty="0">
              <a:solidFill>
                <a:schemeClr val="tx2"/>
              </a:solidFill>
              <a:latin typeface="Arial" panose="020B0604020202020204" pitchFamily="34" charset="0"/>
            </a:endParaRPr>
          </a:p>
          <a:p>
            <a:r>
              <a:rPr lang="en-US" sz="1700" dirty="0"/>
              <a:t>SKU and SKU_Description are candidate keys.</a:t>
            </a:r>
          </a:p>
          <a:p>
            <a:r>
              <a:rPr lang="en-US" sz="1700" dirty="0"/>
              <a:t>A relation is in 3NF if, and only if, it is in 2NF and there are no non-key attributes determined by another non-key attribute.</a:t>
            </a:r>
          </a:p>
          <a:p>
            <a:r>
              <a:rPr lang="en-US" sz="1700" dirty="0"/>
              <a:t>However, the term non-key attribute means an attribute that is neither (1) a candidate key itself, nor (2) part of a composite candidate key.</a:t>
            </a:r>
          </a:p>
          <a:p>
            <a:r>
              <a:rPr lang="en-US" sz="1700" dirty="0"/>
              <a:t>Therefore, the only non key attribute is Buyer, and it is a determinant of Department.</a:t>
            </a:r>
          </a:p>
          <a:p>
            <a:r>
              <a:rPr lang="en-US" sz="1700" dirty="0"/>
              <a:t>Therefore, this is not in 3NF.</a:t>
            </a:r>
          </a:p>
        </p:txBody>
      </p:sp>
    </p:spTree>
    <p:extLst>
      <p:ext uri="{BB962C8B-B14F-4D97-AF65-F5344CB8AC3E}">
        <p14:creationId xmlns:p14="http://schemas.microsoft.com/office/powerpoint/2010/main" val="2373881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3001A-B0FA-4038-AED3-C036B5DA458A}"/>
              </a:ext>
            </a:extLst>
          </p:cNvPr>
          <p:cNvSpPr>
            <a:spLocks noGrp="1"/>
          </p:cNvSpPr>
          <p:nvPr>
            <p:ph type="title"/>
          </p:nvPr>
        </p:nvSpPr>
        <p:spPr/>
        <p:txBody>
          <a:bodyPr/>
          <a:lstStyle/>
          <a:p>
            <a:r>
              <a:rPr lang="en-US" dirty="0"/>
              <a:t>Putting the SKU_DATA Table into BCNF (Step-by-Step) - 3NF (2 of 2)</a:t>
            </a:r>
          </a:p>
        </p:txBody>
      </p:sp>
      <p:sp>
        <p:nvSpPr>
          <p:cNvPr id="3" name="Text Placeholder 2">
            <a:extLst>
              <a:ext uri="{FF2B5EF4-FFF2-40B4-BE49-F238E27FC236}">
                <a16:creationId xmlns:a16="http://schemas.microsoft.com/office/drawing/2014/main" id="{E91FD10F-1CE6-4D88-8E77-AE6381EE5016}"/>
              </a:ext>
            </a:extLst>
          </p:cNvPr>
          <p:cNvSpPr>
            <a:spLocks noGrp="1"/>
          </p:cNvSpPr>
          <p:nvPr>
            <p:ph type="body" idx="1"/>
          </p:nvPr>
        </p:nvSpPr>
        <p:spPr/>
        <p:txBody>
          <a:bodyPr/>
          <a:lstStyle/>
          <a:p>
            <a:r>
              <a:rPr lang="en-US" sz="2000" dirty="0"/>
              <a:t>Therefore, break out the Buyer </a:t>
            </a:r>
            <a:r>
              <a:rPr lang="en-US" sz="2000" dirty="0">
                <a:sym typeface="Wingdings" panose="05000000000000000000" pitchFamily="2" charset="2"/>
              </a:rPr>
              <a:t> Department functional dependency.</a:t>
            </a:r>
          </a:p>
          <a:p>
            <a:pPr marL="0" indent="0" fontAlgn="base">
              <a:spcBef>
                <a:spcPct val="0"/>
              </a:spcBef>
              <a:spcAft>
                <a:spcPct val="0"/>
              </a:spcAft>
              <a:buNone/>
            </a:pPr>
            <a:endParaRPr lang="en-US" sz="1800" b="1" dirty="0">
              <a:solidFill>
                <a:srgbClr val="0099CC"/>
              </a:solidFill>
              <a:latin typeface="Arial" panose="020B0604020202020204" pitchFamily="34" charset="0"/>
            </a:endParaRPr>
          </a:p>
          <a:p>
            <a:pPr marL="0" indent="0" fontAlgn="base">
              <a:spcBef>
                <a:spcPct val="0"/>
              </a:spcBef>
              <a:spcAft>
                <a:spcPct val="0"/>
              </a:spcAft>
              <a:buNone/>
            </a:pPr>
            <a:r>
              <a:rPr lang="en-US" sz="1800" b="1" dirty="0">
                <a:solidFill>
                  <a:schemeClr val="tx2"/>
                </a:solidFill>
                <a:latin typeface="Arial" panose="020B0604020202020204" pitchFamily="34" charset="0"/>
              </a:rPr>
              <a:t>SKU_DATA_2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a:t>
            </a:r>
            <a:r>
              <a:rPr lang="en-US" sz="1800" b="1" i="1" dirty="0">
                <a:solidFill>
                  <a:schemeClr val="tx2"/>
                </a:solidFill>
                <a:latin typeface="Arial" panose="020B0604020202020204" pitchFamily="34" charset="0"/>
              </a:rPr>
              <a:t>Buyer</a:t>
            </a:r>
            <a:r>
              <a:rPr lang="en-US" sz="1800" b="1" dirty="0">
                <a:solidFill>
                  <a:schemeClr val="tx2"/>
                </a:solidFill>
                <a:latin typeface="Arial" panose="020B0604020202020204" pitchFamily="34" charset="0"/>
              </a:rPr>
              <a:t>)</a:t>
            </a:r>
          </a:p>
          <a:p>
            <a:pPr marL="0" indent="0" fontAlgn="base">
              <a:spcBef>
                <a:spcPct val="0"/>
              </a:spcBef>
              <a:spcAft>
                <a:spcPct val="0"/>
              </a:spcAft>
              <a:buNone/>
            </a:pPr>
            <a:r>
              <a:rPr lang="en-US" sz="1800" b="1" dirty="0">
                <a:solidFill>
                  <a:schemeClr val="tx2"/>
                </a:solidFill>
                <a:latin typeface="Arial" panose="020B0604020202020204" pitchFamily="34" charset="0"/>
              </a:rPr>
              <a:t>BUYER (</a:t>
            </a:r>
            <a:r>
              <a:rPr lang="en-US" sz="1800" b="1" u="sng" dirty="0">
                <a:solidFill>
                  <a:schemeClr val="tx2"/>
                </a:solidFill>
                <a:latin typeface="Arial" panose="020B0604020202020204" pitchFamily="34" charset="0"/>
              </a:rPr>
              <a:t>Buyer</a:t>
            </a:r>
            <a:r>
              <a:rPr lang="en-US" sz="1800" b="1" dirty="0">
                <a:solidFill>
                  <a:schemeClr val="tx2"/>
                </a:solidFill>
                <a:latin typeface="Arial" panose="020B0604020202020204" pitchFamily="34" charset="0"/>
              </a:rPr>
              <a:t>, Department)</a:t>
            </a:r>
          </a:p>
          <a:p>
            <a:pPr marL="0" indent="0" fontAlgn="base">
              <a:spcBef>
                <a:spcPct val="0"/>
              </a:spcBef>
              <a:spcAft>
                <a:spcPct val="0"/>
              </a:spcAft>
              <a:buNone/>
            </a:pPr>
            <a:endParaRPr lang="en-US" sz="1800" b="1" dirty="0">
              <a:solidFill>
                <a:schemeClr val="tx2"/>
              </a:solidFill>
              <a:latin typeface="Arial" panose="020B0604020202020204" pitchFamily="34" charset="0"/>
              <a:sym typeface="Wingdings" panose="05000000000000000000" pitchFamily="2" charset="2"/>
            </a:endParaRPr>
          </a:p>
          <a:p>
            <a:pPr marL="0" indent="0" fontAlgn="base">
              <a:spcBef>
                <a:spcPct val="0"/>
              </a:spcBef>
              <a:spcAft>
                <a:spcPct val="0"/>
              </a:spcAft>
              <a:buNone/>
            </a:pPr>
            <a:r>
              <a:rPr lang="en-US" sz="1800" b="1" dirty="0">
                <a:solidFill>
                  <a:schemeClr val="tx2"/>
                </a:solidFill>
                <a:latin typeface="Arial" panose="020B0604020202020204" pitchFamily="34" charset="0"/>
              </a:rPr>
              <a:t>Where SKU_DATA_2.Buyer must exist in BUYER.Buyer</a:t>
            </a:r>
          </a:p>
          <a:p>
            <a:r>
              <a:rPr lang="en-US" sz="2000" dirty="0">
                <a:sym typeface="Wingdings" panose="05000000000000000000" pitchFamily="2" charset="2"/>
              </a:rPr>
              <a:t>SKU_DATA_2 is in 3NF</a:t>
            </a:r>
          </a:p>
          <a:p>
            <a:r>
              <a:rPr lang="en-US" sz="2000" dirty="0">
                <a:sym typeface="Wingdings" panose="05000000000000000000" pitchFamily="2" charset="2"/>
              </a:rPr>
              <a:t>BUYER is in 3NF</a:t>
            </a:r>
          </a:p>
        </p:txBody>
      </p:sp>
    </p:spTree>
    <p:extLst>
      <p:ext uri="{BB962C8B-B14F-4D97-AF65-F5344CB8AC3E}">
        <p14:creationId xmlns:p14="http://schemas.microsoft.com/office/powerpoint/2010/main" val="36756013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F316-0373-43EF-8E00-D881042E02CD}"/>
              </a:ext>
            </a:extLst>
          </p:cNvPr>
          <p:cNvSpPr>
            <a:spLocks noGrp="1"/>
          </p:cNvSpPr>
          <p:nvPr>
            <p:ph type="title"/>
          </p:nvPr>
        </p:nvSpPr>
        <p:spPr/>
        <p:txBody>
          <a:bodyPr/>
          <a:lstStyle/>
          <a:p>
            <a:r>
              <a:rPr lang="en-US" dirty="0"/>
              <a:t>Putting the SKU_DATA Table into BCNF (Step-by-Step) - BCNF</a:t>
            </a:r>
          </a:p>
        </p:txBody>
      </p:sp>
      <p:sp>
        <p:nvSpPr>
          <p:cNvPr id="3" name="Text Placeholder 2">
            <a:extLst>
              <a:ext uri="{FF2B5EF4-FFF2-40B4-BE49-F238E27FC236}">
                <a16:creationId xmlns:a16="http://schemas.microsoft.com/office/drawing/2014/main" id="{F2822127-D9E4-474B-AF7F-29EA2CF9516F}"/>
              </a:ext>
            </a:extLst>
          </p:cNvPr>
          <p:cNvSpPr>
            <a:spLocks noGrp="1"/>
          </p:cNvSpPr>
          <p:nvPr>
            <p:ph type="body" idx="1"/>
          </p:nvPr>
        </p:nvSpPr>
        <p:spPr/>
        <p:txBody>
          <a:bodyPr/>
          <a:lstStyle/>
          <a:p>
            <a:pPr marL="0" indent="0" fontAlgn="base">
              <a:spcBef>
                <a:spcPct val="0"/>
              </a:spcBef>
              <a:spcAft>
                <a:spcPct val="0"/>
              </a:spcAft>
              <a:buNone/>
            </a:pPr>
            <a:r>
              <a:rPr lang="en-US" sz="1800" b="1" dirty="0">
                <a:solidFill>
                  <a:schemeClr val="tx2"/>
                </a:solidFill>
                <a:latin typeface="Arial" panose="020B0604020202020204" pitchFamily="34" charset="0"/>
              </a:rPr>
              <a:t>SKU_DATA_2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a:t>
            </a:r>
            <a:r>
              <a:rPr lang="en-US" sz="1800" b="1" i="1" dirty="0">
                <a:solidFill>
                  <a:schemeClr val="tx2"/>
                </a:solidFill>
                <a:latin typeface="Arial" panose="020B0604020202020204" pitchFamily="34" charset="0"/>
              </a:rPr>
              <a:t>Buyer</a:t>
            </a:r>
            <a:r>
              <a:rPr lang="en-US" sz="1800" b="1" dirty="0">
                <a:solidFill>
                  <a:schemeClr val="tx2"/>
                </a:solidFill>
                <a:latin typeface="Arial" panose="020B0604020202020204" pitchFamily="34" charset="0"/>
              </a:rPr>
              <a:t>)</a:t>
            </a:r>
          </a:p>
          <a:p>
            <a:pPr marL="0" indent="0" fontAlgn="base">
              <a:spcBef>
                <a:spcPct val="0"/>
              </a:spcBef>
              <a:spcAft>
                <a:spcPct val="0"/>
              </a:spcAft>
              <a:buNone/>
            </a:pPr>
            <a:r>
              <a:rPr lang="en-US" sz="1800" b="1" dirty="0">
                <a:solidFill>
                  <a:schemeClr val="tx2"/>
                </a:solidFill>
                <a:latin typeface="Arial" panose="020B0604020202020204" pitchFamily="34" charset="0"/>
              </a:rPr>
              <a:t>BUYER (</a:t>
            </a:r>
            <a:r>
              <a:rPr lang="en-US" sz="1800" b="1" u="sng" dirty="0">
                <a:solidFill>
                  <a:schemeClr val="tx2"/>
                </a:solidFill>
                <a:latin typeface="Arial" panose="020B0604020202020204" pitchFamily="34" charset="0"/>
              </a:rPr>
              <a:t>Buyer</a:t>
            </a:r>
            <a:r>
              <a:rPr lang="en-US" sz="1800" b="1" dirty="0">
                <a:solidFill>
                  <a:schemeClr val="tx2"/>
                </a:solidFill>
                <a:latin typeface="Arial" panose="020B0604020202020204" pitchFamily="34" charset="0"/>
              </a:rPr>
              <a:t>, Department)</a:t>
            </a:r>
          </a:p>
          <a:p>
            <a:pPr marL="0" indent="0" fontAlgn="base">
              <a:spcBef>
                <a:spcPct val="0"/>
              </a:spcBef>
              <a:spcAft>
                <a:spcPct val="0"/>
              </a:spcAft>
              <a:buNone/>
            </a:pPr>
            <a:endParaRPr lang="en-US" sz="1800" b="1" dirty="0">
              <a:solidFill>
                <a:schemeClr val="tx2"/>
              </a:solidFill>
              <a:latin typeface="Arial" panose="020B0604020202020204" pitchFamily="34" charset="0"/>
              <a:sym typeface="Wingdings" panose="05000000000000000000" pitchFamily="2" charset="2"/>
            </a:endParaRPr>
          </a:p>
          <a:p>
            <a:pPr marL="0" indent="0" fontAlgn="base">
              <a:spcBef>
                <a:spcPct val="0"/>
              </a:spcBef>
              <a:spcAft>
                <a:spcPct val="0"/>
              </a:spcAft>
              <a:buNone/>
            </a:pPr>
            <a:r>
              <a:rPr lang="en-US" sz="1800" b="1" dirty="0">
                <a:solidFill>
                  <a:schemeClr val="tx2"/>
                </a:solidFill>
                <a:latin typeface="Arial" panose="020B0604020202020204" pitchFamily="34" charset="0"/>
              </a:rPr>
              <a:t>Where SKU_DATA_2.Buyer must exist in BUYER.Buyer</a:t>
            </a:r>
          </a:p>
          <a:p>
            <a:pPr marL="0" indent="0" fontAlgn="base">
              <a:spcBef>
                <a:spcPct val="0"/>
              </a:spcBef>
              <a:spcAft>
                <a:spcPct val="0"/>
              </a:spcAft>
              <a:buNone/>
            </a:pPr>
            <a:endParaRPr lang="en-US" sz="1800" dirty="0">
              <a:solidFill>
                <a:schemeClr val="tx2"/>
              </a:solidFill>
              <a:latin typeface="Arial" panose="020B0604020202020204" pitchFamily="34" charset="0"/>
            </a:endParaRP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  (SKU_Description,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SKU_Description  (SKU,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Buyer  Department</a:t>
            </a:r>
            <a:endParaRPr lang="en-US" sz="1800" b="1" dirty="0">
              <a:solidFill>
                <a:schemeClr val="tx2"/>
              </a:solidFill>
              <a:latin typeface="Arial" panose="020B0604020202020204" pitchFamily="34" charset="0"/>
            </a:endParaRPr>
          </a:p>
          <a:p>
            <a:r>
              <a:rPr lang="en-US" sz="1800" dirty="0"/>
              <a:t>A relation is in BCNF if, and only if, it is in 3NF and every determinant is a candidate key.</a:t>
            </a:r>
          </a:p>
          <a:p>
            <a:r>
              <a:rPr lang="en-US" sz="1800" dirty="0"/>
              <a:t>In SKU_DATA_2, both determinants are determinant keys, so SKU_DATA_2 is in BCNF</a:t>
            </a:r>
          </a:p>
          <a:p>
            <a:r>
              <a:rPr lang="en-US" sz="1800" dirty="0"/>
              <a:t>In BUYER, the determinant is a determinate key, so BUYER is in BCNF.</a:t>
            </a:r>
          </a:p>
        </p:txBody>
      </p:sp>
    </p:spTree>
    <p:extLst>
      <p:ext uri="{BB962C8B-B14F-4D97-AF65-F5344CB8AC3E}">
        <p14:creationId xmlns:p14="http://schemas.microsoft.com/office/powerpoint/2010/main" val="2359120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2F90-8C56-4E4D-B64A-4601CA069E8D}"/>
              </a:ext>
            </a:extLst>
          </p:cNvPr>
          <p:cNvSpPr>
            <a:spLocks noGrp="1"/>
          </p:cNvSpPr>
          <p:nvPr>
            <p:ph type="title"/>
          </p:nvPr>
        </p:nvSpPr>
        <p:spPr/>
        <p:txBody>
          <a:bodyPr/>
          <a:lstStyle/>
          <a:p>
            <a:r>
              <a:rPr lang="en-US" dirty="0"/>
              <a:t>The Relational Database Model</a:t>
            </a:r>
          </a:p>
        </p:txBody>
      </p:sp>
      <p:sp>
        <p:nvSpPr>
          <p:cNvPr id="3" name="Text Placeholder 2">
            <a:extLst>
              <a:ext uri="{FF2B5EF4-FFF2-40B4-BE49-F238E27FC236}">
                <a16:creationId xmlns:a16="http://schemas.microsoft.com/office/drawing/2014/main" id="{131BB57D-A0C0-44C7-9515-A6B09783552C}"/>
              </a:ext>
            </a:extLst>
          </p:cNvPr>
          <p:cNvSpPr>
            <a:spLocks noGrp="1"/>
          </p:cNvSpPr>
          <p:nvPr>
            <p:ph type="body" idx="1"/>
          </p:nvPr>
        </p:nvSpPr>
        <p:spPr>
          <a:xfrm>
            <a:off x="1981200" y="1363450"/>
            <a:ext cx="8229600" cy="4796050"/>
          </a:xfrm>
        </p:spPr>
        <p:txBody>
          <a:bodyPr/>
          <a:lstStyle/>
          <a:p>
            <a:r>
              <a:rPr lang="en-US" sz="3000" dirty="0"/>
              <a:t>The dominant database model is the </a:t>
            </a:r>
            <a:r>
              <a:rPr lang="en-US" b="1" dirty="0">
                <a:solidFill>
                  <a:schemeClr val="tx2"/>
                </a:solidFill>
                <a:latin typeface="Arial" panose="020B0604020202020204" pitchFamily="34" charset="0"/>
              </a:rPr>
              <a:t>relational database model</a:t>
            </a:r>
            <a:r>
              <a:rPr lang="en-US" sz="3000" dirty="0"/>
              <a:t>—all current major DBMS products are based on it.</a:t>
            </a:r>
          </a:p>
          <a:p>
            <a:r>
              <a:rPr lang="en-US" sz="3000" dirty="0"/>
              <a:t>It was created by IBM engineer </a:t>
            </a:r>
            <a:r>
              <a:rPr lang="en-US" sz="3000" b="1" dirty="0">
                <a:solidFill>
                  <a:schemeClr val="tx2"/>
                </a:solidFill>
                <a:latin typeface="Arial" panose="020B0604020202020204" pitchFamily="34" charset="0"/>
              </a:rPr>
              <a:t>E. F. Codd</a:t>
            </a:r>
            <a:r>
              <a:rPr lang="en-US" sz="3000" dirty="0">
                <a:solidFill>
                  <a:schemeClr val="tx2"/>
                </a:solidFill>
              </a:rPr>
              <a:t> </a:t>
            </a:r>
            <a:r>
              <a:rPr lang="en-US" sz="3000" dirty="0"/>
              <a:t>in 1970.</a:t>
            </a:r>
          </a:p>
          <a:p>
            <a:r>
              <a:rPr lang="en-US" sz="3000" dirty="0"/>
              <a:t>It was based on mathematics called </a:t>
            </a:r>
            <a:r>
              <a:rPr lang="en-US" sz="3000" b="1" dirty="0">
                <a:solidFill>
                  <a:schemeClr val="tx2"/>
                </a:solidFill>
                <a:latin typeface="Arial" panose="020B0604020202020204" pitchFamily="34" charset="0"/>
              </a:rPr>
              <a:t>relational algebra</a:t>
            </a:r>
            <a:r>
              <a:rPr lang="en-US" sz="3000" dirty="0"/>
              <a:t>.</a:t>
            </a:r>
          </a:p>
        </p:txBody>
      </p:sp>
    </p:spTree>
    <p:extLst>
      <p:ext uri="{BB962C8B-B14F-4D97-AF65-F5344CB8AC3E}">
        <p14:creationId xmlns:p14="http://schemas.microsoft.com/office/powerpoint/2010/main" val="259145454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6182-46E2-46E4-B009-DA2E66229E0F}"/>
              </a:ext>
            </a:extLst>
          </p:cNvPr>
          <p:cNvSpPr>
            <a:spLocks noGrp="1"/>
          </p:cNvSpPr>
          <p:nvPr>
            <p:ph type="title"/>
          </p:nvPr>
        </p:nvSpPr>
        <p:spPr/>
        <p:txBody>
          <a:bodyPr/>
          <a:lstStyle/>
          <a:p>
            <a:r>
              <a:rPr lang="en-US" dirty="0"/>
              <a:t>The Results of the Step-by-Step to BCNF</a:t>
            </a:r>
          </a:p>
        </p:txBody>
      </p:sp>
      <p:pic>
        <p:nvPicPr>
          <p:cNvPr id="5" name="Picture 4">
            <a:extLst>
              <a:ext uri="{FF2B5EF4-FFF2-40B4-BE49-F238E27FC236}">
                <a16:creationId xmlns:a16="http://schemas.microsoft.com/office/drawing/2014/main" id="{F96F717E-1336-4802-8A80-5D65BB757884}"/>
              </a:ext>
            </a:extLst>
          </p:cNvPr>
          <p:cNvPicPr>
            <a:picLocks noChangeAspect="1"/>
          </p:cNvPicPr>
          <p:nvPr/>
        </p:nvPicPr>
        <p:blipFill>
          <a:blip r:embed="rId2"/>
          <a:stretch>
            <a:fillRect/>
          </a:stretch>
        </p:blipFill>
        <p:spPr>
          <a:xfrm>
            <a:off x="4344110" y="1600200"/>
            <a:ext cx="3503781" cy="4361988"/>
          </a:xfrm>
          <a:prstGeom prst="rect">
            <a:avLst/>
          </a:prstGeom>
        </p:spPr>
      </p:pic>
    </p:spTree>
    <p:extLst>
      <p:ext uri="{BB962C8B-B14F-4D97-AF65-F5344CB8AC3E}">
        <p14:creationId xmlns:p14="http://schemas.microsoft.com/office/powerpoint/2010/main" val="286793777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F991-2329-4B72-85E9-5E5A24E88CE6}"/>
              </a:ext>
            </a:extLst>
          </p:cNvPr>
          <p:cNvSpPr>
            <a:spLocks noGrp="1"/>
          </p:cNvSpPr>
          <p:nvPr>
            <p:ph type="title"/>
          </p:nvPr>
        </p:nvSpPr>
        <p:spPr/>
        <p:txBody>
          <a:bodyPr/>
          <a:lstStyle/>
          <a:p>
            <a:r>
              <a:rPr lang="en-US" dirty="0"/>
              <a:t>Advantages and Disadvantages of Normalization</a:t>
            </a:r>
          </a:p>
        </p:txBody>
      </p:sp>
      <p:graphicFrame>
        <p:nvGraphicFramePr>
          <p:cNvPr id="4" name="Table 3">
            <a:extLst>
              <a:ext uri="{FF2B5EF4-FFF2-40B4-BE49-F238E27FC236}">
                <a16:creationId xmlns:a16="http://schemas.microsoft.com/office/drawing/2014/main" id="{23CDFBFF-FBF6-4597-9B0D-F0805C6A9113}"/>
              </a:ext>
            </a:extLst>
          </p:cNvPr>
          <p:cNvGraphicFramePr>
            <a:graphicFrameLocks noGrp="1"/>
          </p:cNvGraphicFramePr>
          <p:nvPr/>
        </p:nvGraphicFramePr>
        <p:xfrm>
          <a:off x="1981200" y="1705610"/>
          <a:ext cx="8229600" cy="3708400"/>
        </p:xfrm>
        <a:graphic>
          <a:graphicData uri="http://schemas.openxmlformats.org/drawingml/2006/table">
            <a:tbl>
              <a:tblPr firstRow="1" bandRow="1"/>
              <a:tblGrid>
                <a:gridCol w="8229600">
                  <a:extLst>
                    <a:ext uri="{9D8B030D-6E8A-4147-A177-3AD203B41FA5}">
                      <a16:colId xmlns:a16="http://schemas.microsoft.com/office/drawing/2014/main" val="2960793891"/>
                    </a:ext>
                  </a:extLst>
                </a:gridCol>
              </a:tblGrid>
              <a:tr h="370840">
                <a:tc>
                  <a:txBody>
                    <a:bodyPr/>
                    <a:lstStyle/>
                    <a:p>
                      <a:pPr algn="ctr"/>
                      <a:r>
                        <a:rPr lang="en-US" dirty="0"/>
                        <a:t>Advantages and Disadvantages of Normalization</a:t>
                      </a:r>
                    </a:p>
                  </a:txBody>
                  <a:tcPr/>
                </a:tc>
                <a:extLst>
                  <a:ext uri="{0D108BD9-81ED-4DB2-BD59-A6C34878D82A}">
                    <a16:rowId xmlns:a16="http://schemas.microsoft.com/office/drawing/2014/main" val="3914152467"/>
                  </a:ext>
                </a:extLst>
              </a:tr>
              <a:tr h="370840">
                <a:tc>
                  <a:txBody>
                    <a:bodyPr/>
                    <a:lstStyle/>
                    <a:p>
                      <a:pPr marL="285750" indent="-285750">
                        <a:buFont typeface="Arial" panose="020B0604020202020204" pitchFamily="34" charset="0"/>
                        <a:buChar char="•"/>
                      </a:pPr>
                      <a:r>
                        <a:rPr lang="en-US" dirty="0"/>
                        <a:t>Advantages</a:t>
                      </a:r>
                    </a:p>
                  </a:txBody>
                  <a:tcPr/>
                </a:tc>
                <a:extLst>
                  <a:ext uri="{0D108BD9-81ED-4DB2-BD59-A6C34878D82A}">
                    <a16:rowId xmlns:a16="http://schemas.microsoft.com/office/drawing/2014/main" val="1371007295"/>
                  </a:ext>
                </a:extLst>
              </a:tr>
              <a:tr h="370840">
                <a:tc>
                  <a:txBody>
                    <a:bodyPr/>
                    <a:lstStyle/>
                    <a:p>
                      <a:pPr marL="914400"/>
                      <a:r>
                        <a:rPr lang="en-US" dirty="0"/>
                        <a:t>Eliminate modification anomalies</a:t>
                      </a:r>
                    </a:p>
                  </a:txBody>
                  <a:tcPr/>
                </a:tc>
                <a:extLst>
                  <a:ext uri="{0D108BD9-81ED-4DB2-BD59-A6C34878D82A}">
                    <a16:rowId xmlns:a16="http://schemas.microsoft.com/office/drawing/2014/main" val="730043076"/>
                  </a:ext>
                </a:extLst>
              </a:tr>
              <a:tr h="370840">
                <a:tc>
                  <a:txBody>
                    <a:bodyPr/>
                    <a:lstStyle/>
                    <a:p>
                      <a:pPr marL="914400"/>
                      <a:r>
                        <a:rPr lang="en-US" dirty="0"/>
                        <a:t>Reduce duplicated data</a:t>
                      </a:r>
                    </a:p>
                  </a:txBody>
                  <a:tcPr/>
                </a:tc>
                <a:extLst>
                  <a:ext uri="{0D108BD9-81ED-4DB2-BD59-A6C34878D82A}">
                    <a16:rowId xmlns:a16="http://schemas.microsoft.com/office/drawing/2014/main" val="3632930967"/>
                  </a:ext>
                </a:extLst>
              </a:tr>
              <a:tr h="370840">
                <a:tc>
                  <a:txBody>
                    <a:bodyPr/>
                    <a:lstStyle/>
                    <a:p>
                      <a:pPr marL="1200150" indent="-285750">
                        <a:buFont typeface="Arial" panose="020B0604020202020204" pitchFamily="34" charset="0"/>
                        <a:buChar char="•"/>
                      </a:pPr>
                      <a:r>
                        <a:rPr lang="en-US" dirty="0"/>
                        <a:t>Eliminate data integrity problems</a:t>
                      </a:r>
                    </a:p>
                  </a:txBody>
                  <a:tcPr/>
                </a:tc>
                <a:extLst>
                  <a:ext uri="{0D108BD9-81ED-4DB2-BD59-A6C34878D82A}">
                    <a16:rowId xmlns:a16="http://schemas.microsoft.com/office/drawing/2014/main" val="1003065505"/>
                  </a:ext>
                </a:extLst>
              </a:tr>
              <a:tr h="370840">
                <a:tc>
                  <a:txBody>
                    <a:bodyPr/>
                    <a:lstStyle/>
                    <a:p>
                      <a:pPr marL="1200150" indent="-285750">
                        <a:buFont typeface="Arial" panose="020B0604020202020204" pitchFamily="34" charset="0"/>
                        <a:buChar char="•"/>
                      </a:pPr>
                      <a:r>
                        <a:rPr lang="en-US" dirty="0"/>
                        <a:t>Save file space</a:t>
                      </a:r>
                    </a:p>
                  </a:txBody>
                  <a:tcPr/>
                </a:tc>
                <a:extLst>
                  <a:ext uri="{0D108BD9-81ED-4DB2-BD59-A6C34878D82A}">
                    <a16:rowId xmlns:a16="http://schemas.microsoft.com/office/drawing/2014/main" val="2262139950"/>
                  </a:ext>
                </a:extLst>
              </a:tr>
              <a:tr h="370840">
                <a:tc>
                  <a:txBody>
                    <a:bodyPr/>
                    <a:lstStyle/>
                    <a:p>
                      <a:pPr marL="914400"/>
                      <a:r>
                        <a:rPr lang="en-US" dirty="0"/>
                        <a:t>Single table queries will run faster</a:t>
                      </a:r>
                    </a:p>
                  </a:txBody>
                  <a:tcPr/>
                </a:tc>
                <a:extLst>
                  <a:ext uri="{0D108BD9-81ED-4DB2-BD59-A6C34878D82A}">
                    <a16:rowId xmlns:a16="http://schemas.microsoft.com/office/drawing/2014/main" val="4152612980"/>
                  </a:ext>
                </a:extLst>
              </a:tr>
              <a:tr h="370840">
                <a:tc>
                  <a:txBody>
                    <a:bodyPr/>
                    <a:lstStyle/>
                    <a:p>
                      <a:pPr marL="285750" indent="-285750">
                        <a:buFont typeface="Arial" panose="020B0604020202020204" pitchFamily="34" charset="0"/>
                        <a:buChar char="•"/>
                      </a:pPr>
                      <a:r>
                        <a:rPr lang="en-US" dirty="0"/>
                        <a:t>Disadvantages</a:t>
                      </a:r>
                    </a:p>
                  </a:txBody>
                  <a:tcPr/>
                </a:tc>
                <a:extLst>
                  <a:ext uri="{0D108BD9-81ED-4DB2-BD59-A6C34878D82A}">
                    <a16:rowId xmlns:a16="http://schemas.microsoft.com/office/drawing/2014/main" val="1508894678"/>
                  </a:ext>
                </a:extLst>
              </a:tr>
              <a:tr h="370840">
                <a:tc>
                  <a:txBody>
                    <a:bodyPr/>
                    <a:lstStyle/>
                    <a:p>
                      <a:pPr marL="914400"/>
                      <a:r>
                        <a:rPr lang="en-US" dirty="0"/>
                        <a:t>More complicated SQL required for multitable subqueries and joins</a:t>
                      </a:r>
                    </a:p>
                  </a:txBody>
                  <a:tcPr/>
                </a:tc>
                <a:extLst>
                  <a:ext uri="{0D108BD9-81ED-4DB2-BD59-A6C34878D82A}">
                    <a16:rowId xmlns:a16="http://schemas.microsoft.com/office/drawing/2014/main" val="1586035844"/>
                  </a:ext>
                </a:extLst>
              </a:tr>
              <a:tr h="370840">
                <a:tc>
                  <a:txBody>
                    <a:bodyPr/>
                    <a:lstStyle/>
                    <a:p>
                      <a:pPr marL="914400"/>
                      <a:r>
                        <a:rPr lang="en-US" dirty="0"/>
                        <a:t>Extra work for DBMS can mean slower applications</a:t>
                      </a:r>
                    </a:p>
                  </a:txBody>
                  <a:tcPr/>
                </a:tc>
                <a:extLst>
                  <a:ext uri="{0D108BD9-81ED-4DB2-BD59-A6C34878D82A}">
                    <a16:rowId xmlns:a16="http://schemas.microsoft.com/office/drawing/2014/main" val="1035084173"/>
                  </a:ext>
                </a:extLst>
              </a:tr>
            </a:tbl>
          </a:graphicData>
        </a:graphic>
      </p:graphicFrame>
    </p:spTree>
    <p:extLst>
      <p:ext uri="{BB962C8B-B14F-4D97-AF65-F5344CB8AC3E}">
        <p14:creationId xmlns:p14="http://schemas.microsoft.com/office/powerpoint/2010/main" val="21228957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C7A8-DB87-43F2-A49A-DAA09CB542B9}"/>
              </a:ext>
            </a:extLst>
          </p:cNvPr>
          <p:cNvSpPr>
            <a:spLocks noGrp="1"/>
          </p:cNvSpPr>
          <p:nvPr>
            <p:ph type="title"/>
          </p:nvPr>
        </p:nvSpPr>
        <p:spPr/>
        <p:txBody>
          <a:bodyPr/>
          <a:lstStyle/>
          <a:p>
            <a:r>
              <a:rPr lang="en-US" dirty="0"/>
              <a:t>Multivalued Dependencies</a:t>
            </a:r>
          </a:p>
        </p:txBody>
      </p:sp>
      <p:sp>
        <p:nvSpPr>
          <p:cNvPr id="3" name="Text Placeholder 2">
            <a:extLst>
              <a:ext uri="{FF2B5EF4-FFF2-40B4-BE49-F238E27FC236}">
                <a16:creationId xmlns:a16="http://schemas.microsoft.com/office/drawing/2014/main" id="{261A8D93-E0F0-478F-B3A4-C2BC1C053960}"/>
              </a:ext>
            </a:extLst>
          </p:cNvPr>
          <p:cNvSpPr>
            <a:spLocks noGrp="1"/>
          </p:cNvSpPr>
          <p:nvPr>
            <p:ph type="body" idx="1"/>
          </p:nvPr>
        </p:nvSpPr>
        <p:spPr/>
        <p:txBody>
          <a:bodyPr/>
          <a:lstStyle/>
          <a:p>
            <a:pPr eaLnBrk="1" hangingPunct="1"/>
            <a:r>
              <a:rPr lang="en-US" dirty="0"/>
              <a:t>Anomalies from multivalued dependencies are very problematic.</a:t>
            </a:r>
          </a:p>
          <a:p>
            <a:pPr eaLnBrk="1" hangingPunct="1"/>
            <a:r>
              <a:rPr lang="en-US" b="1" i="1" dirty="0">
                <a:solidFill>
                  <a:schemeClr val="tx2"/>
                </a:solidFill>
              </a:rPr>
              <a:t>Always</a:t>
            </a:r>
            <a:r>
              <a:rPr lang="en-US" dirty="0"/>
              <a:t> place the columns of a multivalued dependency into a </a:t>
            </a:r>
            <a:r>
              <a:rPr lang="en-US" b="1" dirty="0">
                <a:solidFill>
                  <a:schemeClr val="tx2"/>
                </a:solidFill>
              </a:rPr>
              <a:t>separate table</a:t>
            </a:r>
            <a:r>
              <a:rPr lang="en-US" dirty="0">
                <a:solidFill>
                  <a:schemeClr val="tx2"/>
                </a:solidFill>
              </a:rPr>
              <a:t> </a:t>
            </a:r>
            <a:r>
              <a:rPr lang="en-US" dirty="0"/>
              <a:t>(</a:t>
            </a:r>
            <a:r>
              <a:rPr lang="en-US" b="1" dirty="0">
                <a:solidFill>
                  <a:schemeClr val="tx2"/>
                </a:solidFill>
              </a:rPr>
              <a:t>4NF</a:t>
            </a:r>
            <a:r>
              <a:rPr lang="en-US" dirty="0"/>
              <a:t>).</a:t>
            </a:r>
          </a:p>
          <a:p>
            <a:endParaRPr lang="en-US" dirty="0"/>
          </a:p>
        </p:txBody>
      </p:sp>
    </p:spTree>
    <p:extLst>
      <p:ext uri="{BB962C8B-B14F-4D97-AF65-F5344CB8AC3E}">
        <p14:creationId xmlns:p14="http://schemas.microsoft.com/office/powerpoint/2010/main" val="11849013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ED4-73C8-4AC1-B973-5A6456BB0354}"/>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3464EC4F-01F9-40B1-92B6-2CBEB3263DA4}"/>
              </a:ext>
            </a:extLst>
          </p:cNvPr>
          <p:cNvSpPr>
            <a:spLocks noGrp="1"/>
          </p:cNvSpPr>
          <p:nvPr>
            <p:ph type="body" idx="1"/>
          </p:nvPr>
        </p:nvSpPr>
        <p:spPr/>
        <p:txBody>
          <a:bodyPr/>
          <a:lstStyle/>
          <a:p>
            <a:pPr eaLnBrk="1" hangingPunct="1">
              <a:lnSpc>
                <a:spcPct val="90000"/>
              </a:lnSpc>
            </a:pPr>
            <a:r>
              <a:rPr lang="en-US" dirty="0"/>
              <a:t>For read-only databases, normalization is seldom an advantage.</a:t>
            </a:r>
          </a:p>
          <a:p>
            <a:pPr lvl="1" eaLnBrk="1" hangingPunct="1">
              <a:lnSpc>
                <a:spcPct val="90000"/>
              </a:lnSpc>
            </a:pPr>
            <a:r>
              <a:rPr lang="en-US" sz="2800" dirty="0"/>
              <a:t>Application processing speed is more important.</a:t>
            </a:r>
          </a:p>
          <a:p>
            <a:pPr eaLnBrk="1" hangingPunct="1">
              <a:lnSpc>
                <a:spcPct val="90000"/>
              </a:lnSpc>
            </a:pPr>
            <a:r>
              <a:rPr lang="en-US" b="1" dirty="0">
                <a:solidFill>
                  <a:schemeClr val="tx2"/>
                </a:solidFill>
              </a:rPr>
              <a:t>Denormalization</a:t>
            </a:r>
            <a:r>
              <a:rPr lang="en-US" b="1" dirty="0">
                <a:solidFill>
                  <a:srgbClr val="0066FF"/>
                </a:solidFill>
              </a:rPr>
              <a:t> </a:t>
            </a:r>
            <a:r>
              <a:rPr lang="en-US" dirty="0"/>
              <a:t>is the joining of the data in normalized tables prior to storing the data.</a:t>
            </a:r>
          </a:p>
          <a:p>
            <a:pPr eaLnBrk="1" hangingPunct="1">
              <a:lnSpc>
                <a:spcPct val="90000"/>
              </a:lnSpc>
            </a:pPr>
            <a:r>
              <a:rPr lang="en-US" dirty="0"/>
              <a:t>The data is then stored in nonnormalized tables. </a:t>
            </a:r>
          </a:p>
          <a:p>
            <a:endParaRPr lang="en-US" dirty="0"/>
          </a:p>
        </p:txBody>
      </p:sp>
    </p:spTree>
    <p:extLst>
      <p:ext uri="{BB962C8B-B14F-4D97-AF65-F5344CB8AC3E}">
        <p14:creationId xmlns:p14="http://schemas.microsoft.com/office/powerpoint/2010/main" val="2995860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E84A-AA2E-4FDD-BDA6-AAD32E169160}"/>
              </a:ext>
            </a:extLst>
          </p:cNvPr>
          <p:cNvSpPr>
            <a:spLocks noGrp="1"/>
          </p:cNvSpPr>
          <p:nvPr>
            <p:ph type="title"/>
          </p:nvPr>
        </p:nvSpPr>
        <p:spPr/>
        <p:txBody>
          <a:bodyPr/>
          <a:lstStyle/>
          <a:p>
            <a:r>
              <a:rPr lang="en-US" dirty="0"/>
              <a:t>Normalized Relations</a:t>
            </a:r>
          </a:p>
        </p:txBody>
      </p:sp>
      <p:pic>
        <p:nvPicPr>
          <p:cNvPr id="5" name="Picture 4">
            <a:extLst>
              <a:ext uri="{FF2B5EF4-FFF2-40B4-BE49-F238E27FC236}">
                <a16:creationId xmlns:a16="http://schemas.microsoft.com/office/drawing/2014/main" id="{C723D7A6-7A35-4112-8B07-8290E553D478}"/>
              </a:ext>
            </a:extLst>
          </p:cNvPr>
          <p:cNvPicPr>
            <a:picLocks noChangeAspect="1"/>
          </p:cNvPicPr>
          <p:nvPr/>
        </p:nvPicPr>
        <p:blipFill>
          <a:blip r:embed="rId2"/>
          <a:stretch>
            <a:fillRect/>
          </a:stretch>
        </p:blipFill>
        <p:spPr>
          <a:xfrm>
            <a:off x="2963583" y="1828038"/>
            <a:ext cx="6264835" cy="3201924"/>
          </a:xfrm>
          <a:prstGeom prst="rect">
            <a:avLst/>
          </a:prstGeom>
        </p:spPr>
      </p:pic>
    </p:spTree>
    <p:extLst>
      <p:ext uri="{BB962C8B-B14F-4D97-AF65-F5344CB8AC3E}">
        <p14:creationId xmlns:p14="http://schemas.microsoft.com/office/powerpoint/2010/main" val="17276467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4CCF0-F626-413F-B65B-3261E0CA7ACD}"/>
              </a:ext>
            </a:extLst>
          </p:cNvPr>
          <p:cNvSpPr>
            <a:spLocks noGrp="1"/>
          </p:cNvSpPr>
          <p:nvPr>
            <p:ph type="title"/>
          </p:nvPr>
        </p:nvSpPr>
        <p:spPr/>
        <p:txBody>
          <a:bodyPr/>
          <a:lstStyle/>
          <a:p>
            <a:r>
              <a:rPr lang="en-US" dirty="0"/>
              <a:t>Denormalizing the Data</a:t>
            </a:r>
          </a:p>
        </p:txBody>
      </p:sp>
      <p:sp>
        <p:nvSpPr>
          <p:cNvPr id="3" name="Text Placeholder 2">
            <a:extLst>
              <a:ext uri="{FF2B5EF4-FFF2-40B4-BE49-F238E27FC236}">
                <a16:creationId xmlns:a16="http://schemas.microsoft.com/office/drawing/2014/main" id="{3C3806E9-86C5-4E12-8883-92A554EB6497}"/>
              </a:ext>
            </a:extLst>
          </p:cNvPr>
          <p:cNvSpPr>
            <a:spLocks noGrp="1"/>
          </p:cNvSpPr>
          <p:nvPr>
            <p:ph type="body" idx="1"/>
          </p:nvPr>
        </p:nvSpPr>
        <p:spPr/>
        <p:txBody>
          <a:bodyPr/>
          <a:lstStyle/>
          <a:p>
            <a:pPr marL="101600" indent="0">
              <a:buNone/>
            </a:pPr>
            <a:r>
              <a:rPr lang="en-US" b="1" dirty="0">
                <a:solidFill>
                  <a:schemeClr val="tx2"/>
                </a:solidFill>
                <a:latin typeface="Courier New" panose="02070309020205020404" pitchFamily="49" charset="0"/>
              </a:rPr>
              <a:t>INSERT INTO STUDENT_ACTIVITY_PAYMENT_DATA</a:t>
            </a:r>
          </a:p>
          <a:p>
            <a:pPr marL="558800" marR="25840" lvl="1" indent="0" algn="just">
              <a:buNone/>
            </a:pPr>
            <a:r>
              <a:rPr lang="en-US" b="1" dirty="0">
                <a:solidFill>
                  <a:schemeClr val="tx2"/>
                </a:solidFill>
                <a:latin typeface="Courier New" panose="02070309020205020404" pitchFamily="49" charset="0"/>
              </a:rPr>
              <a:t>SELECT	STUDENT.StudentID, StudentName, ACTIVITY.Activity, 		ActivityFee, AmountPaid</a:t>
            </a:r>
          </a:p>
          <a:p>
            <a:pPr marL="558800" lvl="1" indent="0">
              <a:buNone/>
            </a:pPr>
            <a:r>
              <a:rPr lang="en-US" b="1" dirty="0">
                <a:solidFill>
                  <a:schemeClr val="tx2"/>
                </a:solidFill>
                <a:latin typeface="Courier New" panose="02070309020205020404" pitchFamily="49" charset="0"/>
              </a:rPr>
              <a:t>FROM 	STUDENT, PAYMENT, ACTIVITY</a:t>
            </a:r>
          </a:p>
          <a:p>
            <a:pPr marL="558800" lvl="1" indent="0">
              <a:buNone/>
            </a:pPr>
            <a:r>
              <a:rPr lang="en-US" b="1" dirty="0">
                <a:solidFill>
                  <a:schemeClr val="tx2"/>
                </a:solidFill>
                <a:latin typeface="Courier New" panose="02070309020205020404" pitchFamily="49" charset="0"/>
              </a:rPr>
              <a:t>WHERE 	STUDENT.StudentID = PAYMENT.StudentID </a:t>
            </a:r>
          </a:p>
          <a:p>
            <a:pPr marL="558800" lvl="1" indent="0">
              <a:buNone/>
            </a:pPr>
            <a:r>
              <a:rPr lang="en-US" b="1" dirty="0">
                <a:solidFill>
                  <a:schemeClr val="tx2"/>
                </a:solidFill>
                <a:latin typeface="Courier New" panose="02070309020205020404" pitchFamily="49" charset="0"/>
              </a:rPr>
              <a:t>   AND 	PAYMENT.Activity = ACTIVITY.Activity;</a:t>
            </a:r>
          </a:p>
          <a:p>
            <a:endParaRPr lang="en-US" dirty="0"/>
          </a:p>
        </p:txBody>
      </p:sp>
      <p:pic>
        <p:nvPicPr>
          <p:cNvPr id="5" name="Picture 4">
            <a:extLst>
              <a:ext uri="{FF2B5EF4-FFF2-40B4-BE49-F238E27FC236}">
                <a16:creationId xmlns:a16="http://schemas.microsoft.com/office/drawing/2014/main" id="{EE649C90-DF3A-4324-8117-FDED3BDB80A8}"/>
              </a:ext>
            </a:extLst>
          </p:cNvPr>
          <p:cNvPicPr>
            <a:picLocks noChangeAspect="1"/>
          </p:cNvPicPr>
          <p:nvPr/>
        </p:nvPicPr>
        <p:blipFill>
          <a:blip r:embed="rId2"/>
          <a:stretch>
            <a:fillRect/>
          </a:stretch>
        </p:blipFill>
        <p:spPr>
          <a:xfrm>
            <a:off x="4010216" y="4073213"/>
            <a:ext cx="4171569" cy="2052951"/>
          </a:xfrm>
          <a:prstGeom prst="rect">
            <a:avLst/>
          </a:prstGeom>
        </p:spPr>
      </p:pic>
    </p:spTree>
    <p:extLst>
      <p:ext uri="{BB962C8B-B14F-4D97-AF65-F5344CB8AC3E}">
        <p14:creationId xmlns:p14="http://schemas.microsoft.com/office/powerpoint/2010/main" val="9013646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6D11-3CC6-4733-A08D-44E56C43E678}"/>
              </a:ext>
            </a:extLst>
          </p:cNvPr>
          <p:cNvSpPr>
            <a:spLocks noGrp="1"/>
          </p:cNvSpPr>
          <p:nvPr>
            <p:ph type="title"/>
          </p:nvPr>
        </p:nvSpPr>
        <p:spPr/>
        <p:txBody>
          <a:bodyPr/>
          <a:lstStyle/>
          <a:p>
            <a:r>
              <a:rPr lang="en-US" dirty="0"/>
              <a:t>Customized Tables </a:t>
            </a:r>
          </a:p>
        </p:txBody>
      </p:sp>
      <p:sp>
        <p:nvSpPr>
          <p:cNvPr id="3" name="Text Placeholder 2">
            <a:extLst>
              <a:ext uri="{FF2B5EF4-FFF2-40B4-BE49-F238E27FC236}">
                <a16:creationId xmlns:a16="http://schemas.microsoft.com/office/drawing/2014/main" id="{FC131DC6-33DA-478C-8129-4E300EE15E0D}"/>
              </a:ext>
            </a:extLst>
          </p:cNvPr>
          <p:cNvSpPr>
            <a:spLocks noGrp="1"/>
          </p:cNvSpPr>
          <p:nvPr>
            <p:ph type="body" idx="1"/>
          </p:nvPr>
        </p:nvSpPr>
        <p:spPr/>
        <p:txBody>
          <a:bodyPr/>
          <a:lstStyle/>
          <a:p>
            <a:pPr eaLnBrk="1" hangingPunct="1"/>
            <a:r>
              <a:rPr lang="en-US" dirty="0"/>
              <a:t>Read-only databases are often designed with many copies of the same data, but with each copy customized for a specific application.</a:t>
            </a:r>
          </a:p>
          <a:p>
            <a:endParaRPr lang="en-US" dirty="0"/>
          </a:p>
        </p:txBody>
      </p:sp>
    </p:spTree>
    <p:extLst>
      <p:ext uri="{BB962C8B-B14F-4D97-AF65-F5344CB8AC3E}">
        <p14:creationId xmlns:p14="http://schemas.microsoft.com/office/powerpoint/2010/main" val="299131241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80E2-9B70-429F-9F49-A69415A44D3B}"/>
              </a:ext>
            </a:extLst>
          </p:cNvPr>
          <p:cNvSpPr>
            <a:spLocks noGrp="1"/>
          </p:cNvSpPr>
          <p:nvPr>
            <p:ph type="title"/>
          </p:nvPr>
        </p:nvSpPr>
        <p:spPr/>
        <p:txBody>
          <a:bodyPr/>
          <a:lstStyle/>
          <a:p>
            <a:r>
              <a:rPr lang="en-US" dirty="0"/>
              <a:t>Common Design Problems</a:t>
            </a:r>
          </a:p>
        </p:txBody>
      </p:sp>
      <p:graphicFrame>
        <p:nvGraphicFramePr>
          <p:cNvPr id="4" name="Table 3">
            <a:extLst>
              <a:ext uri="{FF2B5EF4-FFF2-40B4-BE49-F238E27FC236}">
                <a16:creationId xmlns:a16="http://schemas.microsoft.com/office/drawing/2014/main" id="{70AEA5F0-C5A8-46CE-A190-7BA365811099}"/>
              </a:ext>
            </a:extLst>
          </p:cNvPr>
          <p:cNvGraphicFramePr>
            <a:graphicFrameLocks noGrp="1"/>
          </p:cNvGraphicFramePr>
          <p:nvPr/>
        </p:nvGraphicFramePr>
        <p:xfrm>
          <a:off x="4221480" y="1770381"/>
          <a:ext cx="3749040" cy="2275841"/>
        </p:xfrm>
        <a:graphic>
          <a:graphicData uri="http://schemas.openxmlformats.org/drawingml/2006/table">
            <a:tbl>
              <a:tblPr firstRow="1" bandRow="1"/>
              <a:tblGrid>
                <a:gridCol w="3749040">
                  <a:extLst>
                    <a:ext uri="{9D8B030D-6E8A-4147-A177-3AD203B41FA5}">
                      <a16:colId xmlns:a16="http://schemas.microsoft.com/office/drawing/2014/main" val="3609734993"/>
                    </a:ext>
                  </a:extLst>
                </a:gridCol>
              </a:tblGrid>
              <a:tr h="589177">
                <a:tc>
                  <a:txBody>
                    <a:bodyPr/>
                    <a:lstStyle/>
                    <a:p>
                      <a:pPr algn="ctr"/>
                      <a:r>
                        <a:rPr lang="en-US" dirty="0"/>
                        <a:t>Practical Problems in Designing Databases from Existing Data</a:t>
                      </a:r>
                    </a:p>
                  </a:txBody>
                  <a:tcPr/>
                </a:tc>
                <a:extLst>
                  <a:ext uri="{0D108BD9-81ED-4DB2-BD59-A6C34878D82A}">
                    <a16:rowId xmlns:a16="http://schemas.microsoft.com/office/drawing/2014/main" val="1883610245"/>
                  </a:ext>
                </a:extLst>
              </a:tr>
              <a:tr h="421666">
                <a:tc>
                  <a:txBody>
                    <a:bodyPr/>
                    <a:lstStyle/>
                    <a:p>
                      <a:r>
                        <a:rPr lang="en-US" dirty="0"/>
                        <a:t>The multivalue, multicolumn problem</a:t>
                      </a:r>
                    </a:p>
                  </a:txBody>
                  <a:tcPr/>
                </a:tc>
                <a:extLst>
                  <a:ext uri="{0D108BD9-81ED-4DB2-BD59-A6C34878D82A}">
                    <a16:rowId xmlns:a16="http://schemas.microsoft.com/office/drawing/2014/main" val="904508936"/>
                  </a:ext>
                </a:extLst>
              </a:tr>
              <a:tr h="421666">
                <a:tc>
                  <a:txBody>
                    <a:bodyPr/>
                    <a:lstStyle/>
                    <a:p>
                      <a:r>
                        <a:rPr lang="en-US" dirty="0"/>
                        <a:t>Inconsistent values</a:t>
                      </a:r>
                    </a:p>
                  </a:txBody>
                  <a:tcPr/>
                </a:tc>
                <a:extLst>
                  <a:ext uri="{0D108BD9-81ED-4DB2-BD59-A6C34878D82A}">
                    <a16:rowId xmlns:a16="http://schemas.microsoft.com/office/drawing/2014/main" val="1749421395"/>
                  </a:ext>
                </a:extLst>
              </a:tr>
              <a:tr h="421666">
                <a:tc>
                  <a:txBody>
                    <a:bodyPr/>
                    <a:lstStyle/>
                    <a:p>
                      <a:r>
                        <a:rPr lang="en-US" dirty="0"/>
                        <a:t>Missing Values</a:t>
                      </a:r>
                    </a:p>
                  </a:txBody>
                  <a:tcPr/>
                </a:tc>
                <a:extLst>
                  <a:ext uri="{0D108BD9-81ED-4DB2-BD59-A6C34878D82A}">
                    <a16:rowId xmlns:a16="http://schemas.microsoft.com/office/drawing/2014/main" val="602592882"/>
                  </a:ext>
                </a:extLst>
              </a:tr>
              <a:tr h="421666">
                <a:tc>
                  <a:txBody>
                    <a:bodyPr/>
                    <a:lstStyle/>
                    <a:p>
                      <a:r>
                        <a:rPr lang="en-US" dirty="0"/>
                        <a:t>General-purpose remarks column</a:t>
                      </a:r>
                    </a:p>
                  </a:txBody>
                  <a:tcPr/>
                </a:tc>
                <a:extLst>
                  <a:ext uri="{0D108BD9-81ED-4DB2-BD59-A6C34878D82A}">
                    <a16:rowId xmlns:a16="http://schemas.microsoft.com/office/drawing/2014/main" val="4010771910"/>
                  </a:ext>
                </a:extLst>
              </a:tr>
            </a:tbl>
          </a:graphicData>
        </a:graphic>
      </p:graphicFrame>
    </p:spTree>
    <p:extLst>
      <p:ext uri="{BB962C8B-B14F-4D97-AF65-F5344CB8AC3E}">
        <p14:creationId xmlns:p14="http://schemas.microsoft.com/office/powerpoint/2010/main" val="16005138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0DCC5-D69C-4762-87E3-23BEBFD641DF}"/>
              </a:ext>
            </a:extLst>
          </p:cNvPr>
          <p:cNvSpPr>
            <a:spLocks noGrp="1"/>
          </p:cNvSpPr>
          <p:nvPr>
            <p:ph type="title"/>
          </p:nvPr>
        </p:nvSpPr>
        <p:spPr/>
        <p:txBody>
          <a:bodyPr/>
          <a:lstStyle/>
          <a:p>
            <a:r>
              <a:rPr lang="en-US" dirty="0"/>
              <a:t>The Multivalue, Multicolumn Problem</a:t>
            </a:r>
          </a:p>
        </p:txBody>
      </p:sp>
      <p:sp>
        <p:nvSpPr>
          <p:cNvPr id="3" name="Text Placeholder 2">
            <a:extLst>
              <a:ext uri="{FF2B5EF4-FFF2-40B4-BE49-F238E27FC236}">
                <a16:creationId xmlns:a16="http://schemas.microsoft.com/office/drawing/2014/main" id="{A6677C80-D43F-4273-8D2C-5409F47F37C6}"/>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The </a:t>
            </a:r>
            <a:r>
              <a:rPr lang="en-US" b="1" dirty="0">
                <a:solidFill>
                  <a:schemeClr val="tx2"/>
                </a:solidFill>
              </a:rPr>
              <a:t>multivalue, multicolumn problem</a:t>
            </a:r>
            <a:r>
              <a:rPr lang="en-US" dirty="0">
                <a:solidFill>
                  <a:srgbClr val="0099CC"/>
                </a:solidFill>
              </a:rPr>
              <a:t> </a:t>
            </a:r>
            <a:r>
              <a:rPr lang="en-US" dirty="0">
                <a:solidFill>
                  <a:srgbClr val="000000"/>
                </a:solidFill>
              </a:rPr>
              <a:t>occurs when multiple values of an attribute are stored in more than one column:</a:t>
            </a:r>
          </a:p>
          <a:p>
            <a:pPr marL="342900" indent="-342900" fontAlgn="base">
              <a:spcBef>
                <a:spcPct val="20000"/>
              </a:spcBef>
              <a:spcAft>
                <a:spcPct val="0"/>
              </a:spcAft>
              <a:buNone/>
            </a:pPr>
            <a:r>
              <a:rPr lang="en-US" sz="1800" dirty="0">
                <a:solidFill>
                  <a:srgbClr val="0066FF"/>
                </a:solidFill>
              </a:rPr>
              <a:t>	 </a:t>
            </a:r>
          </a:p>
          <a:p>
            <a:pPr marL="101600" marR="8040" indent="0">
              <a:buNone/>
            </a:pPr>
            <a:r>
              <a:rPr lang="en-US" sz="2000" b="1" dirty="0">
                <a:solidFill>
                  <a:schemeClr val="tx2"/>
                </a:solidFill>
                <a:latin typeface="Palatino Linotype" panose="02040502050505030304" pitchFamily="18" charset="0"/>
              </a:rPr>
              <a:t>EMPLOYEE (</a:t>
            </a:r>
            <a:r>
              <a:rPr lang="en-US" sz="2000" b="1" u="sng" dirty="0">
                <a:solidFill>
                  <a:schemeClr val="tx2"/>
                </a:solidFill>
                <a:latin typeface="Palatino Linotype" panose="02040502050505030304" pitchFamily="18" charset="0"/>
              </a:rPr>
              <a:t>EmployeeNumber</a:t>
            </a:r>
            <a:r>
              <a:rPr lang="en-US" sz="2000" b="1" dirty="0">
                <a:solidFill>
                  <a:schemeClr val="tx2"/>
                </a:solidFill>
                <a:latin typeface="Palatino Linotype" panose="02040502050505030304" pitchFamily="18" charset="0"/>
              </a:rPr>
              <a:t>, EmployeeLastName, EmployeeFirstName, EmailAddress, Auto1_Li enseNumber, Auto2_LicenseNumber, Auto3_LicenseNumber)</a:t>
            </a:r>
          </a:p>
          <a:p>
            <a:pPr marL="342900" indent="-342900" fontAlgn="base">
              <a:spcBef>
                <a:spcPct val="20000"/>
              </a:spcBef>
              <a:spcAft>
                <a:spcPct val="0"/>
              </a:spcAft>
              <a:buFontTx/>
              <a:buChar char="•"/>
            </a:pPr>
            <a:endParaRPr lang="en-US" sz="1800" dirty="0">
              <a:solidFill>
                <a:srgbClr val="000000"/>
              </a:solidFill>
            </a:endParaRPr>
          </a:p>
          <a:p>
            <a:pPr marL="342900" indent="-342900" fontAlgn="base">
              <a:spcBef>
                <a:spcPct val="20000"/>
              </a:spcBef>
              <a:spcAft>
                <a:spcPct val="0"/>
              </a:spcAft>
              <a:buFontTx/>
              <a:buChar char="•"/>
            </a:pPr>
            <a:r>
              <a:rPr lang="en-US" dirty="0">
                <a:solidFill>
                  <a:srgbClr val="000000"/>
                </a:solidFill>
              </a:rPr>
              <a:t>The solution is to use a separate table to store the multiple values.</a:t>
            </a:r>
          </a:p>
          <a:p>
            <a:endParaRPr lang="en-US" dirty="0"/>
          </a:p>
        </p:txBody>
      </p:sp>
    </p:spTree>
    <p:extLst>
      <p:ext uri="{BB962C8B-B14F-4D97-AF65-F5344CB8AC3E}">
        <p14:creationId xmlns:p14="http://schemas.microsoft.com/office/powerpoint/2010/main" val="21282723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40FF-E502-4DFB-96D7-83B887CFB2EF}"/>
              </a:ext>
            </a:extLst>
          </p:cNvPr>
          <p:cNvSpPr>
            <a:spLocks noGrp="1"/>
          </p:cNvSpPr>
          <p:nvPr>
            <p:ph type="title"/>
          </p:nvPr>
        </p:nvSpPr>
        <p:spPr/>
        <p:txBody>
          <a:bodyPr/>
          <a:lstStyle/>
          <a:p>
            <a:r>
              <a:rPr lang="en-US" dirty="0"/>
              <a:t>Inconsistent Values</a:t>
            </a:r>
          </a:p>
        </p:txBody>
      </p:sp>
      <p:sp>
        <p:nvSpPr>
          <p:cNvPr id="3" name="Text Placeholder 2">
            <a:extLst>
              <a:ext uri="{FF2B5EF4-FFF2-40B4-BE49-F238E27FC236}">
                <a16:creationId xmlns:a16="http://schemas.microsoft.com/office/drawing/2014/main" id="{F77E4D8F-7B58-466F-88AB-5EBE545573C7}"/>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b="1" dirty="0">
                <a:solidFill>
                  <a:schemeClr val="tx2"/>
                </a:solidFill>
              </a:rPr>
              <a:t>Inconsistent values</a:t>
            </a:r>
            <a:r>
              <a:rPr lang="en-US" dirty="0">
                <a:solidFill>
                  <a:schemeClr val="tx2"/>
                </a:solidFill>
              </a:rPr>
              <a:t> </a:t>
            </a:r>
            <a:r>
              <a:rPr lang="en-US" dirty="0">
                <a:solidFill>
                  <a:srgbClr val="000000"/>
                </a:solidFill>
              </a:rPr>
              <a:t>occur when different users or different data sources use slightly different forms of the same data value:</a:t>
            </a:r>
          </a:p>
          <a:p>
            <a:pPr lvl="1" indent="-285750" fontAlgn="base">
              <a:spcBef>
                <a:spcPct val="20000"/>
              </a:spcBef>
              <a:spcAft>
                <a:spcPct val="0"/>
              </a:spcAft>
              <a:buFontTx/>
              <a:buChar char="–"/>
            </a:pPr>
            <a:r>
              <a:rPr lang="en-US" dirty="0">
                <a:solidFill>
                  <a:srgbClr val="000000"/>
                </a:solidFill>
              </a:rPr>
              <a:t>Different codings:</a:t>
            </a:r>
          </a:p>
          <a:p>
            <a:pPr lvl="2" fontAlgn="base">
              <a:spcBef>
                <a:spcPct val="20000"/>
              </a:spcBef>
              <a:spcAft>
                <a:spcPct val="0"/>
              </a:spcAft>
              <a:buFontTx/>
              <a:buChar char="•"/>
            </a:pPr>
            <a:r>
              <a:rPr lang="en-US" sz="2200" dirty="0">
                <a:solidFill>
                  <a:srgbClr val="000000"/>
                </a:solidFill>
              </a:rPr>
              <a:t>SKU_Description = </a:t>
            </a:r>
            <a:r>
              <a:rPr lang="en-US" sz="2200" dirty="0">
                <a:solidFill>
                  <a:srgbClr val="000000"/>
                </a:solidFill>
                <a:cs typeface="Arial" panose="020B0604020202020204" pitchFamily="34" charset="0"/>
              </a:rPr>
              <a:t>'</a:t>
            </a:r>
            <a:r>
              <a:rPr lang="en-US" sz="2200" dirty="0">
                <a:solidFill>
                  <a:srgbClr val="000000"/>
                </a:solidFill>
              </a:rPr>
              <a:t>Corn, Large Can</a:t>
            </a:r>
            <a:r>
              <a:rPr lang="en-US" sz="2200" dirty="0">
                <a:solidFill>
                  <a:srgbClr val="000000"/>
                </a:solidFill>
                <a:cs typeface="Arial" panose="020B0604020202020204" pitchFamily="34" charset="0"/>
              </a:rPr>
              <a:t>'</a:t>
            </a:r>
            <a:r>
              <a:rPr lang="en-US" sz="2200" dirty="0">
                <a:solidFill>
                  <a:srgbClr val="000000"/>
                </a:solidFill>
              </a:rPr>
              <a:t> </a:t>
            </a:r>
            <a:endParaRPr lang="en-US" sz="2200" dirty="0">
              <a:solidFill>
                <a:srgbClr val="000000"/>
              </a:solidFill>
              <a:cs typeface="Arial" panose="020B0604020202020204" pitchFamily="34" charset="0"/>
            </a:endParaRPr>
          </a:p>
          <a:p>
            <a:pPr lvl="2" fontAlgn="base">
              <a:spcBef>
                <a:spcPct val="20000"/>
              </a:spcBef>
              <a:spcAft>
                <a:spcPct val="0"/>
              </a:spcAft>
              <a:buFontTx/>
              <a:buChar char="•"/>
            </a:pPr>
            <a:r>
              <a:rPr lang="en-US" sz="2200" dirty="0">
                <a:solidFill>
                  <a:srgbClr val="000000"/>
                </a:solidFill>
              </a:rPr>
              <a:t>SKU_Description = </a:t>
            </a:r>
            <a:r>
              <a:rPr lang="en-US" sz="2200" dirty="0">
                <a:solidFill>
                  <a:srgbClr val="000000"/>
                </a:solidFill>
                <a:cs typeface="Arial" panose="020B0604020202020204" pitchFamily="34" charset="0"/>
              </a:rPr>
              <a:t>'</a:t>
            </a:r>
            <a:r>
              <a:rPr lang="en-US" sz="2200" dirty="0">
                <a:solidFill>
                  <a:srgbClr val="000000"/>
                </a:solidFill>
              </a:rPr>
              <a:t>Can, Corn, Large</a:t>
            </a:r>
            <a:r>
              <a:rPr lang="en-US" sz="2200" dirty="0">
                <a:solidFill>
                  <a:srgbClr val="000000"/>
                </a:solidFill>
                <a:cs typeface="Arial" panose="020B0604020202020204" pitchFamily="34" charset="0"/>
              </a:rPr>
              <a:t>'</a:t>
            </a:r>
          </a:p>
          <a:p>
            <a:pPr lvl="2" fontAlgn="base">
              <a:spcBef>
                <a:spcPct val="20000"/>
              </a:spcBef>
              <a:spcAft>
                <a:spcPct val="0"/>
              </a:spcAft>
              <a:buFontTx/>
              <a:buChar char="•"/>
            </a:pPr>
            <a:r>
              <a:rPr lang="en-US" sz="2200" dirty="0">
                <a:solidFill>
                  <a:srgbClr val="000000"/>
                </a:solidFill>
              </a:rPr>
              <a:t>SKU_Description = </a:t>
            </a:r>
            <a:r>
              <a:rPr lang="en-US" sz="2200" dirty="0">
                <a:solidFill>
                  <a:srgbClr val="000000"/>
                </a:solidFill>
                <a:cs typeface="Arial" panose="020B0604020202020204" pitchFamily="34" charset="0"/>
              </a:rPr>
              <a:t>'Large </a:t>
            </a:r>
            <a:r>
              <a:rPr lang="en-US" sz="2200" dirty="0">
                <a:solidFill>
                  <a:srgbClr val="000000"/>
                </a:solidFill>
              </a:rPr>
              <a:t>Can Corn</a:t>
            </a:r>
            <a:r>
              <a:rPr lang="en-US" sz="2200" dirty="0">
                <a:solidFill>
                  <a:srgbClr val="000000"/>
                </a:solidFill>
                <a:cs typeface="Arial" panose="020B0604020202020204" pitchFamily="34" charset="0"/>
              </a:rPr>
              <a:t>‘</a:t>
            </a:r>
          </a:p>
          <a:p>
            <a:pPr lvl="1" indent="-285750" fontAlgn="base">
              <a:spcBef>
                <a:spcPct val="20000"/>
              </a:spcBef>
              <a:spcAft>
                <a:spcPct val="0"/>
              </a:spcAft>
              <a:buFontTx/>
              <a:buChar char="–"/>
            </a:pPr>
            <a:r>
              <a:rPr lang="en-US" dirty="0">
                <a:solidFill>
                  <a:srgbClr val="000000"/>
                </a:solidFill>
                <a:cs typeface="Arial" panose="020B0604020202020204" pitchFamily="34" charset="0"/>
              </a:rPr>
              <a:t>Different spellings:</a:t>
            </a:r>
          </a:p>
          <a:p>
            <a:pPr lvl="2" fontAlgn="base">
              <a:spcBef>
                <a:spcPct val="20000"/>
              </a:spcBef>
              <a:spcAft>
                <a:spcPct val="0"/>
              </a:spcAft>
              <a:buFontTx/>
              <a:buChar char="•"/>
            </a:pPr>
            <a:r>
              <a:rPr lang="en-US" sz="2200" dirty="0">
                <a:solidFill>
                  <a:srgbClr val="000000"/>
                </a:solidFill>
                <a:cs typeface="Arial" panose="020B0604020202020204" pitchFamily="34" charset="0"/>
              </a:rPr>
              <a:t>Coffee, Cofee, Coffeee</a:t>
            </a:r>
          </a:p>
          <a:p>
            <a:endParaRPr lang="en-US" dirty="0"/>
          </a:p>
        </p:txBody>
      </p:sp>
    </p:spTree>
    <p:extLst>
      <p:ext uri="{BB962C8B-B14F-4D97-AF65-F5344CB8AC3E}">
        <p14:creationId xmlns:p14="http://schemas.microsoft.com/office/powerpoint/2010/main" val="422859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B137F-17CE-49CA-B97F-60F3F09D6404}"/>
              </a:ext>
            </a:extLst>
          </p:cNvPr>
          <p:cNvSpPr>
            <a:spLocks noGrp="1"/>
          </p:cNvSpPr>
          <p:nvPr>
            <p:ph type="title"/>
          </p:nvPr>
        </p:nvSpPr>
        <p:spPr/>
        <p:txBody>
          <a:bodyPr/>
          <a:lstStyle/>
          <a:p>
            <a:r>
              <a:rPr lang="en-US" dirty="0"/>
              <a:t>The NoSQL Movement and Big Data</a:t>
            </a:r>
          </a:p>
        </p:txBody>
      </p:sp>
      <p:sp>
        <p:nvSpPr>
          <p:cNvPr id="3" name="Text Placeholder 2">
            <a:extLst>
              <a:ext uri="{FF2B5EF4-FFF2-40B4-BE49-F238E27FC236}">
                <a16:creationId xmlns:a16="http://schemas.microsoft.com/office/drawing/2014/main" id="{DE6197B0-D757-4D1A-B405-CE6F21A7F48B}"/>
              </a:ext>
            </a:extLst>
          </p:cNvPr>
          <p:cNvSpPr>
            <a:spLocks noGrp="1"/>
          </p:cNvSpPr>
          <p:nvPr>
            <p:ph type="body" idx="1"/>
          </p:nvPr>
        </p:nvSpPr>
        <p:spPr>
          <a:xfrm>
            <a:off x="1981200" y="1600200"/>
            <a:ext cx="8229600" cy="4673600"/>
          </a:xfrm>
        </p:spPr>
        <p:txBody>
          <a:bodyPr/>
          <a:lstStyle/>
          <a:p>
            <a:r>
              <a:rPr lang="en-US" sz="3000" dirty="0"/>
              <a:t>Recent developments in Internet and mobile computing have resulted in the development of non-relational DBMSs.</a:t>
            </a:r>
          </a:p>
          <a:p>
            <a:pPr lvl="1"/>
            <a:r>
              <a:rPr lang="en-US" sz="2600" dirty="0"/>
              <a:t>NoSQL movement</a:t>
            </a:r>
          </a:p>
          <a:p>
            <a:pPr lvl="1"/>
            <a:r>
              <a:rPr lang="en-US" sz="2600" dirty="0"/>
              <a:t>Big Data</a:t>
            </a:r>
          </a:p>
          <a:p>
            <a:r>
              <a:rPr lang="en-US" sz="3000" dirty="0"/>
              <a:t>These do not replace the relational model, but rather complement it.</a:t>
            </a:r>
          </a:p>
        </p:txBody>
      </p:sp>
    </p:spTree>
    <p:extLst>
      <p:ext uri="{BB962C8B-B14F-4D97-AF65-F5344CB8AC3E}">
        <p14:creationId xmlns:p14="http://schemas.microsoft.com/office/powerpoint/2010/main" val="272626931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2EA-B12B-4F39-983D-4B324E2C5DA3}"/>
              </a:ext>
            </a:extLst>
          </p:cNvPr>
          <p:cNvSpPr>
            <a:spLocks noGrp="1"/>
          </p:cNvSpPr>
          <p:nvPr>
            <p:ph type="title"/>
          </p:nvPr>
        </p:nvSpPr>
        <p:spPr/>
        <p:txBody>
          <a:bodyPr/>
          <a:lstStyle/>
          <a:p>
            <a:r>
              <a:rPr lang="en-US" dirty="0"/>
              <a:t>Missing Values</a:t>
            </a:r>
          </a:p>
        </p:txBody>
      </p:sp>
      <p:sp>
        <p:nvSpPr>
          <p:cNvPr id="3" name="Text Placeholder 2">
            <a:extLst>
              <a:ext uri="{FF2B5EF4-FFF2-40B4-BE49-F238E27FC236}">
                <a16:creationId xmlns:a16="http://schemas.microsoft.com/office/drawing/2014/main" id="{58C6E5A4-EA71-4D40-89C7-3ACF2BF3F4A7}"/>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A </a:t>
            </a:r>
            <a:r>
              <a:rPr lang="en-US" b="1" dirty="0">
                <a:solidFill>
                  <a:schemeClr val="tx2"/>
                </a:solidFill>
              </a:rPr>
              <a:t>missing value</a:t>
            </a:r>
            <a:r>
              <a:rPr lang="en-US" dirty="0">
                <a:solidFill>
                  <a:schemeClr val="tx2"/>
                </a:solidFill>
              </a:rPr>
              <a:t> </a:t>
            </a:r>
            <a:r>
              <a:rPr lang="en-US" dirty="0">
                <a:solidFill>
                  <a:srgbClr val="000000"/>
                </a:solidFill>
              </a:rPr>
              <a:t>or </a:t>
            </a:r>
            <a:r>
              <a:rPr lang="en-US" b="1" dirty="0">
                <a:solidFill>
                  <a:schemeClr val="tx2"/>
                </a:solidFill>
              </a:rPr>
              <a:t>null value</a:t>
            </a:r>
            <a:r>
              <a:rPr lang="en-US" dirty="0">
                <a:solidFill>
                  <a:schemeClr val="tx2"/>
                </a:solidFill>
              </a:rPr>
              <a:t> </a:t>
            </a:r>
            <a:r>
              <a:rPr lang="en-US" dirty="0">
                <a:solidFill>
                  <a:srgbClr val="000000"/>
                </a:solidFill>
              </a:rPr>
              <a:t>is a value that has never been provided.</a:t>
            </a:r>
          </a:p>
          <a:p>
            <a:pPr lvl="1" indent="-285750" fontAlgn="base">
              <a:spcBef>
                <a:spcPct val="20000"/>
              </a:spcBef>
              <a:spcAft>
                <a:spcPct val="0"/>
              </a:spcAft>
              <a:buFontTx/>
              <a:buChar char="–"/>
            </a:pPr>
            <a:r>
              <a:rPr lang="en-US" dirty="0">
                <a:solidFill>
                  <a:srgbClr val="000000"/>
                </a:solidFill>
              </a:rPr>
              <a:t>In a database table, a null value appears in upper case letters as </a:t>
            </a:r>
            <a:r>
              <a:rPr lang="en-US" b="1" dirty="0">
                <a:solidFill>
                  <a:schemeClr val="tx2"/>
                </a:solidFill>
              </a:rPr>
              <a:t>NULL</a:t>
            </a:r>
            <a:r>
              <a:rPr lang="en-US" dirty="0">
                <a:solidFill>
                  <a:srgbClr val="000000"/>
                </a:solidFill>
              </a:rPr>
              <a:t>.</a:t>
            </a:r>
          </a:p>
          <a:p>
            <a:endParaRPr lang="en-US" dirty="0"/>
          </a:p>
        </p:txBody>
      </p:sp>
    </p:spTree>
    <p:extLst>
      <p:ext uri="{BB962C8B-B14F-4D97-AF65-F5344CB8AC3E}">
        <p14:creationId xmlns:p14="http://schemas.microsoft.com/office/powerpoint/2010/main" val="22684845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69257-08AD-4412-B70C-52B8C3EB0E8B}"/>
              </a:ext>
            </a:extLst>
          </p:cNvPr>
          <p:cNvSpPr>
            <a:spLocks noGrp="1"/>
          </p:cNvSpPr>
          <p:nvPr>
            <p:ph type="title"/>
          </p:nvPr>
        </p:nvSpPr>
        <p:spPr/>
        <p:txBody>
          <a:bodyPr/>
          <a:lstStyle/>
          <a:p>
            <a:r>
              <a:rPr lang="en-US" dirty="0"/>
              <a:t>Null Values</a:t>
            </a:r>
          </a:p>
        </p:txBody>
      </p:sp>
      <p:sp>
        <p:nvSpPr>
          <p:cNvPr id="3" name="Text Placeholder 2">
            <a:extLst>
              <a:ext uri="{FF2B5EF4-FFF2-40B4-BE49-F238E27FC236}">
                <a16:creationId xmlns:a16="http://schemas.microsoft.com/office/drawing/2014/main" id="{AB43880A-9540-4D1C-8C8A-EEED5748AA9A}"/>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Null values are ambiguous:</a:t>
            </a:r>
          </a:p>
          <a:p>
            <a:pPr lvl="1" indent="-285750" fontAlgn="base">
              <a:spcBef>
                <a:spcPct val="20000"/>
              </a:spcBef>
              <a:spcAft>
                <a:spcPct val="0"/>
              </a:spcAft>
              <a:buFontTx/>
              <a:buChar char="–"/>
            </a:pPr>
            <a:r>
              <a:rPr lang="en-US" dirty="0">
                <a:solidFill>
                  <a:srgbClr val="000000"/>
                </a:solidFill>
              </a:rPr>
              <a:t>May indicate that a value is inappropriate</a:t>
            </a:r>
          </a:p>
          <a:p>
            <a:pPr lvl="2" fontAlgn="base">
              <a:spcBef>
                <a:spcPct val="20000"/>
              </a:spcBef>
              <a:spcAft>
                <a:spcPct val="0"/>
              </a:spcAft>
              <a:buFontTx/>
              <a:buChar char="•"/>
            </a:pPr>
            <a:r>
              <a:rPr lang="en-US" sz="2200" dirty="0">
                <a:solidFill>
                  <a:srgbClr val="000000"/>
                </a:solidFill>
              </a:rPr>
              <a:t>DateOfLastChildbirth is inappropriate for a male</a:t>
            </a:r>
          </a:p>
          <a:p>
            <a:pPr lvl="1" indent="-285750" fontAlgn="base">
              <a:spcBef>
                <a:spcPct val="20000"/>
              </a:spcBef>
              <a:spcAft>
                <a:spcPct val="0"/>
              </a:spcAft>
              <a:buFontTx/>
              <a:buChar char="–"/>
            </a:pPr>
            <a:r>
              <a:rPr lang="en-US" dirty="0">
                <a:solidFill>
                  <a:srgbClr val="000000"/>
                </a:solidFill>
              </a:rPr>
              <a:t>May indicate that a value is appropriate but unknown</a:t>
            </a:r>
          </a:p>
          <a:p>
            <a:pPr lvl="2" fontAlgn="base">
              <a:spcBef>
                <a:spcPct val="20000"/>
              </a:spcBef>
              <a:spcAft>
                <a:spcPct val="0"/>
              </a:spcAft>
              <a:buFontTx/>
              <a:buChar char="•"/>
            </a:pPr>
            <a:r>
              <a:rPr lang="en-US" sz="2200" dirty="0">
                <a:solidFill>
                  <a:srgbClr val="000000"/>
                </a:solidFill>
              </a:rPr>
              <a:t>DateOfLastChildbirth is appropriate for a female, but may be unknown</a:t>
            </a:r>
          </a:p>
          <a:p>
            <a:pPr lvl="1" indent="-285750" fontAlgn="base">
              <a:spcBef>
                <a:spcPct val="20000"/>
              </a:spcBef>
              <a:spcAft>
                <a:spcPct val="0"/>
              </a:spcAft>
              <a:buFontTx/>
              <a:buChar char="–"/>
            </a:pPr>
            <a:r>
              <a:rPr lang="en-US" dirty="0">
                <a:solidFill>
                  <a:srgbClr val="000000"/>
                </a:solidFill>
              </a:rPr>
              <a:t>May indicate that a value is appropriate and known, but has never been entered</a:t>
            </a:r>
          </a:p>
          <a:p>
            <a:pPr lvl="2" fontAlgn="base">
              <a:spcBef>
                <a:spcPct val="20000"/>
              </a:spcBef>
              <a:spcAft>
                <a:spcPct val="0"/>
              </a:spcAft>
              <a:buFontTx/>
              <a:buChar char="•"/>
            </a:pPr>
            <a:r>
              <a:rPr lang="en-US" sz="2200" dirty="0">
                <a:solidFill>
                  <a:srgbClr val="000000"/>
                </a:solidFill>
              </a:rPr>
              <a:t>DateOfLastChildbirth is appropriate for a female, and may be known but no one has recorded it in the database</a:t>
            </a:r>
          </a:p>
          <a:p>
            <a:endParaRPr lang="en-US" dirty="0"/>
          </a:p>
        </p:txBody>
      </p:sp>
    </p:spTree>
    <p:extLst>
      <p:ext uri="{BB962C8B-B14F-4D97-AF65-F5344CB8AC3E}">
        <p14:creationId xmlns:p14="http://schemas.microsoft.com/office/powerpoint/2010/main" val="35517910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8A66-2EBC-41BD-9C5E-46D189D79951}"/>
              </a:ext>
            </a:extLst>
          </p:cNvPr>
          <p:cNvSpPr>
            <a:spLocks noGrp="1"/>
          </p:cNvSpPr>
          <p:nvPr>
            <p:ph type="title"/>
          </p:nvPr>
        </p:nvSpPr>
        <p:spPr/>
        <p:txBody>
          <a:bodyPr/>
          <a:lstStyle/>
          <a:p>
            <a:r>
              <a:rPr lang="en-US" dirty="0"/>
              <a:t>The General-Purpose Remarks Column</a:t>
            </a:r>
          </a:p>
        </p:txBody>
      </p:sp>
      <p:sp>
        <p:nvSpPr>
          <p:cNvPr id="3" name="Text Placeholder 2">
            <a:extLst>
              <a:ext uri="{FF2B5EF4-FFF2-40B4-BE49-F238E27FC236}">
                <a16:creationId xmlns:a16="http://schemas.microsoft.com/office/drawing/2014/main" id="{C7F82F26-54A5-44F2-8489-C7FACD59EC96}"/>
              </a:ext>
            </a:extLst>
          </p:cNvPr>
          <p:cNvSpPr>
            <a:spLocks noGrp="1"/>
          </p:cNvSpPr>
          <p:nvPr>
            <p:ph type="body" idx="1"/>
          </p:nvPr>
        </p:nvSpPr>
        <p:spPr/>
        <p:txBody>
          <a:bodyPr/>
          <a:lstStyle/>
          <a:p>
            <a:pPr marL="342900" indent="-342900" fontAlgn="base">
              <a:lnSpc>
                <a:spcPct val="80000"/>
              </a:lnSpc>
              <a:spcBef>
                <a:spcPct val="20000"/>
              </a:spcBef>
              <a:spcAft>
                <a:spcPct val="0"/>
              </a:spcAft>
              <a:buFontTx/>
              <a:buChar char="•"/>
            </a:pPr>
            <a:r>
              <a:rPr lang="en-US" dirty="0">
                <a:solidFill>
                  <a:srgbClr val="000000"/>
                </a:solidFill>
              </a:rPr>
              <a:t>A </a:t>
            </a:r>
            <a:r>
              <a:rPr lang="en-US" b="1" dirty="0">
                <a:solidFill>
                  <a:schemeClr val="tx2"/>
                </a:solidFill>
              </a:rPr>
              <a:t>general-purpose remarks column</a:t>
            </a:r>
            <a:r>
              <a:rPr lang="en-US" dirty="0">
                <a:solidFill>
                  <a:schemeClr val="tx2"/>
                </a:solidFill>
              </a:rPr>
              <a:t> </a:t>
            </a:r>
            <a:r>
              <a:rPr lang="en-US" dirty="0">
                <a:solidFill>
                  <a:srgbClr val="000000"/>
                </a:solidFill>
              </a:rPr>
              <a:t>is a column with a name such as:</a:t>
            </a:r>
          </a:p>
          <a:p>
            <a:pPr lvl="1" indent="-285750" fontAlgn="base">
              <a:lnSpc>
                <a:spcPct val="80000"/>
              </a:lnSpc>
              <a:spcBef>
                <a:spcPct val="20000"/>
              </a:spcBef>
              <a:spcAft>
                <a:spcPct val="0"/>
              </a:spcAft>
              <a:buFontTx/>
              <a:buChar char="–"/>
            </a:pPr>
            <a:r>
              <a:rPr lang="en-US" dirty="0">
                <a:solidFill>
                  <a:srgbClr val="000000"/>
                </a:solidFill>
              </a:rPr>
              <a:t>Remarks</a:t>
            </a:r>
          </a:p>
          <a:p>
            <a:pPr lvl="1" indent="-285750" fontAlgn="base">
              <a:lnSpc>
                <a:spcPct val="80000"/>
              </a:lnSpc>
              <a:spcBef>
                <a:spcPct val="20000"/>
              </a:spcBef>
              <a:spcAft>
                <a:spcPct val="0"/>
              </a:spcAft>
              <a:buFontTx/>
              <a:buChar char="–"/>
            </a:pPr>
            <a:r>
              <a:rPr lang="en-US" dirty="0">
                <a:solidFill>
                  <a:srgbClr val="000000"/>
                </a:solidFill>
              </a:rPr>
              <a:t>Comments</a:t>
            </a:r>
          </a:p>
          <a:p>
            <a:pPr lvl="1" indent="-285750" fontAlgn="base">
              <a:lnSpc>
                <a:spcPct val="80000"/>
              </a:lnSpc>
              <a:spcBef>
                <a:spcPct val="20000"/>
              </a:spcBef>
              <a:spcAft>
                <a:spcPct val="0"/>
              </a:spcAft>
              <a:buFontTx/>
              <a:buChar char="–"/>
            </a:pPr>
            <a:r>
              <a:rPr lang="en-US" dirty="0">
                <a:solidFill>
                  <a:srgbClr val="000000"/>
                </a:solidFill>
              </a:rPr>
              <a:t>Notes</a:t>
            </a:r>
          </a:p>
          <a:p>
            <a:pPr marL="342900" indent="-342900" fontAlgn="base">
              <a:lnSpc>
                <a:spcPct val="80000"/>
              </a:lnSpc>
              <a:spcBef>
                <a:spcPct val="20000"/>
              </a:spcBef>
              <a:spcAft>
                <a:spcPct val="0"/>
              </a:spcAft>
              <a:buFontTx/>
              <a:buChar char="•"/>
            </a:pPr>
            <a:r>
              <a:rPr lang="en-US" dirty="0">
                <a:solidFill>
                  <a:srgbClr val="000000"/>
                </a:solidFill>
              </a:rPr>
              <a:t>It often contains important data stored in an inconsistent, verbal, and verbose way</a:t>
            </a:r>
          </a:p>
          <a:p>
            <a:pPr lvl="1" indent="-285750" fontAlgn="base">
              <a:lnSpc>
                <a:spcPct val="80000"/>
              </a:lnSpc>
              <a:spcBef>
                <a:spcPct val="20000"/>
              </a:spcBef>
              <a:spcAft>
                <a:spcPct val="0"/>
              </a:spcAft>
              <a:buFontTx/>
              <a:buChar char="–"/>
            </a:pPr>
            <a:r>
              <a:rPr lang="en-US" dirty="0">
                <a:solidFill>
                  <a:srgbClr val="000000"/>
                </a:solidFill>
              </a:rPr>
              <a:t>A typical use is to store data on a customer’s interests</a:t>
            </a:r>
          </a:p>
          <a:p>
            <a:pPr marL="342900" indent="-342900" fontAlgn="base">
              <a:lnSpc>
                <a:spcPct val="80000"/>
              </a:lnSpc>
              <a:spcBef>
                <a:spcPct val="20000"/>
              </a:spcBef>
              <a:spcAft>
                <a:spcPct val="0"/>
              </a:spcAft>
              <a:buFontTx/>
              <a:buChar char="•"/>
            </a:pPr>
            <a:r>
              <a:rPr lang="en-US" dirty="0">
                <a:solidFill>
                  <a:srgbClr val="000000"/>
                </a:solidFill>
              </a:rPr>
              <a:t>Such a column may:</a:t>
            </a:r>
          </a:p>
          <a:p>
            <a:pPr lvl="1" indent="-285750" fontAlgn="base">
              <a:lnSpc>
                <a:spcPct val="80000"/>
              </a:lnSpc>
              <a:spcBef>
                <a:spcPct val="20000"/>
              </a:spcBef>
              <a:spcAft>
                <a:spcPct val="0"/>
              </a:spcAft>
              <a:buFontTx/>
              <a:buChar char="–"/>
            </a:pPr>
            <a:r>
              <a:rPr lang="en-US" dirty="0">
                <a:solidFill>
                  <a:srgbClr val="000000"/>
                </a:solidFill>
              </a:rPr>
              <a:t>Be used inconsistently</a:t>
            </a:r>
          </a:p>
          <a:p>
            <a:pPr lvl="1" indent="-285750" fontAlgn="base">
              <a:lnSpc>
                <a:spcPct val="80000"/>
              </a:lnSpc>
              <a:spcBef>
                <a:spcPct val="20000"/>
              </a:spcBef>
              <a:spcAft>
                <a:spcPct val="0"/>
              </a:spcAft>
              <a:buFontTx/>
              <a:buChar char="–"/>
            </a:pPr>
            <a:r>
              <a:rPr lang="en-US" dirty="0">
                <a:solidFill>
                  <a:srgbClr val="000000"/>
                </a:solidFill>
              </a:rPr>
              <a:t>Hold multiple data items</a:t>
            </a:r>
          </a:p>
          <a:p>
            <a:endParaRPr lang="en-US" dirty="0"/>
          </a:p>
        </p:txBody>
      </p:sp>
    </p:spTree>
    <p:extLst>
      <p:ext uri="{BB962C8B-B14F-4D97-AF65-F5344CB8AC3E}">
        <p14:creationId xmlns:p14="http://schemas.microsoft.com/office/powerpoint/2010/main" val="11316595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#11</a:t>
            </a:r>
          </a:p>
        </p:txBody>
      </p:sp>
    </p:spTree>
    <p:extLst>
      <p:ext uri="{BB962C8B-B14F-4D97-AF65-F5344CB8AC3E}">
        <p14:creationId xmlns:p14="http://schemas.microsoft.com/office/powerpoint/2010/main" val="41493849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7010400"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#12</a:t>
            </a:r>
          </a:p>
        </p:txBody>
      </p:sp>
      <p:sp>
        <p:nvSpPr>
          <p:cNvPr id="199" name="Shape 199"/>
          <p:cNvSpPr txBox="1">
            <a:spLocks noGrp="1"/>
          </p:cNvSpPr>
          <p:nvPr>
            <p:ph type="body" idx="4294967295"/>
          </p:nvPr>
        </p:nvSpPr>
        <p:spPr>
          <a:xfrm>
            <a:off x="7010400"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Data Modeling with the Entity-Relationship Model</a:t>
            </a:r>
          </a:p>
        </p:txBody>
      </p:sp>
      <p:pic>
        <p:nvPicPr>
          <p:cNvPr id="3" name="Picture 2">
            <a:extLst>
              <a:ext uri="{FF2B5EF4-FFF2-40B4-BE49-F238E27FC236}">
                <a16:creationId xmlns:a16="http://schemas.microsoft.com/office/drawing/2014/main" id="{68DAC3B7-8B7C-4A57-B389-AFD53FBE4930}"/>
              </a:ext>
            </a:extLst>
          </p:cNvPr>
          <p:cNvPicPr>
            <a:picLocks noChangeAspect="1"/>
          </p:cNvPicPr>
          <p:nvPr/>
        </p:nvPicPr>
        <p:blipFill>
          <a:blip r:embed="rId3"/>
          <a:stretch>
            <a:fillRect/>
          </a:stretch>
        </p:blipFill>
        <p:spPr>
          <a:xfrm>
            <a:off x="2206016" y="1600200"/>
            <a:ext cx="3584103" cy="4586754"/>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20F8-ACFA-46DF-BCEF-56105737E8F6}"/>
              </a:ext>
            </a:extLst>
          </p:cNvPr>
          <p:cNvSpPr>
            <a:spLocks noGrp="1"/>
          </p:cNvSpPr>
          <p:nvPr>
            <p:ph type="title"/>
          </p:nvPr>
        </p:nvSpPr>
        <p:spPr/>
        <p:txBody>
          <a:bodyPr/>
          <a:lstStyle/>
          <a:p>
            <a:r>
              <a:rPr lang="en-US" dirty="0"/>
              <a:t>The Data Model</a:t>
            </a:r>
          </a:p>
        </p:txBody>
      </p:sp>
      <p:sp>
        <p:nvSpPr>
          <p:cNvPr id="3" name="Text Placeholder 2">
            <a:extLst>
              <a:ext uri="{FF2B5EF4-FFF2-40B4-BE49-F238E27FC236}">
                <a16:creationId xmlns:a16="http://schemas.microsoft.com/office/drawing/2014/main" id="{3360663D-F16C-4165-8AAE-E1E970DB191F}"/>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A </a:t>
            </a:r>
            <a:r>
              <a:rPr lang="en-US" b="1" dirty="0">
                <a:solidFill>
                  <a:schemeClr val="tx2"/>
                </a:solidFill>
              </a:rPr>
              <a:t>data model</a:t>
            </a:r>
            <a:r>
              <a:rPr lang="en-US" dirty="0">
                <a:solidFill>
                  <a:schemeClr val="tx2"/>
                </a:solidFill>
              </a:rPr>
              <a:t> </a:t>
            </a:r>
            <a:r>
              <a:rPr lang="en-US" dirty="0">
                <a:solidFill>
                  <a:srgbClr val="000000"/>
                </a:solidFill>
              </a:rPr>
              <a:t>is a plan or blueprint for a </a:t>
            </a:r>
            <a:r>
              <a:rPr lang="en-US" b="1" dirty="0">
                <a:solidFill>
                  <a:schemeClr val="tx2"/>
                </a:solidFill>
              </a:rPr>
              <a:t>database design</a:t>
            </a:r>
            <a:r>
              <a:rPr lang="en-US" dirty="0">
                <a:solidFill>
                  <a:srgbClr val="000000"/>
                </a:solidFill>
              </a:rPr>
              <a:t>.</a:t>
            </a:r>
          </a:p>
          <a:p>
            <a:pPr marL="342900" indent="-342900" fontAlgn="base">
              <a:spcBef>
                <a:spcPct val="20000"/>
              </a:spcBef>
              <a:spcAft>
                <a:spcPct val="0"/>
              </a:spcAft>
              <a:buFontTx/>
              <a:buChar char="•"/>
            </a:pPr>
            <a:r>
              <a:rPr lang="en-US" dirty="0">
                <a:solidFill>
                  <a:srgbClr val="000000"/>
                </a:solidFill>
              </a:rPr>
              <a:t>A data model is more generalized and abstract than a database design.</a:t>
            </a:r>
          </a:p>
          <a:p>
            <a:pPr marL="342900" indent="-342900" fontAlgn="base">
              <a:spcBef>
                <a:spcPct val="20000"/>
              </a:spcBef>
              <a:spcAft>
                <a:spcPct val="0"/>
              </a:spcAft>
              <a:buFontTx/>
              <a:buChar char="•"/>
            </a:pPr>
            <a:r>
              <a:rPr lang="en-US" dirty="0">
                <a:solidFill>
                  <a:srgbClr val="000000"/>
                </a:solidFill>
              </a:rPr>
              <a:t>It is easier to change a data model then it is to change a database design, so it is the appropriate place to work through conceptual database problems.</a:t>
            </a:r>
          </a:p>
          <a:p>
            <a:endParaRPr lang="en-US" dirty="0"/>
          </a:p>
        </p:txBody>
      </p:sp>
    </p:spTree>
    <p:extLst>
      <p:ext uri="{BB962C8B-B14F-4D97-AF65-F5344CB8AC3E}">
        <p14:creationId xmlns:p14="http://schemas.microsoft.com/office/powerpoint/2010/main" val="163785652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511B-37B1-4B54-B7C2-725D2BE1F15C}"/>
              </a:ext>
            </a:extLst>
          </p:cNvPr>
          <p:cNvSpPr>
            <a:spLocks noGrp="1"/>
          </p:cNvSpPr>
          <p:nvPr>
            <p:ph type="title"/>
          </p:nvPr>
        </p:nvSpPr>
        <p:spPr/>
        <p:txBody>
          <a:bodyPr/>
          <a:lstStyle/>
          <a:p>
            <a:r>
              <a:rPr lang="en-US" dirty="0"/>
              <a:t>Data Model = Conceptual Design</a:t>
            </a:r>
          </a:p>
        </p:txBody>
      </p:sp>
      <p:sp>
        <p:nvSpPr>
          <p:cNvPr id="3" name="Text Placeholder 2">
            <a:extLst>
              <a:ext uri="{FF2B5EF4-FFF2-40B4-BE49-F238E27FC236}">
                <a16:creationId xmlns:a16="http://schemas.microsoft.com/office/drawing/2014/main" id="{8BA86B70-58CA-4EF0-9B2C-320A739529DC}"/>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Books on </a:t>
            </a:r>
            <a:r>
              <a:rPr lang="en-US" b="1" dirty="0">
                <a:solidFill>
                  <a:schemeClr val="tx2"/>
                </a:solidFill>
              </a:rPr>
              <a:t>systems analysis and design </a:t>
            </a:r>
            <a:r>
              <a:rPr lang="en-US" dirty="0">
                <a:solidFill>
                  <a:srgbClr val="000000"/>
                </a:solidFill>
              </a:rPr>
              <a:t>often identify three design stages:</a:t>
            </a:r>
          </a:p>
          <a:p>
            <a:pPr lvl="1" indent="-285750" fontAlgn="base">
              <a:spcBef>
                <a:spcPct val="20000"/>
              </a:spcBef>
              <a:spcAft>
                <a:spcPct val="0"/>
              </a:spcAft>
              <a:buFontTx/>
              <a:buChar char="–"/>
            </a:pPr>
            <a:r>
              <a:rPr lang="en-US" b="1" dirty="0">
                <a:solidFill>
                  <a:schemeClr val="tx2"/>
                </a:solidFill>
              </a:rPr>
              <a:t>Conceptual design (conceptual schema)</a:t>
            </a:r>
          </a:p>
          <a:p>
            <a:pPr lvl="1" indent="-285750" fontAlgn="base">
              <a:spcBef>
                <a:spcPct val="20000"/>
              </a:spcBef>
              <a:spcAft>
                <a:spcPct val="0"/>
              </a:spcAft>
              <a:buFontTx/>
              <a:buChar char="–"/>
            </a:pPr>
            <a:r>
              <a:rPr lang="en-US" b="1" dirty="0">
                <a:solidFill>
                  <a:schemeClr val="tx2"/>
                </a:solidFill>
              </a:rPr>
              <a:t>Logical design (logical schema)</a:t>
            </a:r>
          </a:p>
          <a:p>
            <a:pPr lvl="1" indent="-285750" fontAlgn="base">
              <a:spcBef>
                <a:spcPct val="20000"/>
              </a:spcBef>
              <a:spcAft>
                <a:spcPct val="0"/>
              </a:spcAft>
              <a:buFontTx/>
              <a:buChar char="–"/>
            </a:pPr>
            <a:r>
              <a:rPr lang="en-US" b="1" dirty="0">
                <a:solidFill>
                  <a:schemeClr val="tx2"/>
                </a:solidFill>
              </a:rPr>
              <a:t>Physical design (physical schema)</a:t>
            </a:r>
          </a:p>
          <a:p>
            <a:pPr marL="342900" indent="-342900" fontAlgn="base">
              <a:spcBef>
                <a:spcPct val="20000"/>
              </a:spcBef>
              <a:spcAft>
                <a:spcPct val="0"/>
              </a:spcAft>
              <a:buFontTx/>
              <a:buChar char="•"/>
            </a:pPr>
            <a:r>
              <a:rPr lang="en-US" dirty="0">
                <a:solidFill>
                  <a:srgbClr val="000000"/>
                </a:solidFill>
              </a:rPr>
              <a:t>The </a:t>
            </a:r>
            <a:r>
              <a:rPr lang="en-US" b="1" dirty="0">
                <a:solidFill>
                  <a:schemeClr val="tx2"/>
                </a:solidFill>
              </a:rPr>
              <a:t>data model</a:t>
            </a:r>
            <a:r>
              <a:rPr lang="en-US" i="1" dirty="0">
                <a:solidFill>
                  <a:schemeClr val="tx2"/>
                </a:solidFill>
              </a:rPr>
              <a:t> </a:t>
            </a:r>
            <a:r>
              <a:rPr lang="en-US" dirty="0">
                <a:solidFill>
                  <a:srgbClr val="000000"/>
                </a:solidFill>
              </a:rPr>
              <a:t>we are discussing is equivalent to the </a:t>
            </a:r>
            <a:r>
              <a:rPr lang="en-US" b="1" dirty="0">
                <a:solidFill>
                  <a:schemeClr val="tx2"/>
                </a:solidFill>
              </a:rPr>
              <a:t>conceptual design </a:t>
            </a:r>
            <a:r>
              <a:rPr lang="en-US" dirty="0">
                <a:solidFill>
                  <a:srgbClr val="000000"/>
                </a:solidFill>
              </a:rPr>
              <a:t>as defined in these books.</a:t>
            </a:r>
          </a:p>
          <a:p>
            <a:endParaRPr lang="en-US" dirty="0"/>
          </a:p>
        </p:txBody>
      </p:sp>
    </p:spTree>
    <p:extLst>
      <p:ext uri="{BB962C8B-B14F-4D97-AF65-F5344CB8AC3E}">
        <p14:creationId xmlns:p14="http://schemas.microsoft.com/office/powerpoint/2010/main" val="18711649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7429-E11A-4588-A8C2-8543030E9DC7}"/>
              </a:ext>
            </a:extLst>
          </p:cNvPr>
          <p:cNvSpPr>
            <a:spLocks noGrp="1"/>
          </p:cNvSpPr>
          <p:nvPr>
            <p:ph type="title"/>
          </p:nvPr>
        </p:nvSpPr>
        <p:spPr/>
        <p:txBody>
          <a:bodyPr/>
          <a:lstStyle/>
          <a:p>
            <a:r>
              <a:rPr lang="en-US" dirty="0"/>
              <a:t>The Entity-Relationship (E-R) Model</a:t>
            </a:r>
          </a:p>
        </p:txBody>
      </p:sp>
      <p:sp>
        <p:nvSpPr>
          <p:cNvPr id="3" name="Text Placeholder 2">
            <a:extLst>
              <a:ext uri="{FF2B5EF4-FFF2-40B4-BE49-F238E27FC236}">
                <a16:creationId xmlns:a16="http://schemas.microsoft.com/office/drawing/2014/main" id="{64D5963A-B396-4510-909A-0EB20F756D83}"/>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dirty="0">
                <a:solidFill>
                  <a:srgbClr val="000000"/>
                </a:solidFill>
              </a:rPr>
              <a:t>The </a:t>
            </a:r>
            <a:r>
              <a:rPr lang="en-US" b="1" dirty="0">
                <a:solidFill>
                  <a:schemeClr val="tx2"/>
                </a:solidFill>
              </a:rPr>
              <a:t>Entity-Relationship (E-R) model</a:t>
            </a:r>
            <a:r>
              <a:rPr lang="en-US" dirty="0">
                <a:solidFill>
                  <a:schemeClr val="tx2"/>
                </a:solidFill>
              </a:rPr>
              <a:t> </a:t>
            </a:r>
            <a:r>
              <a:rPr lang="en-US" dirty="0">
                <a:solidFill>
                  <a:srgbClr val="000000"/>
                </a:solidFill>
              </a:rPr>
              <a:t>is a set of concepts and graphical symbols that can be used to create conceptual schemas.</a:t>
            </a:r>
          </a:p>
          <a:p>
            <a:pPr marL="342900" indent="-342900" fontAlgn="base">
              <a:spcBef>
                <a:spcPct val="20000"/>
              </a:spcBef>
              <a:spcAft>
                <a:spcPct val="0"/>
              </a:spcAft>
              <a:buFontTx/>
              <a:buChar char="•"/>
            </a:pPr>
            <a:r>
              <a:rPr lang="en-US" dirty="0">
                <a:solidFill>
                  <a:srgbClr val="000000"/>
                </a:solidFill>
              </a:rPr>
              <a:t>Versions:</a:t>
            </a:r>
          </a:p>
          <a:p>
            <a:pPr lvl="1" indent="-285750" fontAlgn="base">
              <a:spcBef>
                <a:spcPct val="20000"/>
              </a:spcBef>
              <a:spcAft>
                <a:spcPct val="0"/>
              </a:spcAft>
              <a:buClr>
                <a:srgbClr val="000000"/>
              </a:buClr>
              <a:buFontTx/>
              <a:buChar char="–"/>
            </a:pPr>
            <a:r>
              <a:rPr lang="en-US" b="1" dirty="0">
                <a:solidFill>
                  <a:schemeClr val="tx2"/>
                </a:solidFill>
              </a:rPr>
              <a:t>Original E-R model</a:t>
            </a:r>
            <a:r>
              <a:rPr lang="en-US" dirty="0">
                <a:solidFill>
                  <a:srgbClr val="000000"/>
                </a:solidFill>
                <a:cs typeface="Arial" panose="020B0604020202020204" pitchFamily="34" charset="0"/>
              </a:rPr>
              <a:t>—b</a:t>
            </a:r>
            <a:r>
              <a:rPr lang="en-US" dirty="0">
                <a:solidFill>
                  <a:srgbClr val="000000"/>
                </a:solidFill>
              </a:rPr>
              <a:t>y </a:t>
            </a:r>
            <a:r>
              <a:rPr lang="en-US" dirty="0">
                <a:solidFill>
                  <a:srgbClr val="000000"/>
                </a:solidFill>
                <a:hlinkClick r:id="rId2"/>
              </a:rPr>
              <a:t>Peter Chen</a:t>
            </a:r>
            <a:r>
              <a:rPr lang="en-US" dirty="0">
                <a:solidFill>
                  <a:srgbClr val="000000"/>
                </a:solidFill>
              </a:rPr>
              <a:t> (1976)</a:t>
            </a:r>
          </a:p>
          <a:p>
            <a:pPr lvl="1" indent="-285750" fontAlgn="base">
              <a:spcBef>
                <a:spcPct val="20000"/>
              </a:spcBef>
              <a:spcAft>
                <a:spcPct val="0"/>
              </a:spcAft>
              <a:buClr>
                <a:srgbClr val="000000"/>
              </a:buClr>
              <a:buFontTx/>
              <a:buChar char="–"/>
            </a:pPr>
            <a:r>
              <a:rPr lang="en-US" b="1" dirty="0">
                <a:solidFill>
                  <a:schemeClr val="tx2"/>
                </a:solidFill>
              </a:rPr>
              <a:t>Extended E-R model</a:t>
            </a:r>
            <a:r>
              <a:rPr lang="en-US" dirty="0">
                <a:solidFill>
                  <a:srgbClr val="000000"/>
                </a:solidFill>
                <a:cs typeface="Arial" panose="020B0604020202020204" pitchFamily="34" charset="0"/>
              </a:rPr>
              <a:t>—later </a:t>
            </a:r>
            <a:r>
              <a:rPr lang="en-US" dirty="0">
                <a:solidFill>
                  <a:srgbClr val="000000"/>
                </a:solidFill>
              </a:rPr>
              <a:t>extensions to the Chen model included subtypes</a:t>
            </a:r>
          </a:p>
          <a:p>
            <a:pPr lvl="1" indent="-285750" fontAlgn="base">
              <a:spcBef>
                <a:spcPct val="20000"/>
              </a:spcBef>
              <a:spcAft>
                <a:spcPct val="0"/>
              </a:spcAft>
              <a:buClr>
                <a:srgbClr val="000000"/>
              </a:buClr>
              <a:buFontTx/>
              <a:buChar char="–"/>
            </a:pPr>
            <a:r>
              <a:rPr lang="en-US" dirty="0">
                <a:solidFill>
                  <a:srgbClr val="000000"/>
                </a:solidFill>
              </a:rPr>
              <a:t>Now referred to as the extended E-R model, which is used in this book when using the term E-R model</a:t>
            </a:r>
            <a:endParaRPr lang="en-US" dirty="0"/>
          </a:p>
        </p:txBody>
      </p:sp>
    </p:spTree>
    <p:extLst>
      <p:ext uri="{BB962C8B-B14F-4D97-AF65-F5344CB8AC3E}">
        <p14:creationId xmlns:p14="http://schemas.microsoft.com/office/powerpoint/2010/main" val="3858534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06E1-28AC-4BE2-B0E7-087F0160AE22}"/>
              </a:ext>
            </a:extLst>
          </p:cNvPr>
          <p:cNvSpPr>
            <a:spLocks noGrp="1"/>
          </p:cNvSpPr>
          <p:nvPr>
            <p:ph type="title"/>
          </p:nvPr>
        </p:nvSpPr>
        <p:spPr/>
        <p:txBody>
          <a:bodyPr/>
          <a:lstStyle/>
          <a:p>
            <a:r>
              <a:rPr lang="en-US" dirty="0"/>
              <a:t>Entities</a:t>
            </a:r>
          </a:p>
        </p:txBody>
      </p:sp>
      <p:sp>
        <p:nvSpPr>
          <p:cNvPr id="3" name="Text Placeholder 2">
            <a:extLst>
              <a:ext uri="{FF2B5EF4-FFF2-40B4-BE49-F238E27FC236}">
                <a16:creationId xmlns:a16="http://schemas.microsoft.com/office/drawing/2014/main" id="{9509EAD4-E61D-4142-9253-F59158A694CC}"/>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Something that can be readily identified and that users want to track:</a:t>
            </a:r>
          </a:p>
          <a:p>
            <a:pPr lvl="1" indent="-285750" fontAlgn="base">
              <a:spcBef>
                <a:spcPct val="20000"/>
              </a:spcBef>
              <a:spcAft>
                <a:spcPct val="0"/>
              </a:spcAft>
              <a:buClr>
                <a:srgbClr val="000000"/>
              </a:buClr>
              <a:buFontTx/>
              <a:buChar char="–"/>
            </a:pPr>
            <a:r>
              <a:rPr lang="en-US" b="1" dirty="0">
                <a:solidFill>
                  <a:schemeClr val="tx2"/>
                </a:solidFill>
              </a:rPr>
              <a:t>Entity class</a:t>
            </a:r>
            <a:r>
              <a:rPr lang="en-US" dirty="0">
                <a:solidFill>
                  <a:srgbClr val="000000"/>
                </a:solidFill>
                <a:cs typeface="Arial" panose="020B0604020202020204" pitchFamily="34" charset="0"/>
              </a:rPr>
              <a:t>—</a:t>
            </a:r>
            <a:r>
              <a:rPr lang="en-US" dirty="0">
                <a:solidFill>
                  <a:srgbClr val="000000"/>
                </a:solidFill>
              </a:rPr>
              <a:t>a collection of entities of a given type</a:t>
            </a:r>
          </a:p>
          <a:p>
            <a:pPr lvl="1" indent="-285750" fontAlgn="base">
              <a:spcBef>
                <a:spcPct val="20000"/>
              </a:spcBef>
              <a:spcAft>
                <a:spcPct val="0"/>
              </a:spcAft>
              <a:buClr>
                <a:srgbClr val="000000"/>
              </a:buClr>
              <a:buFontTx/>
              <a:buChar char="–"/>
            </a:pPr>
            <a:r>
              <a:rPr lang="en-US" b="1" dirty="0">
                <a:solidFill>
                  <a:schemeClr val="tx2"/>
                </a:solidFill>
              </a:rPr>
              <a:t>Entity instance</a:t>
            </a:r>
            <a:r>
              <a:rPr lang="en-US" dirty="0">
                <a:solidFill>
                  <a:srgbClr val="000000"/>
                </a:solidFill>
                <a:cs typeface="Arial" panose="020B0604020202020204" pitchFamily="34" charset="0"/>
              </a:rPr>
              <a:t>—</a:t>
            </a:r>
            <a:r>
              <a:rPr lang="en-US" dirty="0">
                <a:solidFill>
                  <a:srgbClr val="000000"/>
                </a:solidFill>
              </a:rPr>
              <a:t>the occurrence of a particular entity</a:t>
            </a:r>
          </a:p>
          <a:p>
            <a:pPr marL="342900" indent="-342900" fontAlgn="base">
              <a:spcBef>
                <a:spcPct val="20000"/>
              </a:spcBef>
              <a:spcAft>
                <a:spcPct val="0"/>
              </a:spcAft>
              <a:buFontTx/>
              <a:buChar char="•"/>
            </a:pPr>
            <a:r>
              <a:rPr lang="en-US" dirty="0">
                <a:solidFill>
                  <a:srgbClr val="000000"/>
                </a:solidFill>
              </a:rPr>
              <a:t>There are usually many instances of an entity in an entity class.</a:t>
            </a:r>
          </a:p>
          <a:p>
            <a:endParaRPr lang="en-US" dirty="0"/>
          </a:p>
        </p:txBody>
      </p:sp>
    </p:spTree>
    <p:extLst>
      <p:ext uri="{BB962C8B-B14F-4D97-AF65-F5344CB8AC3E}">
        <p14:creationId xmlns:p14="http://schemas.microsoft.com/office/powerpoint/2010/main" val="379276739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B9AFA-5F06-440E-9931-7EB6FCBA737E}"/>
              </a:ext>
            </a:extLst>
          </p:cNvPr>
          <p:cNvSpPr>
            <a:spLocks noGrp="1"/>
          </p:cNvSpPr>
          <p:nvPr>
            <p:ph type="title"/>
          </p:nvPr>
        </p:nvSpPr>
        <p:spPr/>
        <p:txBody>
          <a:bodyPr/>
          <a:lstStyle/>
          <a:p>
            <a:r>
              <a:rPr lang="en-US" dirty="0"/>
              <a:t>CUSTOMER Entity and Two Entity Instances</a:t>
            </a:r>
          </a:p>
        </p:txBody>
      </p:sp>
      <p:pic>
        <p:nvPicPr>
          <p:cNvPr id="5" name="Picture 4">
            <a:extLst>
              <a:ext uri="{FF2B5EF4-FFF2-40B4-BE49-F238E27FC236}">
                <a16:creationId xmlns:a16="http://schemas.microsoft.com/office/drawing/2014/main" id="{CF4AE648-E17F-41A8-A824-43482D9EE917}"/>
              </a:ext>
            </a:extLst>
          </p:cNvPr>
          <p:cNvPicPr>
            <a:picLocks noChangeAspect="1"/>
          </p:cNvPicPr>
          <p:nvPr/>
        </p:nvPicPr>
        <p:blipFill>
          <a:blip r:embed="rId2"/>
          <a:stretch>
            <a:fillRect/>
          </a:stretch>
        </p:blipFill>
        <p:spPr>
          <a:xfrm>
            <a:off x="4428744" y="1708042"/>
            <a:ext cx="3334512" cy="4310279"/>
          </a:xfrm>
          <a:prstGeom prst="rect">
            <a:avLst/>
          </a:prstGeom>
        </p:spPr>
      </p:pic>
    </p:spTree>
    <p:extLst>
      <p:ext uri="{BB962C8B-B14F-4D97-AF65-F5344CB8AC3E}">
        <p14:creationId xmlns:p14="http://schemas.microsoft.com/office/powerpoint/2010/main" val="6899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01D4-4BCA-42BB-B127-845F439F7EB5}"/>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p>
        </p:txBody>
      </p:sp>
      <p:sp>
        <p:nvSpPr>
          <p:cNvPr id="3" name="Text Placeholder 2">
            <a:extLst>
              <a:ext uri="{FF2B5EF4-FFF2-40B4-BE49-F238E27FC236}">
                <a16:creationId xmlns:a16="http://schemas.microsoft.com/office/drawing/2014/main" id="{713E4CD6-5A22-4AA7-9E35-AC1733CCDAA4}"/>
              </a:ext>
            </a:extLst>
          </p:cNvPr>
          <p:cNvSpPr>
            <a:spLocks noGrp="1"/>
          </p:cNvSpPr>
          <p:nvPr>
            <p:ph type="body" idx="1"/>
          </p:nvPr>
        </p:nvSpPr>
        <p:spPr/>
        <p:txBody>
          <a:bodyPr/>
          <a:lstStyle/>
          <a:p>
            <a:endParaRPr lang="en-US" dirty="0"/>
          </a:p>
          <a:p>
            <a:endParaRPr lang="en-US" dirty="0"/>
          </a:p>
          <a:p>
            <a:endParaRPr lang="en-US" dirty="0"/>
          </a:p>
          <a:p>
            <a:pPr marL="101600" indent="0" algn="ctr">
              <a:buNone/>
            </a:pPr>
            <a:r>
              <a:rPr lang="en-US" sz="3600" b="1" dirty="0">
                <a:solidFill>
                  <a:schemeClr val="tx2"/>
                </a:solidFill>
              </a:rPr>
              <a:t>End of Presentation:</a:t>
            </a:r>
          </a:p>
          <a:p>
            <a:pPr marL="101600" indent="0" algn="ctr">
              <a:buNone/>
            </a:pPr>
            <a:r>
              <a:rPr lang="en-US" sz="3600" dirty="0"/>
              <a:t>Week #1</a:t>
            </a:r>
          </a:p>
        </p:txBody>
      </p:sp>
    </p:spTree>
    <p:extLst>
      <p:ext uri="{BB962C8B-B14F-4D97-AF65-F5344CB8AC3E}">
        <p14:creationId xmlns:p14="http://schemas.microsoft.com/office/powerpoint/2010/main" val="391652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0799-B83E-4C04-9712-08EAE6FB7643}"/>
              </a:ext>
            </a:extLst>
          </p:cNvPr>
          <p:cNvSpPr>
            <a:spLocks noGrp="1"/>
          </p:cNvSpPr>
          <p:nvPr>
            <p:ph type="title"/>
          </p:nvPr>
        </p:nvSpPr>
        <p:spPr/>
        <p:txBody>
          <a:bodyPr/>
          <a:lstStyle/>
          <a:p>
            <a:r>
              <a:rPr lang="en-US" dirty="0"/>
              <a:t>Attributes</a:t>
            </a:r>
          </a:p>
        </p:txBody>
      </p:sp>
      <p:sp>
        <p:nvSpPr>
          <p:cNvPr id="3" name="Text Placeholder 2">
            <a:extLst>
              <a:ext uri="{FF2B5EF4-FFF2-40B4-BE49-F238E27FC236}">
                <a16:creationId xmlns:a16="http://schemas.microsoft.com/office/drawing/2014/main" id="{71D765DD-6A01-47ED-9B5D-A707C6A0F60F}"/>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sz="3200" b="1" dirty="0">
                <a:solidFill>
                  <a:schemeClr val="tx2"/>
                </a:solidFill>
              </a:rPr>
              <a:t>Attributes</a:t>
            </a:r>
            <a:r>
              <a:rPr lang="en-US" sz="3200" dirty="0">
                <a:solidFill>
                  <a:srgbClr val="000000"/>
                </a:solidFill>
              </a:rPr>
              <a:t> describe an entity’s characteristics.</a:t>
            </a:r>
          </a:p>
          <a:p>
            <a:pPr marL="342900" indent="-342900" fontAlgn="base">
              <a:spcBef>
                <a:spcPct val="20000"/>
              </a:spcBef>
              <a:spcAft>
                <a:spcPct val="0"/>
              </a:spcAft>
              <a:buFontTx/>
              <a:buChar char="•"/>
            </a:pPr>
            <a:r>
              <a:rPr lang="en-US" sz="3200" dirty="0">
                <a:solidFill>
                  <a:srgbClr val="000000"/>
                </a:solidFill>
              </a:rPr>
              <a:t>All entity instances of a given entity class have the same attributes, but vary in the values of those attributes.</a:t>
            </a:r>
          </a:p>
          <a:p>
            <a:pPr marL="342900" indent="-342900" fontAlgn="base">
              <a:spcBef>
                <a:spcPct val="20000"/>
              </a:spcBef>
              <a:spcAft>
                <a:spcPct val="0"/>
              </a:spcAft>
              <a:buFontTx/>
              <a:buChar char="•"/>
            </a:pPr>
            <a:r>
              <a:rPr lang="en-US" sz="3200" dirty="0">
                <a:solidFill>
                  <a:srgbClr val="000000"/>
                </a:solidFill>
              </a:rPr>
              <a:t>They were originally shown in data models as </a:t>
            </a:r>
            <a:r>
              <a:rPr lang="en-US" sz="3200" b="1" dirty="0">
                <a:solidFill>
                  <a:schemeClr val="tx2"/>
                </a:solidFill>
              </a:rPr>
              <a:t>ellipses</a:t>
            </a:r>
            <a:r>
              <a:rPr lang="en-US" sz="3200" dirty="0">
                <a:solidFill>
                  <a:srgbClr val="000000"/>
                </a:solidFill>
              </a:rPr>
              <a:t>.</a:t>
            </a:r>
          </a:p>
          <a:p>
            <a:pPr marL="342900" indent="-342900" fontAlgn="base">
              <a:spcBef>
                <a:spcPct val="20000"/>
              </a:spcBef>
              <a:spcAft>
                <a:spcPct val="0"/>
              </a:spcAft>
              <a:buFontTx/>
              <a:buChar char="•"/>
            </a:pPr>
            <a:r>
              <a:rPr lang="en-US" sz="3200" dirty="0">
                <a:solidFill>
                  <a:srgbClr val="000000"/>
                </a:solidFill>
              </a:rPr>
              <a:t>Data modeling products today commonly show attributes in </a:t>
            </a:r>
            <a:r>
              <a:rPr lang="en-US" sz="3200" b="1" dirty="0">
                <a:solidFill>
                  <a:schemeClr val="tx2"/>
                </a:solidFill>
              </a:rPr>
              <a:t>rectangular form</a:t>
            </a:r>
            <a:r>
              <a:rPr lang="en-US" sz="3200" dirty="0">
                <a:solidFill>
                  <a:srgbClr val="000000"/>
                </a:solidFill>
              </a:rPr>
              <a:t>.</a:t>
            </a:r>
          </a:p>
          <a:p>
            <a:endParaRPr lang="en-US" dirty="0"/>
          </a:p>
        </p:txBody>
      </p:sp>
    </p:spTree>
    <p:extLst>
      <p:ext uri="{BB962C8B-B14F-4D97-AF65-F5344CB8AC3E}">
        <p14:creationId xmlns:p14="http://schemas.microsoft.com/office/powerpoint/2010/main" val="42900533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7681-0EB0-4407-A04B-C878923B005B}"/>
              </a:ext>
            </a:extLst>
          </p:cNvPr>
          <p:cNvSpPr>
            <a:spLocks noGrp="1"/>
          </p:cNvSpPr>
          <p:nvPr>
            <p:ph type="title"/>
          </p:nvPr>
        </p:nvSpPr>
        <p:spPr/>
        <p:txBody>
          <a:bodyPr/>
          <a:lstStyle/>
          <a:p>
            <a:r>
              <a:rPr lang="en-US" dirty="0"/>
              <a:t>Identifiers</a:t>
            </a:r>
          </a:p>
        </p:txBody>
      </p:sp>
      <p:sp>
        <p:nvSpPr>
          <p:cNvPr id="3" name="Text Placeholder 2">
            <a:extLst>
              <a:ext uri="{FF2B5EF4-FFF2-40B4-BE49-F238E27FC236}">
                <a16:creationId xmlns:a16="http://schemas.microsoft.com/office/drawing/2014/main" id="{1F6F33FD-0EB2-4206-9188-72F3F75C2BE1}"/>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sz="2400" b="1" dirty="0">
                <a:solidFill>
                  <a:schemeClr val="tx2"/>
                </a:solidFill>
              </a:rPr>
              <a:t>Identifiers</a:t>
            </a:r>
            <a:r>
              <a:rPr lang="en-US" sz="2400" dirty="0">
                <a:solidFill>
                  <a:srgbClr val="000000"/>
                </a:solidFill>
              </a:rPr>
              <a:t> are attributes that name, or identify, entity instances.</a:t>
            </a:r>
          </a:p>
          <a:p>
            <a:pPr marL="342900" indent="-342900" fontAlgn="base">
              <a:spcBef>
                <a:spcPct val="20000"/>
              </a:spcBef>
              <a:spcAft>
                <a:spcPct val="0"/>
              </a:spcAft>
              <a:buFontTx/>
              <a:buChar char="•"/>
            </a:pPr>
            <a:r>
              <a:rPr lang="en-US" sz="2400" dirty="0">
                <a:solidFill>
                  <a:srgbClr val="000000"/>
                </a:solidFill>
              </a:rPr>
              <a:t>The identifier of an entity instance consists of one or more of the entity’s attributes.</a:t>
            </a:r>
          </a:p>
          <a:p>
            <a:pPr marL="342900" indent="-342900" fontAlgn="base">
              <a:spcBef>
                <a:spcPct val="20000"/>
              </a:spcBef>
              <a:spcAft>
                <a:spcPct val="0"/>
              </a:spcAft>
              <a:buClr>
                <a:srgbClr val="000000"/>
              </a:buClr>
              <a:buFontTx/>
              <a:buChar char="•"/>
            </a:pPr>
            <a:r>
              <a:rPr lang="en-US" sz="2400" b="1" dirty="0">
                <a:solidFill>
                  <a:schemeClr val="tx2"/>
                </a:solidFill>
              </a:rPr>
              <a:t>Composite identifiers</a:t>
            </a:r>
            <a:r>
              <a:rPr lang="en-US" sz="2400" dirty="0">
                <a:solidFill>
                  <a:schemeClr val="tx2"/>
                </a:solidFill>
              </a:rPr>
              <a:t> </a:t>
            </a:r>
            <a:r>
              <a:rPr lang="en-US" sz="2400" dirty="0">
                <a:solidFill>
                  <a:srgbClr val="000000"/>
                </a:solidFill>
              </a:rPr>
              <a:t>are identifiers that consist of two or more attributes.</a:t>
            </a:r>
          </a:p>
          <a:p>
            <a:pPr marL="342900" indent="-342900" fontAlgn="base">
              <a:spcBef>
                <a:spcPct val="20000"/>
              </a:spcBef>
              <a:spcAft>
                <a:spcPct val="0"/>
              </a:spcAft>
              <a:buFontTx/>
              <a:buChar char="•"/>
            </a:pPr>
            <a:r>
              <a:rPr lang="en-US" sz="2400" dirty="0">
                <a:solidFill>
                  <a:srgbClr val="000000"/>
                </a:solidFill>
              </a:rPr>
              <a:t>Identifiers in data models become keys in database designs.</a:t>
            </a:r>
          </a:p>
          <a:p>
            <a:pPr lvl="1" indent="-285750" fontAlgn="base">
              <a:spcBef>
                <a:spcPct val="20000"/>
              </a:spcBef>
              <a:spcAft>
                <a:spcPct val="0"/>
              </a:spcAft>
              <a:buFontTx/>
              <a:buChar char="–"/>
            </a:pPr>
            <a:r>
              <a:rPr lang="en-US" sz="2000" dirty="0">
                <a:solidFill>
                  <a:srgbClr val="000000"/>
                </a:solidFill>
              </a:rPr>
              <a:t>Entities have identifiers.</a:t>
            </a:r>
          </a:p>
          <a:p>
            <a:pPr lvl="1" indent="-285750" fontAlgn="base">
              <a:spcBef>
                <a:spcPct val="20000"/>
              </a:spcBef>
              <a:spcAft>
                <a:spcPct val="0"/>
              </a:spcAft>
              <a:buFontTx/>
              <a:buChar char="–"/>
            </a:pPr>
            <a:r>
              <a:rPr lang="en-US" sz="2000" dirty="0">
                <a:solidFill>
                  <a:srgbClr val="000000"/>
                </a:solidFill>
              </a:rPr>
              <a:t>Tables (or relations) have keys.</a:t>
            </a:r>
          </a:p>
          <a:p>
            <a:endParaRPr lang="en-US" dirty="0"/>
          </a:p>
        </p:txBody>
      </p:sp>
    </p:spTree>
    <p:extLst>
      <p:ext uri="{BB962C8B-B14F-4D97-AF65-F5344CB8AC3E}">
        <p14:creationId xmlns:p14="http://schemas.microsoft.com/office/powerpoint/2010/main" val="369225999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8F04-A13B-488B-A650-A9BAA9ACCC36}"/>
              </a:ext>
            </a:extLst>
          </p:cNvPr>
          <p:cNvSpPr>
            <a:spLocks noGrp="1"/>
          </p:cNvSpPr>
          <p:nvPr>
            <p:ph type="title"/>
          </p:nvPr>
        </p:nvSpPr>
        <p:spPr/>
        <p:txBody>
          <a:bodyPr/>
          <a:lstStyle/>
          <a:p>
            <a:r>
              <a:rPr lang="en-US" dirty="0"/>
              <a:t>Entity Attribute Display in Data Models</a:t>
            </a:r>
          </a:p>
        </p:txBody>
      </p:sp>
      <p:pic>
        <p:nvPicPr>
          <p:cNvPr id="5" name="Picture 4">
            <a:extLst>
              <a:ext uri="{FF2B5EF4-FFF2-40B4-BE49-F238E27FC236}">
                <a16:creationId xmlns:a16="http://schemas.microsoft.com/office/drawing/2014/main" id="{073B8891-BB35-4D0A-A37C-9B55C351625C}"/>
              </a:ext>
            </a:extLst>
          </p:cNvPr>
          <p:cNvPicPr>
            <a:picLocks noChangeAspect="1"/>
          </p:cNvPicPr>
          <p:nvPr/>
        </p:nvPicPr>
        <p:blipFill>
          <a:blip r:embed="rId2"/>
          <a:stretch>
            <a:fillRect/>
          </a:stretch>
        </p:blipFill>
        <p:spPr>
          <a:xfrm>
            <a:off x="2291526" y="1855724"/>
            <a:ext cx="7608949" cy="2863702"/>
          </a:xfrm>
          <a:prstGeom prst="rect">
            <a:avLst/>
          </a:prstGeom>
        </p:spPr>
      </p:pic>
    </p:spTree>
    <p:extLst>
      <p:ext uri="{BB962C8B-B14F-4D97-AF65-F5344CB8AC3E}">
        <p14:creationId xmlns:p14="http://schemas.microsoft.com/office/powerpoint/2010/main" val="35314288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5679-4D47-4263-9A40-043848DF84E8}"/>
              </a:ext>
            </a:extLst>
          </p:cNvPr>
          <p:cNvSpPr>
            <a:spLocks noGrp="1"/>
          </p:cNvSpPr>
          <p:nvPr>
            <p:ph type="title"/>
          </p:nvPr>
        </p:nvSpPr>
        <p:spPr/>
        <p:txBody>
          <a:bodyPr/>
          <a:lstStyle/>
          <a:p>
            <a:r>
              <a:rPr lang="en-US" dirty="0"/>
              <a:t>Relationships</a:t>
            </a:r>
          </a:p>
        </p:txBody>
      </p:sp>
      <p:sp>
        <p:nvSpPr>
          <p:cNvPr id="3" name="Text Placeholder 2">
            <a:extLst>
              <a:ext uri="{FF2B5EF4-FFF2-40B4-BE49-F238E27FC236}">
                <a16:creationId xmlns:a16="http://schemas.microsoft.com/office/drawing/2014/main" id="{DE7880B7-3B97-4C61-9A6F-C04E61E62905}"/>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Entities can be associated with one another in </a:t>
            </a:r>
            <a:r>
              <a:rPr lang="en-US" b="1" dirty="0">
                <a:solidFill>
                  <a:schemeClr val="tx2"/>
                </a:solidFill>
              </a:rPr>
              <a:t>relationships</a:t>
            </a:r>
            <a:r>
              <a:rPr lang="en-US" dirty="0">
                <a:solidFill>
                  <a:srgbClr val="000000"/>
                </a:solidFill>
              </a:rPr>
              <a:t>:</a:t>
            </a:r>
          </a:p>
          <a:p>
            <a:pPr lvl="1" indent="-285750" fontAlgn="base">
              <a:spcBef>
                <a:spcPct val="20000"/>
              </a:spcBef>
              <a:spcAft>
                <a:spcPct val="0"/>
              </a:spcAft>
              <a:buClr>
                <a:srgbClr val="000000"/>
              </a:buClr>
              <a:buFontTx/>
              <a:buChar char="–"/>
            </a:pPr>
            <a:r>
              <a:rPr lang="en-US" b="1" dirty="0">
                <a:solidFill>
                  <a:schemeClr val="tx2"/>
                </a:solidFill>
              </a:rPr>
              <a:t>Relationship classes</a:t>
            </a:r>
            <a:r>
              <a:rPr lang="en-US" dirty="0">
                <a:solidFill>
                  <a:srgbClr val="000000"/>
                </a:solidFill>
              </a:rPr>
              <a:t>: associations among entity classes</a:t>
            </a:r>
          </a:p>
          <a:p>
            <a:pPr lvl="1" indent="-285750" fontAlgn="base">
              <a:spcBef>
                <a:spcPct val="20000"/>
              </a:spcBef>
              <a:spcAft>
                <a:spcPct val="0"/>
              </a:spcAft>
              <a:buClr>
                <a:srgbClr val="000000"/>
              </a:buClr>
              <a:buFontTx/>
              <a:buChar char="–"/>
            </a:pPr>
            <a:r>
              <a:rPr lang="en-US" b="1" dirty="0">
                <a:solidFill>
                  <a:schemeClr val="tx2"/>
                </a:solidFill>
              </a:rPr>
              <a:t>Relationship instances</a:t>
            </a:r>
            <a:r>
              <a:rPr lang="en-US" dirty="0">
                <a:solidFill>
                  <a:srgbClr val="000000"/>
                </a:solidFill>
              </a:rPr>
              <a:t>: associations among entity instances</a:t>
            </a:r>
          </a:p>
          <a:p>
            <a:pPr marL="342900" indent="-342900" fontAlgn="base">
              <a:spcBef>
                <a:spcPct val="20000"/>
              </a:spcBef>
              <a:spcAft>
                <a:spcPct val="0"/>
              </a:spcAft>
              <a:buFontTx/>
              <a:buChar char="•"/>
            </a:pPr>
            <a:r>
              <a:rPr lang="en-US" dirty="0">
                <a:solidFill>
                  <a:srgbClr val="000000"/>
                </a:solidFill>
              </a:rPr>
              <a:t>In the original E-R model, relationships could have attributes, but today this is no longer done.</a:t>
            </a:r>
          </a:p>
          <a:p>
            <a:pPr marL="342900" indent="-342900" fontAlgn="base">
              <a:spcBef>
                <a:spcPct val="20000"/>
              </a:spcBef>
              <a:spcAft>
                <a:spcPct val="0"/>
              </a:spcAft>
              <a:buFontTx/>
              <a:buChar char="•"/>
            </a:pPr>
            <a:r>
              <a:rPr lang="en-US" dirty="0">
                <a:solidFill>
                  <a:srgbClr val="000000"/>
                </a:solidFill>
              </a:rPr>
              <a:t>A relationship class can involve two or more entity classes.</a:t>
            </a:r>
          </a:p>
          <a:p>
            <a:endParaRPr lang="en-US" dirty="0"/>
          </a:p>
        </p:txBody>
      </p:sp>
    </p:spTree>
    <p:extLst>
      <p:ext uri="{BB962C8B-B14F-4D97-AF65-F5344CB8AC3E}">
        <p14:creationId xmlns:p14="http://schemas.microsoft.com/office/powerpoint/2010/main" val="31592839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664F-D0F7-43F5-B9EF-3A782B9A7DF9}"/>
              </a:ext>
            </a:extLst>
          </p:cNvPr>
          <p:cNvSpPr>
            <a:spLocks noGrp="1"/>
          </p:cNvSpPr>
          <p:nvPr>
            <p:ph type="title"/>
          </p:nvPr>
        </p:nvSpPr>
        <p:spPr/>
        <p:txBody>
          <a:bodyPr/>
          <a:lstStyle/>
          <a:p>
            <a:r>
              <a:rPr lang="en-US" dirty="0"/>
              <a:t>Degree of the Relationship</a:t>
            </a:r>
          </a:p>
        </p:txBody>
      </p:sp>
      <p:sp>
        <p:nvSpPr>
          <p:cNvPr id="3" name="Text Placeholder 2">
            <a:extLst>
              <a:ext uri="{FF2B5EF4-FFF2-40B4-BE49-F238E27FC236}">
                <a16:creationId xmlns:a16="http://schemas.microsoft.com/office/drawing/2014/main" id="{07E4E265-03E1-4FA7-8505-7A4766AEEF4B}"/>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The </a:t>
            </a:r>
            <a:r>
              <a:rPr lang="en-US" b="1" dirty="0">
                <a:solidFill>
                  <a:schemeClr val="tx2"/>
                </a:solidFill>
              </a:rPr>
              <a:t>degree</a:t>
            </a:r>
            <a:r>
              <a:rPr lang="en-US" dirty="0">
                <a:solidFill>
                  <a:srgbClr val="FF9900"/>
                </a:solidFill>
              </a:rPr>
              <a:t> </a:t>
            </a:r>
            <a:r>
              <a:rPr lang="en-US" dirty="0">
                <a:solidFill>
                  <a:srgbClr val="000000"/>
                </a:solidFill>
              </a:rPr>
              <a:t>of the relationship</a:t>
            </a:r>
            <a:r>
              <a:rPr lang="en-US" dirty="0">
                <a:solidFill>
                  <a:srgbClr val="FF9900"/>
                </a:solidFill>
              </a:rPr>
              <a:t> </a:t>
            </a:r>
            <a:r>
              <a:rPr lang="en-US" dirty="0">
                <a:solidFill>
                  <a:srgbClr val="000000"/>
                </a:solidFill>
              </a:rPr>
              <a:t>is the number of entity classes in the relationship:</a:t>
            </a:r>
          </a:p>
          <a:p>
            <a:pPr lvl="1" indent="-285750" fontAlgn="base">
              <a:spcBef>
                <a:spcPct val="20000"/>
              </a:spcBef>
              <a:spcAft>
                <a:spcPct val="0"/>
              </a:spcAft>
              <a:buFontTx/>
              <a:buChar char="–"/>
            </a:pPr>
            <a:r>
              <a:rPr lang="en-US" dirty="0">
                <a:solidFill>
                  <a:srgbClr val="000000"/>
                </a:solidFill>
              </a:rPr>
              <a:t>Two entities have a </a:t>
            </a:r>
            <a:r>
              <a:rPr lang="en-US" b="1" dirty="0">
                <a:solidFill>
                  <a:schemeClr val="tx2"/>
                </a:solidFill>
              </a:rPr>
              <a:t>binary relationship</a:t>
            </a:r>
            <a:r>
              <a:rPr lang="en-US" dirty="0">
                <a:solidFill>
                  <a:schemeClr val="tx2"/>
                </a:solidFill>
              </a:rPr>
              <a:t> </a:t>
            </a:r>
            <a:r>
              <a:rPr lang="en-US" dirty="0">
                <a:solidFill>
                  <a:srgbClr val="000000"/>
                </a:solidFill>
              </a:rPr>
              <a:t>of degree two</a:t>
            </a:r>
          </a:p>
          <a:p>
            <a:pPr lvl="1" indent="-285750" fontAlgn="base">
              <a:spcBef>
                <a:spcPct val="20000"/>
              </a:spcBef>
              <a:spcAft>
                <a:spcPct val="0"/>
              </a:spcAft>
              <a:buFontTx/>
              <a:buChar char="–"/>
            </a:pPr>
            <a:r>
              <a:rPr lang="en-US" dirty="0">
                <a:solidFill>
                  <a:srgbClr val="000000"/>
                </a:solidFill>
              </a:rPr>
              <a:t>Three entities have a </a:t>
            </a:r>
            <a:r>
              <a:rPr lang="en-US" b="1" dirty="0">
                <a:solidFill>
                  <a:schemeClr val="tx2"/>
                </a:solidFill>
              </a:rPr>
              <a:t>ternary relationship</a:t>
            </a:r>
            <a:r>
              <a:rPr lang="en-US" dirty="0">
                <a:solidFill>
                  <a:schemeClr val="tx2"/>
                </a:solidFill>
              </a:rPr>
              <a:t> </a:t>
            </a:r>
            <a:r>
              <a:rPr lang="en-US" dirty="0">
                <a:solidFill>
                  <a:srgbClr val="000000"/>
                </a:solidFill>
              </a:rPr>
              <a:t>of degree three</a:t>
            </a:r>
          </a:p>
          <a:p>
            <a:endParaRPr lang="en-US" dirty="0"/>
          </a:p>
        </p:txBody>
      </p:sp>
    </p:spTree>
    <p:extLst>
      <p:ext uri="{BB962C8B-B14F-4D97-AF65-F5344CB8AC3E}">
        <p14:creationId xmlns:p14="http://schemas.microsoft.com/office/powerpoint/2010/main" val="6807704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7A2E1-81B6-424B-87D0-CD7B3B7687FF}"/>
              </a:ext>
            </a:extLst>
          </p:cNvPr>
          <p:cNvSpPr>
            <a:spLocks noGrp="1"/>
          </p:cNvSpPr>
          <p:nvPr>
            <p:ph type="title"/>
          </p:nvPr>
        </p:nvSpPr>
        <p:spPr/>
        <p:txBody>
          <a:bodyPr/>
          <a:lstStyle/>
          <a:p>
            <a:r>
              <a:rPr lang="en-US" dirty="0"/>
              <a:t>Binary Versus Ternary Relationships</a:t>
            </a:r>
          </a:p>
        </p:txBody>
      </p:sp>
      <p:pic>
        <p:nvPicPr>
          <p:cNvPr id="5" name="Picture 4">
            <a:extLst>
              <a:ext uri="{FF2B5EF4-FFF2-40B4-BE49-F238E27FC236}">
                <a16:creationId xmlns:a16="http://schemas.microsoft.com/office/drawing/2014/main" id="{68C2B6A8-B35B-419A-858D-6A6923B0D230}"/>
              </a:ext>
            </a:extLst>
          </p:cNvPr>
          <p:cNvPicPr>
            <a:picLocks noChangeAspect="1"/>
          </p:cNvPicPr>
          <p:nvPr/>
        </p:nvPicPr>
        <p:blipFill>
          <a:blip r:embed="rId2"/>
          <a:stretch>
            <a:fillRect/>
          </a:stretch>
        </p:blipFill>
        <p:spPr>
          <a:xfrm>
            <a:off x="2740477" y="1758188"/>
            <a:ext cx="6711047" cy="3809492"/>
          </a:xfrm>
          <a:prstGeom prst="rect">
            <a:avLst/>
          </a:prstGeom>
        </p:spPr>
      </p:pic>
    </p:spTree>
    <p:extLst>
      <p:ext uri="{BB962C8B-B14F-4D97-AF65-F5344CB8AC3E}">
        <p14:creationId xmlns:p14="http://schemas.microsoft.com/office/powerpoint/2010/main" val="39434765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C591-F90B-4B69-900F-827D4D1562C8}"/>
              </a:ext>
            </a:extLst>
          </p:cNvPr>
          <p:cNvSpPr>
            <a:spLocks noGrp="1"/>
          </p:cNvSpPr>
          <p:nvPr>
            <p:ph type="title"/>
          </p:nvPr>
        </p:nvSpPr>
        <p:spPr/>
        <p:txBody>
          <a:bodyPr/>
          <a:lstStyle/>
          <a:p>
            <a:r>
              <a:rPr lang="en-US" dirty="0"/>
              <a:t>Entities and Tables</a:t>
            </a:r>
          </a:p>
        </p:txBody>
      </p:sp>
      <p:sp>
        <p:nvSpPr>
          <p:cNvPr id="3" name="Text Placeholder 2">
            <a:extLst>
              <a:ext uri="{FF2B5EF4-FFF2-40B4-BE49-F238E27FC236}">
                <a16:creationId xmlns:a16="http://schemas.microsoft.com/office/drawing/2014/main" id="{BC9EB55B-B9A7-4977-8C38-8483237C2CA2}"/>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The principle difference between an </a:t>
            </a:r>
            <a:r>
              <a:rPr lang="en-US" b="1" dirty="0">
                <a:solidFill>
                  <a:schemeClr val="tx2"/>
                </a:solidFill>
              </a:rPr>
              <a:t>entity</a:t>
            </a:r>
            <a:r>
              <a:rPr lang="en-US" dirty="0">
                <a:solidFill>
                  <a:srgbClr val="000000"/>
                </a:solidFill>
              </a:rPr>
              <a:t> and a </a:t>
            </a:r>
            <a:r>
              <a:rPr lang="en-US" b="1" dirty="0">
                <a:solidFill>
                  <a:schemeClr val="tx2"/>
                </a:solidFill>
              </a:rPr>
              <a:t>table (relation) </a:t>
            </a:r>
            <a:r>
              <a:rPr lang="en-US" dirty="0">
                <a:solidFill>
                  <a:srgbClr val="000000"/>
                </a:solidFill>
              </a:rPr>
              <a:t>is that you can express a relationship between entities </a:t>
            </a:r>
            <a:r>
              <a:rPr lang="en-US" i="1" dirty="0">
                <a:solidFill>
                  <a:schemeClr val="tx2"/>
                </a:solidFill>
              </a:rPr>
              <a:t>without using foreign keys</a:t>
            </a:r>
            <a:r>
              <a:rPr lang="en-US" dirty="0">
                <a:solidFill>
                  <a:srgbClr val="000000"/>
                </a:solidFill>
              </a:rPr>
              <a:t>.</a:t>
            </a:r>
          </a:p>
          <a:p>
            <a:pPr marL="342900" indent="-342900" fontAlgn="base">
              <a:spcBef>
                <a:spcPct val="20000"/>
              </a:spcBef>
              <a:spcAft>
                <a:spcPct val="0"/>
              </a:spcAft>
              <a:buFontTx/>
              <a:buChar char="•"/>
            </a:pPr>
            <a:r>
              <a:rPr lang="en-US" dirty="0">
                <a:solidFill>
                  <a:srgbClr val="000000"/>
                </a:solidFill>
              </a:rPr>
              <a:t>This makes it easier to work with entities in the early design process where the very existence of entities and the relationships between them is uncertain.</a:t>
            </a:r>
          </a:p>
          <a:p>
            <a:endParaRPr lang="en-US" dirty="0"/>
          </a:p>
        </p:txBody>
      </p:sp>
    </p:spTree>
    <p:extLst>
      <p:ext uri="{BB962C8B-B14F-4D97-AF65-F5344CB8AC3E}">
        <p14:creationId xmlns:p14="http://schemas.microsoft.com/office/powerpoint/2010/main" val="20270514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7F54-1B8E-493E-AEE5-EE0D33A4A361}"/>
              </a:ext>
            </a:extLst>
          </p:cNvPr>
          <p:cNvSpPr>
            <a:spLocks noGrp="1"/>
          </p:cNvSpPr>
          <p:nvPr>
            <p:ph type="title"/>
          </p:nvPr>
        </p:nvSpPr>
        <p:spPr/>
        <p:txBody>
          <a:bodyPr/>
          <a:lstStyle/>
          <a:p>
            <a:r>
              <a:rPr lang="en-US" dirty="0"/>
              <a:t>Cardinality</a:t>
            </a:r>
          </a:p>
        </p:txBody>
      </p:sp>
      <p:sp>
        <p:nvSpPr>
          <p:cNvPr id="3" name="Text Placeholder 2">
            <a:extLst>
              <a:ext uri="{FF2B5EF4-FFF2-40B4-BE49-F238E27FC236}">
                <a16:creationId xmlns:a16="http://schemas.microsoft.com/office/drawing/2014/main" id="{4442EAB4-6B52-4CCB-B196-C7D31524FFC8}"/>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b="1" dirty="0">
                <a:solidFill>
                  <a:schemeClr val="tx2"/>
                </a:solidFill>
              </a:rPr>
              <a:t>Cardinality</a:t>
            </a:r>
            <a:r>
              <a:rPr lang="en-US" dirty="0">
                <a:solidFill>
                  <a:srgbClr val="000000"/>
                </a:solidFill>
              </a:rPr>
              <a:t> means “count,” and is expressed as a number.</a:t>
            </a:r>
          </a:p>
          <a:p>
            <a:pPr marL="342900" indent="-342900" fontAlgn="base">
              <a:spcBef>
                <a:spcPct val="20000"/>
              </a:spcBef>
              <a:spcAft>
                <a:spcPct val="0"/>
              </a:spcAft>
              <a:buClr>
                <a:srgbClr val="000000"/>
              </a:buClr>
              <a:buFontTx/>
              <a:buChar char="•"/>
            </a:pPr>
            <a:r>
              <a:rPr lang="en-US" b="1" dirty="0">
                <a:solidFill>
                  <a:schemeClr val="tx2"/>
                </a:solidFill>
              </a:rPr>
              <a:t>Maximum cardinality</a:t>
            </a:r>
            <a:r>
              <a:rPr lang="en-US" dirty="0">
                <a:solidFill>
                  <a:schemeClr val="tx2"/>
                </a:solidFill>
              </a:rPr>
              <a:t> </a:t>
            </a:r>
            <a:r>
              <a:rPr lang="en-US" dirty="0">
                <a:solidFill>
                  <a:srgbClr val="000000"/>
                </a:solidFill>
              </a:rPr>
              <a:t>is the maximum number of relationship instances in which an entity </a:t>
            </a:r>
            <a:r>
              <a:rPr lang="en-US" b="1" i="1" dirty="0">
                <a:solidFill>
                  <a:srgbClr val="0099CC"/>
                </a:solidFill>
              </a:rPr>
              <a:t>can</a:t>
            </a:r>
            <a:r>
              <a:rPr lang="en-US" dirty="0">
                <a:solidFill>
                  <a:srgbClr val="000000"/>
                </a:solidFill>
              </a:rPr>
              <a:t> participate.</a:t>
            </a:r>
          </a:p>
          <a:p>
            <a:pPr marL="342900" indent="-342900" fontAlgn="base">
              <a:spcBef>
                <a:spcPct val="20000"/>
              </a:spcBef>
              <a:spcAft>
                <a:spcPct val="0"/>
              </a:spcAft>
              <a:buClr>
                <a:srgbClr val="000000"/>
              </a:buClr>
              <a:buFontTx/>
              <a:buChar char="•"/>
            </a:pPr>
            <a:r>
              <a:rPr lang="en-US" b="1" dirty="0">
                <a:solidFill>
                  <a:schemeClr val="tx2"/>
                </a:solidFill>
              </a:rPr>
              <a:t>Minimum cardinality</a:t>
            </a:r>
            <a:r>
              <a:rPr lang="en-US" dirty="0">
                <a:solidFill>
                  <a:schemeClr val="tx2"/>
                </a:solidFill>
              </a:rPr>
              <a:t> </a:t>
            </a:r>
            <a:r>
              <a:rPr lang="en-US" dirty="0">
                <a:solidFill>
                  <a:srgbClr val="000000"/>
                </a:solidFill>
              </a:rPr>
              <a:t>is the minimum number of relationship instances in which an entity </a:t>
            </a:r>
            <a:r>
              <a:rPr lang="en-US" b="1" i="1" dirty="0">
                <a:solidFill>
                  <a:srgbClr val="0099CC"/>
                </a:solidFill>
              </a:rPr>
              <a:t>must</a:t>
            </a:r>
            <a:r>
              <a:rPr lang="en-US" i="1" dirty="0">
                <a:solidFill>
                  <a:srgbClr val="000000"/>
                </a:solidFill>
              </a:rPr>
              <a:t> </a:t>
            </a:r>
            <a:r>
              <a:rPr lang="en-US" dirty="0">
                <a:solidFill>
                  <a:srgbClr val="000000"/>
                </a:solidFill>
              </a:rPr>
              <a:t>participate.</a:t>
            </a:r>
          </a:p>
          <a:p>
            <a:endParaRPr lang="en-US" dirty="0"/>
          </a:p>
        </p:txBody>
      </p:sp>
    </p:spTree>
    <p:extLst>
      <p:ext uri="{BB962C8B-B14F-4D97-AF65-F5344CB8AC3E}">
        <p14:creationId xmlns:p14="http://schemas.microsoft.com/office/powerpoint/2010/main" val="11864713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FCB1-61CE-4FBC-9384-44A4CD6B1EEB}"/>
              </a:ext>
            </a:extLst>
          </p:cNvPr>
          <p:cNvSpPr>
            <a:spLocks noGrp="1"/>
          </p:cNvSpPr>
          <p:nvPr>
            <p:ph type="title"/>
          </p:nvPr>
        </p:nvSpPr>
        <p:spPr/>
        <p:txBody>
          <a:bodyPr/>
          <a:lstStyle/>
          <a:p>
            <a:r>
              <a:rPr lang="en-US" dirty="0"/>
              <a:t>Maximum Cardinality</a:t>
            </a:r>
          </a:p>
        </p:txBody>
      </p:sp>
      <p:sp>
        <p:nvSpPr>
          <p:cNvPr id="3" name="Text Placeholder 2">
            <a:extLst>
              <a:ext uri="{FF2B5EF4-FFF2-40B4-BE49-F238E27FC236}">
                <a16:creationId xmlns:a16="http://schemas.microsoft.com/office/drawing/2014/main" id="{5C2558EB-F968-4451-ABB7-138279E2A14F}"/>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b="1" dirty="0">
                <a:solidFill>
                  <a:schemeClr val="tx2"/>
                </a:solidFill>
              </a:rPr>
              <a:t>Maximum cardinality</a:t>
            </a:r>
            <a:r>
              <a:rPr lang="en-US" dirty="0">
                <a:solidFill>
                  <a:schemeClr val="tx2"/>
                </a:solidFill>
              </a:rPr>
              <a:t> </a:t>
            </a:r>
            <a:r>
              <a:rPr lang="en-US" dirty="0">
                <a:solidFill>
                  <a:srgbClr val="000000"/>
                </a:solidFill>
              </a:rPr>
              <a:t>is the maximum number of relationship instances in which an entity </a:t>
            </a:r>
            <a:r>
              <a:rPr lang="en-US" b="1" i="1" dirty="0">
                <a:solidFill>
                  <a:srgbClr val="0099CC"/>
                </a:solidFill>
              </a:rPr>
              <a:t>can</a:t>
            </a:r>
            <a:r>
              <a:rPr lang="en-US" dirty="0">
                <a:solidFill>
                  <a:srgbClr val="000000"/>
                </a:solidFill>
              </a:rPr>
              <a:t> participate.</a:t>
            </a:r>
          </a:p>
          <a:p>
            <a:pPr marL="342900" indent="-342900" fontAlgn="base">
              <a:spcBef>
                <a:spcPct val="20000"/>
              </a:spcBef>
              <a:spcAft>
                <a:spcPct val="0"/>
              </a:spcAft>
              <a:buFontTx/>
              <a:buChar char="•"/>
            </a:pPr>
            <a:r>
              <a:rPr lang="en-US" dirty="0">
                <a:solidFill>
                  <a:srgbClr val="000000"/>
                </a:solidFill>
              </a:rPr>
              <a:t>There are three types of maximum cardinality:</a:t>
            </a:r>
          </a:p>
          <a:p>
            <a:pPr lvl="1" indent="-285750" fontAlgn="base">
              <a:spcBef>
                <a:spcPct val="20000"/>
              </a:spcBef>
              <a:spcAft>
                <a:spcPct val="0"/>
              </a:spcAft>
              <a:buFontTx/>
              <a:buChar char="–"/>
            </a:pPr>
            <a:r>
              <a:rPr lang="en-US" b="1" dirty="0">
                <a:solidFill>
                  <a:schemeClr val="tx2"/>
                </a:solidFill>
              </a:rPr>
              <a:t>One-to-One [1:1]</a:t>
            </a:r>
          </a:p>
          <a:p>
            <a:pPr lvl="1" indent="-285750" fontAlgn="base">
              <a:spcBef>
                <a:spcPct val="20000"/>
              </a:spcBef>
              <a:spcAft>
                <a:spcPct val="0"/>
              </a:spcAft>
              <a:buFontTx/>
              <a:buChar char="–"/>
            </a:pPr>
            <a:r>
              <a:rPr lang="en-US" b="1" dirty="0">
                <a:solidFill>
                  <a:schemeClr val="tx2"/>
                </a:solidFill>
              </a:rPr>
              <a:t>One-to-Many [1:N]</a:t>
            </a:r>
          </a:p>
          <a:p>
            <a:pPr lvl="1" indent="-285750" fontAlgn="base">
              <a:spcBef>
                <a:spcPct val="20000"/>
              </a:spcBef>
              <a:spcAft>
                <a:spcPct val="0"/>
              </a:spcAft>
              <a:buFontTx/>
              <a:buChar char="–"/>
            </a:pPr>
            <a:r>
              <a:rPr lang="en-US" b="1" dirty="0">
                <a:solidFill>
                  <a:schemeClr val="tx2"/>
                </a:solidFill>
              </a:rPr>
              <a:t>Many-to-Many [N:M]</a:t>
            </a:r>
          </a:p>
          <a:p>
            <a:endParaRPr lang="en-US" dirty="0"/>
          </a:p>
        </p:txBody>
      </p:sp>
    </p:spTree>
    <p:extLst>
      <p:ext uri="{BB962C8B-B14F-4D97-AF65-F5344CB8AC3E}">
        <p14:creationId xmlns:p14="http://schemas.microsoft.com/office/powerpoint/2010/main" val="42251513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8DD18-8330-4ACA-AD04-70AE5CB94BDD}"/>
              </a:ext>
            </a:extLst>
          </p:cNvPr>
          <p:cNvSpPr>
            <a:spLocks noGrp="1"/>
          </p:cNvSpPr>
          <p:nvPr>
            <p:ph type="title"/>
          </p:nvPr>
        </p:nvSpPr>
        <p:spPr/>
        <p:txBody>
          <a:bodyPr/>
          <a:lstStyle/>
          <a:p>
            <a:r>
              <a:rPr lang="en-US" dirty="0"/>
              <a:t>Minimum Cardinality</a:t>
            </a:r>
          </a:p>
        </p:txBody>
      </p:sp>
      <p:sp>
        <p:nvSpPr>
          <p:cNvPr id="3" name="Text Placeholder 2">
            <a:extLst>
              <a:ext uri="{FF2B5EF4-FFF2-40B4-BE49-F238E27FC236}">
                <a16:creationId xmlns:a16="http://schemas.microsoft.com/office/drawing/2014/main" id="{0E2DDD3E-A47A-422F-99AC-0A4BA931E7E5}"/>
              </a:ext>
            </a:extLst>
          </p:cNvPr>
          <p:cNvSpPr>
            <a:spLocks noGrp="1"/>
          </p:cNvSpPr>
          <p:nvPr>
            <p:ph type="body" idx="1"/>
          </p:nvPr>
        </p:nvSpPr>
        <p:spPr/>
        <p:txBody>
          <a:bodyPr/>
          <a:lstStyle/>
          <a:p>
            <a:pPr marL="342900" indent="-342900" fontAlgn="base">
              <a:spcBef>
                <a:spcPct val="20000"/>
              </a:spcBef>
              <a:spcAft>
                <a:spcPct val="0"/>
              </a:spcAft>
              <a:buClr>
                <a:srgbClr val="000000"/>
              </a:buClr>
              <a:buFontTx/>
              <a:buChar char="•"/>
            </a:pPr>
            <a:r>
              <a:rPr lang="en-US" b="1" dirty="0">
                <a:solidFill>
                  <a:schemeClr val="tx2"/>
                </a:solidFill>
              </a:rPr>
              <a:t>Minimum cardinality</a:t>
            </a:r>
            <a:r>
              <a:rPr lang="en-US" dirty="0">
                <a:solidFill>
                  <a:schemeClr val="tx2"/>
                </a:solidFill>
              </a:rPr>
              <a:t> </a:t>
            </a:r>
            <a:r>
              <a:rPr lang="en-US" dirty="0">
                <a:solidFill>
                  <a:srgbClr val="000000"/>
                </a:solidFill>
              </a:rPr>
              <a:t>is the minimum number of entity instances that </a:t>
            </a:r>
            <a:r>
              <a:rPr lang="en-US" b="1" i="1" dirty="0">
                <a:solidFill>
                  <a:schemeClr val="tx2"/>
                </a:solidFill>
              </a:rPr>
              <a:t>must</a:t>
            </a:r>
            <a:r>
              <a:rPr lang="en-US" dirty="0">
                <a:solidFill>
                  <a:srgbClr val="000000"/>
                </a:solidFill>
              </a:rPr>
              <a:t> participate in a relationship.</a:t>
            </a:r>
          </a:p>
          <a:p>
            <a:pPr marL="342900" indent="-342900" fontAlgn="base">
              <a:spcBef>
                <a:spcPct val="20000"/>
              </a:spcBef>
              <a:spcAft>
                <a:spcPct val="0"/>
              </a:spcAft>
              <a:buFontTx/>
              <a:buChar char="•"/>
            </a:pPr>
            <a:r>
              <a:rPr lang="en-US" dirty="0">
                <a:solidFill>
                  <a:srgbClr val="000000"/>
                </a:solidFill>
              </a:rPr>
              <a:t>Minimums are generally stated as either </a:t>
            </a:r>
            <a:r>
              <a:rPr lang="en-US" b="1" dirty="0">
                <a:solidFill>
                  <a:schemeClr val="tx2"/>
                </a:solidFill>
              </a:rPr>
              <a:t>zero</a:t>
            </a:r>
            <a:r>
              <a:rPr lang="en-US" dirty="0">
                <a:solidFill>
                  <a:srgbClr val="000000"/>
                </a:solidFill>
              </a:rPr>
              <a:t> or </a:t>
            </a:r>
            <a:r>
              <a:rPr lang="en-US" b="1" dirty="0">
                <a:solidFill>
                  <a:schemeClr val="tx2"/>
                </a:solidFill>
              </a:rPr>
              <a:t>one</a:t>
            </a:r>
            <a:r>
              <a:rPr lang="en-US" dirty="0">
                <a:solidFill>
                  <a:srgbClr val="000000"/>
                </a:solidFill>
              </a:rPr>
              <a:t>:</a:t>
            </a:r>
          </a:p>
          <a:p>
            <a:pPr lvl="1" indent="-285750" fontAlgn="base">
              <a:spcBef>
                <a:spcPct val="20000"/>
              </a:spcBef>
              <a:spcAft>
                <a:spcPct val="0"/>
              </a:spcAft>
              <a:buFontTx/>
              <a:buChar char="–"/>
            </a:pPr>
            <a:r>
              <a:rPr lang="en-US" dirty="0">
                <a:solidFill>
                  <a:srgbClr val="000000"/>
                </a:solidFill>
              </a:rPr>
              <a:t>IF </a:t>
            </a:r>
            <a:r>
              <a:rPr lang="en-US" b="1" dirty="0">
                <a:solidFill>
                  <a:schemeClr val="tx2"/>
                </a:solidFill>
              </a:rPr>
              <a:t>zero [0]</a:t>
            </a:r>
            <a:r>
              <a:rPr lang="en-US" dirty="0">
                <a:solidFill>
                  <a:srgbClr val="000000"/>
                </a:solidFill>
              </a:rPr>
              <a:t> THEN participation in the relationship by the entity is </a:t>
            </a:r>
            <a:r>
              <a:rPr lang="en-US" b="1" dirty="0">
                <a:solidFill>
                  <a:schemeClr val="tx2"/>
                </a:solidFill>
              </a:rPr>
              <a:t>optional</a:t>
            </a:r>
            <a:r>
              <a:rPr lang="en-US" dirty="0">
                <a:solidFill>
                  <a:srgbClr val="000000"/>
                </a:solidFill>
              </a:rPr>
              <a:t>, and </a:t>
            </a:r>
            <a:r>
              <a:rPr lang="en-US" b="1" i="1" dirty="0">
                <a:solidFill>
                  <a:schemeClr val="tx2"/>
                </a:solidFill>
              </a:rPr>
              <a:t>no</a:t>
            </a:r>
            <a:r>
              <a:rPr lang="en-US" dirty="0">
                <a:solidFill>
                  <a:srgbClr val="000000"/>
                </a:solidFill>
              </a:rPr>
              <a:t> entity instance must participate in the relationship.</a:t>
            </a:r>
          </a:p>
          <a:p>
            <a:pPr lvl="1" indent="-285750" fontAlgn="base">
              <a:spcBef>
                <a:spcPct val="20000"/>
              </a:spcBef>
              <a:spcAft>
                <a:spcPct val="0"/>
              </a:spcAft>
              <a:buFontTx/>
              <a:buChar char="–"/>
            </a:pPr>
            <a:r>
              <a:rPr lang="en-US" dirty="0">
                <a:solidFill>
                  <a:srgbClr val="000000"/>
                </a:solidFill>
              </a:rPr>
              <a:t>IF </a:t>
            </a:r>
            <a:r>
              <a:rPr lang="en-US" b="1" dirty="0">
                <a:solidFill>
                  <a:schemeClr val="tx2"/>
                </a:solidFill>
              </a:rPr>
              <a:t>one [1]</a:t>
            </a:r>
            <a:r>
              <a:rPr lang="en-US" dirty="0">
                <a:solidFill>
                  <a:srgbClr val="000000"/>
                </a:solidFill>
              </a:rPr>
              <a:t> THEN participation in the relationship by the entity is </a:t>
            </a:r>
            <a:r>
              <a:rPr lang="en-US" b="1" dirty="0">
                <a:solidFill>
                  <a:schemeClr val="tx2"/>
                </a:solidFill>
              </a:rPr>
              <a:t>mandatory</a:t>
            </a:r>
            <a:r>
              <a:rPr lang="en-US" dirty="0">
                <a:solidFill>
                  <a:srgbClr val="000000"/>
                </a:solidFill>
              </a:rPr>
              <a:t>, and </a:t>
            </a:r>
            <a:r>
              <a:rPr lang="en-US" b="1" i="1" dirty="0">
                <a:solidFill>
                  <a:schemeClr val="tx2"/>
                </a:solidFill>
              </a:rPr>
              <a:t>at least one</a:t>
            </a:r>
            <a:r>
              <a:rPr lang="en-US" dirty="0">
                <a:solidFill>
                  <a:schemeClr val="tx2"/>
                </a:solidFill>
              </a:rPr>
              <a:t> </a:t>
            </a:r>
            <a:r>
              <a:rPr lang="en-US" dirty="0">
                <a:solidFill>
                  <a:srgbClr val="000000"/>
                </a:solidFill>
              </a:rPr>
              <a:t>entity instance must participate in the relationship.</a:t>
            </a:r>
          </a:p>
          <a:p>
            <a:endParaRPr lang="en-US" dirty="0"/>
          </a:p>
        </p:txBody>
      </p:sp>
    </p:spTree>
    <p:extLst>
      <p:ext uri="{BB962C8B-B14F-4D97-AF65-F5344CB8AC3E}">
        <p14:creationId xmlns:p14="http://schemas.microsoft.com/office/powerpoint/2010/main" val="3948956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7010400"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#2</a:t>
            </a:r>
          </a:p>
          <a:p>
            <a:pPr marL="0" indent="0">
              <a:spcBef>
                <a:spcPts val="0"/>
              </a:spcBef>
              <a:buClr>
                <a:srgbClr val="007FA3"/>
              </a:buClr>
              <a:buSzPct val="25000"/>
              <a:buNone/>
            </a:pPr>
            <a:r>
              <a:rPr lang="en-US" sz="2400" dirty="0"/>
              <a:t>Part 1A</a:t>
            </a:r>
            <a:endParaRPr lang="en-US" sz="2400" dirty="0">
              <a:solidFill>
                <a:schemeClr val="dk1"/>
              </a:solidFill>
              <a:latin typeface="Arial"/>
              <a:ea typeface="Arial"/>
              <a:cs typeface="Arial"/>
              <a:sym typeface="Arial"/>
            </a:endParaRPr>
          </a:p>
        </p:txBody>
      </p:sp>
      <p:sp>
        <p:nvSpPr>
          <p:cNvPr id="199" name="Shape 199"/>
          <p:cNvSpPr txBox="1">
            <a:spLocks noGrp="1"/>
          </p:cNvSpPr>
          <p:nvPr>
            <p:ph type="body" idx="4294967295"/>
          </p:nvPr>
        </p:nvSpPr>
        <p:spPr>
          <a:xfrm>
            <a:off x="7010400"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Introduction to Structured Query Language</a:t>
            </a:r>
          </a:p>
        </p:txBody>
      </p:sp>
      <p:pic>
        <p:nvPicPr>
          <p:cNvPr id="3" name="Picture 2">
            <a:extLst>
              <a:ext uri="{FF2B5EF4-FFF2-40B4-BE49-F238E27FC236}">
                <a16:creationId xmlns:a16="http://schemas.microsoft.com/office/drawing/2014/main" id="{CDD65714-D192-45D5-A8A7-9DA5B9EF849A}"/>
              </a:ext>
            </a:extLst>
          </p:cNvPr>
          <p:cNvPicPr>
            <a:picLocks noChangeAspect="1"/>
          </p:cNvPicPr>
          <p:nvPr/>
        </p:nvPicPr>
        <p:blipFill>
          <a:blip r:embed="rId3"/>
          <a:stretch>
            <a:fillRect/>
          </a:stretch>
        </p:blipFill>
        <p:spPr>
          <a:xfrm>
            <a:off x="1981201" y="1600201"/>
            <a:ext cx="3570051" cy="4568771"/>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21751-3CE5-4B1C-82DB-A4B6F0C61B0B}"/>
              </a:ext>
            </a:extLst>
          </p:cNvPr>
          <p:cNvSpPr>
            <a:spLocks noGrp="1"/>
          </p:cNvSpPr>
          <p:nvPr>
            <p:ph type="title"/>
          </p:nvPr>
        </p:nvSpPr>
        <p:spPr/>
        <p:txBody>
          <a:bodyPr/>
          <a:lstStyle/>
          <a:p>
            <a:r>
              <a:rPr lang="en-US" dirty="0"/>
              <a:t>Parent and Child Entities</a:t>
            </a:r>
          </a:p>
        </p:txBody>
      </p:sp>
      <p:sp>
        <p:nvSpPr>
          <p:cNvPr id="3" name="Text Placeholder 2">
            <a:extLst>
              <a:ext uri="{FF2B5EF4-FFF2-40B4-BE49-F238E27FC236}">
                <a16:creationId xmlns:a16="http://schemas.microsoft.com/office/drawing/2014/main" id="{5083CBC9-3DF5-49B4-A308-623AD70B307C}"/>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In a one-to-many relationship:</a:t>
            </a:r>
          </a:p>
          <a:p>
            <a:pPr lvl="1" indent="-285750" fontAlgn="base">
              <a:spcBef>
                <a:spcPct val="20000"/>
              </a:spcBef>
              <a:spcAft>
                <a:spcPct val="0"/>
              </a:spcAft>
              <a:buFontTx/>
              <a:buChar char="–"/>
            </a:pPr>
            <a:r>
              <a:rPr lang="en-US" dirty="0">
                <a:solidFill>
                  <a:srgbClr val="000000"/>
                </a:solidFill>
              </a:rPr>
              <a:t>The entity on the one side of the relationship is called the </a:t>
            </a:r>
            <a:r>
              <a:rPr lang="en-US" b="1" dirty="0">
                <a:solidFill>
                  <a:schemeClr val="tx2"/>
                </a:solidFill>
              </a:rPr>
              <a:t>parent entity</a:t>
            </a:r>
            <a:r>
              <a:rPr lang="en-US" dirty="0">
                <a:solidFill>
                  <a:schemeClr val="tx2"/>
                </a:solidFill>
              </a:rPr>
              <a:t> </a:t>
            </a:r>
            <a:r>
              <a:rPr lang="en-US" dirty="0">
                <a:solidFill>
                  <a:srgbClr val="000000"/>
                </a:solidFill>
              </a:rPr>
              <a:t>or just the </a:t>
            </a:r>
            <a:r>
              <a:rPr lang="en-US" b="1" dirty="0">
                <a:solidFill>
                  <a:schemeClr val="tx2"/>
                </a:solidFill>
              </a:rPr>
              <a:t>parent</a:t>
            </a:r>
            <a:r>
              <a:rPr lang="en-US" dirty="0">
                <a:solidFill>
                  <a:srgbClr val="000000"/>
                </a:solidFill>
              </a:rPr>
              <a:t>.</a:t>
            </a:r>
          </a:p>
          <a:p>
            <a:pPr lvl="1" indent="-285750" fontAlgn="base">
              <a:spcBef>
                <a:spcPct val="20000"/>
              </a:spcBef>
              <a:spcAft>
                <a:spcPct val="0"/>
              </a:spcAft>
              <a:buFontTx/>
              <a:buChar char="–"/>
            </a:pPr>
            <a:r>
              <a:rPr lang="en-US" dirty="0">
                <a:solidFill>
                  <a:srgbClr val="000000"/>
                </a:solidFill>
              </a:rPr>
              <a:t>The entity on the many side of the relationship is called the </a:t>
            </a:r>
            <a:r>
              <a:rPr lang="en-US" b="1" dirty="0">
                <a:solidFill>
                  <a:schemeClr val="tx2"/>
                </a:solidFill>
              </a:rPr>
              <a:t>child entity</a:t>
            </a:r>
            <a:r>
              <a:rPr lang="en-US" dirty="0">
                <a:solidFill>
                  <a:schemeClr val="tx2"/>
                </a:solidFill>
              </a:rPr>
              <a:t> </a:t>
            </a:r>
            <a:r>
              <a:rPr lang="en-US" dirty="0">
                <a:solidFill>
                  <a:srgbClr val="000000"/>
                </a:solidFill>
              </a:rPr>
              <a:t>or just the </a:t>
            </a:r>
            <a:r>
              <a:rPr lang="en-US" b="1" dirty="0">
                <a:solidFill>
                  <a:schemeClr val="tx2"/>
                </a:solidFill>
              </a:rPr>
              <a:t>child</a:t>
            </a:r>
            <a:r>
              <a:rPr lang="en-US" dirty="0">
                <a:solidFill>
                  <a:srgbClr val="000000"/>
                </a:solidFill>
              </a:rPr>
              <a:t>.</a:t>
            </a:r>
          </a:p>
          <a:p>
            <a:pPr marL="342900" indent="-342900" fontAlgn="base">
              <a:spcBef>
                <a:spcPct val="20000"/>
              </a:spcBef>
              <a:spcAft>
                <a:spcPct val="0"/>
              </a:spcAft>
              <a:buFontTx/>
              <a:buChar char="•"/>
            </a:pPr>
            <a:r>
              <a:rPr lang="en-US" dirty="0">
                <a:solidFill>
                  <a:srgbClr val="000000"/>
                </a:solidFill>
              </a:rPr>
              <a:t>The relationships we have been discussing are known as </a:t>
            </a:r>
            <a:r>
              <a:rPr lang="en-US" b="1" dirty="0">
                <a:solidFill>
                  <a:schemeClr val="tx2"/>
                </a:solidFill>
              </a:rPr>
              <a:t>HAS-A relationships</a:t>
            </a:r>
            <a:r>
              <a:rPr lang="en-US" dirty="0">
                <a:solidFill>
                  <a:srgbClr val="000000"/>
                </a:solidFill>
              </a:rPr>
              <a:t>:</a:t>
            </a:r>
          </a:p>
          <a:p>
            <a:pPr lvl="1" indent="-285750" fontAlgn="base">
              <a:spcBef>
                <a:spcPct val="20000"/>
              </a:spcBef>
              <a:spcAft>
                <a:spcPct val="0"/>
              </a:spcAft>
              <a:buFontTx/>
              <a:buChar char="–"/>
            </a:pPr>
            <a:r>
              <a:rPr lang="en-US" dirty="0">
                <a:solidFill>
                  <a:srgbClr val="000000"/>
                </a:solidFill>
              </a:rPr>
              <a:t>Each entity instance </a:t>
            </a:r>
            <a:r>
              <a:rPr lang="en-US" b="1" i="1" dirty="0">
                <a:solidFill>
                  <a:schemeClr val="tx2"/>
                </a:solidFill>
              </a:rPr>
              <a:t>has</a:t>
            </a:r>
            <a:r>
              <a:rPr lang="en-US" i="1" dirty="0">
                <a:solidFill>
                  <a:schemeClr val="tx2"/>
                </a:solidFill>
              </a:rPr>
              <a:t> </a:t>
            </a:r>
            <a:r>
              <a:rPr lang="en-US" b="1" i="1" dirty="0">
                <a:solidFill>
                  <a:schemeClr val="tx2"/>
                </a:solidFill>
              </a:rPr>
              <a:t>a</a:t>
            </a:r>
            <a:r>
              <a:rPr lang="en-US" dirty="0">
                <a:solidFill>
                  <a:srgbClr val="000000"/>
                </a:solidFill>
              </a:rPr>
              <a:t> relationship with another entity instance.</a:t>
            </a:r>
          </a:p>
          <a:p>
            <a:pPr lvl="2" fontAlgn="base">
              <a:spcBef>
                <a:spcPct val="20000"/>
              </a:spcBef>
              <a:spcAft>
                <a:spcPct val="0"/>
              </a:spcAft>
              <a:buFontTx/>
              <a:buChar char="•"/>
            </a:pPr>
            <a:r>
              <a:rPr lang="en-US" dirty="0">
                <a:solidFill>
                  <a:srgbClr val="000000"/>
                </a:solidFill>
              </a:rPr>
              <a:t>An EMPLOYEE </a:t>
            </a:r>
            <a:r>
              <a:rPr lang="en-US" b="1" i="1" dirty="0">
                <a:solidFill>
                  <a:schemeClr val="tx2"/>
                </a:solidFill>
              </a:rPr>
              <a:t>has one or more</a:t>
            </a:r>
            <a:r>
              <a:rPr lang="en-US" b="1" dirty="0">
                <a:solidFill>
                  <a:schemeClr val="tx2"/>
                </a:solidFill>
              </a:rPr>
              <a:t> </a:t>
            </a:r>
            <a:r>
              <a:rPr lang="en-US" dirty="0">
                <a:solidFill>
                  <a:srgbClr val="000000"/>
                </a:solidFill>
              </a:rPr>
              <a:t>COMPUTERs.</a:t>
            </a:r>
          </a:p>
          <a:p>
            <a:pPr lvl="2" fontAlgn="base">
              <a:spcBef>
                <a:spcPct val="20000"/>
              </a:spcBef>
              <a:spcAft>
                <a:spcPct val="0"/>
              </a:spcAft>
              <a:buFontTx/>
              <a:buChar char="•"/>
            </a:pPr>
            <a:r>
              <a:rPr lang="en-US" dirty="0">
                <a:solidFill>
                  <a:srgbClr val="000000"/>
                </a:solidFill>
              </a:rPr>
              <a:t>A COMPUTER </a:t>
            </a:r>
            <a:r>
              <a:rPr lang="en-US" b="1" i="1" dirty="0">
                <a:solidFill>
                  <a:schemeClr val="tx2"/>
                </a:solidFill>
              </a:rPr>
              <a:t>has one</a:t>
            </a:r>
            <a:r>
              <a:rPr lang="en-US" dirty="0">
                <a:solidFill>
                  <a:schemeClr val="tx2"/>
                </a:solidFill>
              </a:rPr>
              <a:t> </a:t>
            </a:r>
            <a:r>
              <a:rPr lang="en-US" dirty="0">
                <a:solidFill>
                  <a:srgbClr val="000000"/>
                </a:solidFill>
              </a:rPr>
              <a:t>assigned EMPLOYEE.</a:t>
            </a:r>
          </a:p>
          <a:p>
            <a:pPr marL="101600" indent="0">
              <a:buNone/>
            </a:pPr>
            <a:endParaRPr lang="en-US" dirty="0"/>
          </a:p>
        </p:txBody>
      </p:sp>
    </p:spTree>
    <p:extLst>
      <p:ext uri="{BB962C8B-B14F-4D97-AF65-F5344CB8AC3E}">
        <p14:creationId xmlns:p14="http://schemas.microsoft.com/office/powerpoint/2010/main" val="5461138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0001-4015-4CB3-ABFA-8550EB148B1E}"/>
              </a:ext>
            </a:extLst>
          </p:cNvPr>
          <p:cNvSpPr>
            <a:spLocks noGrp="1"/>
          </p:cNvSpPr>
          <p:nvPr>
            <p:ph type="title"/>
          </p:nvPr>
        </p:nvSpPr>
        <p:spPr/>
        <p:txBody>
          <a:bodyPr/>
          <a:lstStyle/>
          <a:p>
            <a:r>
              <a:rPr lang="en-US" dirty="0"/>
              <a:t>ID-Dependent Entities</a:t>
            </a:r>
          </a:p>
        </p:txBody>
      </p:sp>
      <p:sp>
        <p:nvSpPr>
          <p:cNvPr id="3" name="Text Placeholder 2">
            <a:extLst>
              <a:ext uri="{FF2B5EF4-FFF2-40B4-BE49-F238E27FC236}">
                <a16:creationId xmlns:a16="http://schemas.microsoft.com/office/drawing/2014/main" id="{FB38BA18-7B7C-4665-BB42-BAFFC062B3D9}"/>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An </a:t>
            </a:r>
            <a:r>
              <a:rPr lang="en-US" b="1" dirty="0">
                <a:solidFill>
                  <a:schemeClr val="tx2"/>
                </a:solidFill>
              </a:rPr>
              <a:t>ID-dependent entity</a:t>
            </a:r>
            <a:r>
              <a:rPr lang="en-US" dirty="0">
                <a:solidFill>
                  <a:schemeClr val="tx2"/>
                </a:solidFill>
              </a:rPr>
              <a:t> </a:t>
            </a:r>
            <a:r>
              <a:rPr lang="en-US" dirty="0"/>
              <a:t>(a weak entity) </a:t>
            </a:r>
            <a:r>
              <a:rPr lang="en-US" dirty="0">
                <a:solidFill>
                  <a:srgbClr val="000000"/>
                </a:solidFill>
              </a:rPr>
              <a:t>is an entity (child) whose identifier includes the identifier of another entity (parent).</a:t>
            </a:r>
          </a:p>
          <a:p>
            <a:pPr marL="342900" indent="-342900" fontAlgn="base">
              <a:spcBef>
                <a:spcPct val="20000"/>
              </a:spcBef>
              <a:spcAft>
                <a:spcPct val="0"/>
              </a:spcAft>
              <a:buFontTx/>
              <a:buChar char="•"/>
            </a:pPr>
            <a:r>
              <a:rPr lang="en-US" dirty="0">
                <a:solidFill>
                  <a:srgbClr val="000000"/>
                </a:solidFill>
              </a:rPr>
              <a:t>The ID-dependent entity is a logical extension or subunit of the parent:</a:t>
            </a:r>
          </a:p>
          <a:p>
            <a:pPr lvl="1" indent="-285750" fontAlgn="base">
              <a:spcBef>
                <a:spcPct val="20000"/>
              </a:spcBef>
              <a:spcAft>
                <a:spcPct val="0"/>
              </a:spcAft>
              <a:buFontTx/>
              <a:buChar char="–"/>
            </a:pPr>
            <a:r>
              <a:rPr lang="en-US" b="1" dirty="0">
                <a:solidFill>
                  <a:schemeClr val="tx2"/>
                </a:solidFill>
              </a:rPr>
              <a:t>BUILDING : APARTMENT</a:t>
            </a:r>
          </a:p>
          <a:p>
            <a:pPr lvl="1" indent="-285750" fontAlgn="base">
              <a:spcBef>
                <a:spcPct val="20000"/>
              </a:spcBef>
              <a:spcAft>
                <a:spcPct val="0"/>
              </a:spcAft>
              <a:buFontTx/>
              <a:buChar char="–"/>
            </a:pPr>
            <a:r>
              <a:rPr lang="en-US" b="1" dirty="0">
                <a:solidFill>
                  <a:schemeClr val="tx2"/>
                </a:solidFill>
              </a:rPr>
              <a:t>PAINTING : PRINT</a:t>
            </a:r>
          </a:p>
          <a:p>
            <a:pPr marL="342900" indent="-342900" fontAlgn="base">
              <a:spcBef>
                <a:spcPct val="20000"/>
              </a:spcBef>
              <a:spcAft>
                <a:spcPct val="0"/>
              </a:spcAft>
              <a:buFontTx/>
              <a:buChar char="•"/>
            </a:pPr>
            <a:r>
              <a:rPr lang="en-US" dirty="0">
                <a:solidFill>
                  <a:srgbClr val="000000"/>
                </a:solidFill>
              </a:rPr>
              <a:t>The minimum cardinality from the ID-dependent entity to the parent is </a:t>
            </a:r>
            <a:r>
              <a:rPr lang="en-US" i="1" dirty="0">
                <a:solidFill>
                  <a:schemeClr val="tx2"/>
                </a:solidFill>
              </a:rPr>
              <a:t>always</a:t>
            </a:r>
            <a:r>
              <a:rPr lang="en-US" dirty="0">
                <a:solidFill>
                  <a:schemeClr val="tx2"/>
                </a:solidFill>
              </a:rPr>
              <a:t> </a:t>
            </a:r>
            <a:r>
              <a:rPr lang="en-US" i="1" dirty="0">
                <a:solidFill>
                  <a:schemeClr val="tx2"/>
                </a:solidFill>
              </a:rPr>
              <a:t>one</a:t>
            </a:r>
            <a:r>
              <a:rPr lang="en-US" dirty="0">
                <a:solidFill>
                  <a:srgbClr val="000000"/>
                </a:solidFill>
              </a:rPr>
              <a:t>.</a:t>
            </a:r>
          </a:p>
          <a:p>
            <a:endParaRPr lang="en-US" dirty="0"/>
          </a:p>
        </p:txBody>
      </p:sp>
    </p:spTree>
    <p:extLst>
      <p:ext uri="{BB962C8B-B14F-4D97-AF65-F5344CB8AC3E}">
        <p14:creationId xmlns:p14="http://schemas.microsoft.com/office/powerpoint/2010/main" val="25909938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F270-D3BE-4A39-A9D3-E52F370E34C9}"/>
              </a:ext>
            </a:extLst>
          </p:cNvPr>
          <p:cNvSpPr>
            <a:spLocks noGrp="1"/>
          </p:cNvSpPr>
          <p:nvPr>
            <p:ph type="title"/>
          </p:nvPr>
        </p:nvSpPr>
        <p:spPr/>
        <p:txBody>
          <a:bodyPr/>
          <a:lstStyle/>
          <a:p>
            <a:r>
              <a:rPr lang="en-US" dirty="0"/>
              <a:t>Crow’s Foot Notation</a:t>
            </a:r>
          </a:p>
        </p:txBody>
      </p:sp>
      <p:pic>
        <p:nvPicPr>
          <p:cNvPr id="5" name="Picture 4">
            <a:extLst>
              <a:ext uri="{FF2B5EF4-FFF2-40B4-BE49-F238E27FC236}">
                <a16:creationId xmlns:a16="http://schemas.microsoft.com/office/drawing/2014/main" id="{E1285A2B-8C4C-4F23-A9E7-315C143AD315}"/>
              </a:ext>
            </a:extLst>
          </p:cNvPr>
          <p:cNvPicPr>
            <a:picLocks noChangeAspect="1"/>
          </p:cNvPicPr>
          <p:nvPr/>
        </p:nvPicPr>
        <p:blipFill>
          <a:blip r:embed="rId2"/>
          <a:stretch>
            <a:fillRect/>
          </a:stretch>
        </p:blipFill>
        <p:spPr>
          <a:xfrm>
            <a:off x="2519680" y="1677416"/>
            <a:ext cx="7152640" cy="3986717"/>
          </a:xfrm>
          <a:prstGeom prst="rect">
            <a:avLst/>
          </a:prstGeom>
        </p:spPr>
      </p:pic>
    </p:spTree>
    <p:extLst>
      <p:ext uri="{BB962C8B-B14F-4D97-AF65-F5344CB8AC3E}">
        <p14:creationId xmlns:p14="http://schemas.microsoft.com/office/powerpoint/2010/main" val="40343316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C5929-7002-48F1-A722-09BEA3CC5B46}"/>
              </a:ext>
            </a:extLst>
          </p:cNvPr>
          <p:cNvSpPr>
            <a:spLocks noGrp="1"/>
          </p:cNvSpPr>
          <p:nvPr>
            <p:ph type="title"/>
          </p:nvPr>
        </p:nvSpPr>
        <p:spPr/>
        <p:txBody>
          <a:bodyPr/>
          <a:lstStyle/>
          <a:p>
            <a:r>
              <a:rPr lang="en-US" dirty="0"/>
              <a:t>Examples of ID-Dependent Entities</a:t>
            </a:r>
          </a:p>
        </p:txBody>
      </p:sp>
      <p:pic>
        <p:nvPicPr>
          <p:cNvPr id="5" name="Picture 4">
            <a:extLst>
              <a:ext uri="{FF2B5EF4-FFF2-40B4-BE49-F238E27FC236}">
                <a16:creationId xmlns:a16="http://schemas.microsoft.com/office/drawing/2014/main" id="{51D7846C-FAC9-495C-B43C-747EF32E11C8}"/>
              </a:ext>
            </a:extLst>
          </p:cNvPr>
          <p:cNvPicPr>
            <a:picLocks noChangeAspect="1"/>
          </p:cNvPicPr>
          <p:nvPr/>
        </p:nvPicPr>
        <p:blipFill>
          <a:blip r:embed="rId2"/>
          <a:stretch>
            <a:fillRect/>
          </a:stretch>
        </p:blipFill>
        <p:spPr>
          <a:xfrm>
            <a:off x="3604538" y="1674876"/>
            <a:ext cx="4982924" cy="4248404"/>
          </a:xfrm>
          <a:prstGeom prst="rect">
            <a:avLst/>
          </a:prstGeom>
        </p:spPr>
      </p:pic>
    </p:spTree>
    <p:extLst>
      <p:ext uri="{BB962C8B-B14F-4D97-AF65-F5344CB8AC3E}">
        <p14:creationId xmlns:p14="http://schemas.microsoft.com/office/powerpoint/2010/main" val="294062521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D841-E946-4539-A7B4-643579C8A8D7}"/>
              </a:ext>
            </a:extLst>
          </p:cNvPr>
          <p:cNvSpPr>
            <a:spLocks noGrp="1"/>
          </p:cNvSpPr>
          <p:nvPr>
            <p:ph type="title"/>
          </p:nvPr>
        </p:nvSpPr>
        <p:spPr/>
        <p:txBody>
          <a:bodyPr/>
          <a:lstStyle/>
          <a:p>
            <a:r>
              <a:rPr lang="en-US" dirty="0"/>
              <a:t>Non-ID-Dependent Weak Entities</a:t>
            </a:r>
          </a:p>
        </p:txBody>
      </p:sp>
      <p:sp>
        <p:nvSpPr>
          <p:cNvPr id="3" name="Text Placeholder 2">
            <a:extLst>
              <a:ext uri="{FF2B5EF4-FFF2-40B4-BE49-F238E27FC236}">
                <a16:creationId xmlns:a16="http://schemas.microsoft.com/office/drawing/2014/main" id="{EFBC1626-8A56-4149-9FB9-D214908B3A37}"/>
              </a:ext>
            </a:extLst>
          </p:cNvPr>
          <p:cNvSpPr>
            <a:spLocks noGrp="1"/>
          </p:cNvSpPr>
          <p:nvPr>
            <p:ph type="body" idx="1"/>
          </p:nvPr>
        </p:nvSpPr>
        <p:spPr/>
        <p:txBody>
          <a:bodyPr/>
          <a:lstStyle/>
          <a:p>
            <a:pPr marL="342900" indent="-342900" fontAlgn="base">
              <a:spcBef>
                <a:spcPct val="20000"/>
              </a:spcBef>
              <a:spcAft>
                <a:spcPct val="0"/>
              </a:spcAft>
              <a:buFontTx/>
              <a:buChar char="•"/>
            </a:pPr>
            <a:r>
              <a:rPr lang="en-US" sz="3200" dirty="0">
                <a:solidFill>
                  <a:srgbClr val="000000"/>
                </a:solidFill>
              </a:rPr>
              <a:t>All </a:t>
            </a:r>
            <a:r>
              <a:rPr lang="en-US" sz="3200" b="1" dirty="0">
                <a:solidFill>
                  <a:schemeClr val="tx2"/>
                </a:solidFill>
              </a:rPr>
              <a:t>ID-Dependent</a:t>
            </a:r>
            <a:r>
              <a:rPr lang="en-US" sz="3200" dirty="0">
                <a:solidFill>
                  <a:srgbClr val="000000"/>
                </a:solidFill>
              </a:rPr>
              <a:t> entities are considered weak.</a:t>
            </a:r>
          </a:p>
          <a:p>
            <a:pPr marL="342900" indent="-342900" fontAlgn="base">
              <a:spcBef>
                <a:spcPct val="20000"/>
              </a:spcBef>
              <a:spcAft>
                <a:spcPct val="0"/>
              </a:spcAft>
              <a:buFontTx/>
              <a:buChar char="•"/>
            </a:pPr>
            <a:r>
              <a:rPr lang="en-US" sz="3200" dirty="0">
                <a:solidFill>
                  <a:srgbClr val="000000"/>
                </a:solidFill>
              </a:rPr>
              <a:t>There are also </a:t>
            </a:r>
            <a:r>
              <a:rPr lang="en-US" sz="3200" b="1" dirty="0">
                <a:solidFill>
                  <a:schemeClr val="tx2"/>
                </a:solidFill>
              </a:rPr>
              <a:t>non-ID-dependent weak entities</a:t>
            </a:r>
            <a:r>
              <a:rPr lang="en-US" sz="3200" dirty="0">
                <a:solidFill>
                  <a:srgbClr val="000000"/>
                </a:solidFill>
              </a:rPr>
              <a:t>.</a:t>
            </a:r>
          </a:p>
          <a:p>
            <a:pPr lvl="1" indent="-285750" fontAlgn="base">
              <a:spcBef>
                <a:spcPct val="20000"/>
              </a:spcBef>
              <a:spcAft>
                <a:spcPct val="0"/>
              </a:spcAft>
              <a:buFontTx/>
              <a:buChar char="–"/>
            </a:pPr>
            <a:r>
              <a:rPr lang="en-US" sz="2800" dirty="0">
                <a:solidFill>
                  <a:srgbClr val="000000"/>
                </a:solidFill>
              </a:rPr>
              <a:t>The identifier of the parent does </a:t>
            </a:r>
            <a:r>
              <a:rPr lang="en-US" sz="2800" i="1" dirty="0">
                <a:solidFill>
                  <a:schemeClr val="tx2"/>
                </a:solidFill>
              </a:rPr>
              <a:t>not </a:t>
            </a:r>
            <a:r>
              <a:rPr lang="en-US" sz="2800" dirty="0">
                <a:solidFill>
                  <a:srgbClr val="000000"/>
                </a:solidFill>
              </a:rPr>
              <a:t>appear in the identifier of the weak child entity.</a:t>
            </a:r>
          </a:p>
          <a:p>
            <a:endParaRPr lang="en-US" dirty="0"/>
          </a:p>
        </p:txBody>
      </p:sp>
    </p:spTree>
    <p:extLst>
      <p:ext uri="{BB962C8B-B14F-4D97-AF65-F5344CB8AC3E}">
        <p14:creationId xmlns:p14="http://schemas.microsoft.com/office/powerpoint/2010/main" val="40405212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6D5D-C409-4F93-B3CE-B7D19B92819C}"/>
              </a:ext>
            </a:extLst>
          </p:cNvPr>
          <p:cNvSpPr>
            <a:spLocks noGrp="1"/>
          </p:cNvSpPr>
          <p:nvPr>
            <p:ph type="title"/>
          </p:nvPr>
        </p:nvSpPr>
        <p:spPr/>
        <p:txBody>
          <a:bodyPr/>
          <a:lstStyle/>
          <a:p>
            <a:r>
              <a:rPr lang="en-US" dirty="0"/>
              <a:t>Example of a non-ID-Dependent Weak Entity</a:t>
            </a:r>
          </a:p>
        </p:txBody>
      </p:sp>
      <p:pic>
        <p:nvPicPr>
          <p:cNvPr id="5" name="Picture 4">
            <a:extLst>
              <a:ext uri="{FF2B5EF4-FFF2-40B4-BE49-F238E27FC236}">
                <a16:creationId xmlns:a16="http://schemas.microsoft.com/office/drawing/2014/main" id="{E2219159-55F0-4E60-A2D0-EC4146EB44C0}"/>
              </a:ext>
            </a:extLst>
          </p:cNvPr>
          <p:cNvPicPr>
            <a:picLocks noChangeAspect="1"/>
          </p:cNvPicPr>
          <p:nvPr/>
        </p:nvPicPr>
        <p:blipFill>
          <a:blip r:embed="rId2"/>
          <a:stretch>
            <a:fillRect/>
          </a:stretch>
        </p:blipFill>
        <p:spPr>
          <a:xfrm>
            <a:off x="4370240" y="1600200"/>
            <a:ext cx="3451520" cy="4434840"/>
          </a:xfrm>
          <a:prstGeom prst="rect">
            <a:avLst/>
          </a:prstGeom>
        </p:spPr>
      </p:pic>
    </p:spTree>
    <p:extLst>
      <p:ext uri="{BB962C8B-B14F-4D97-AF65-F5344CB8AC3E}">
        <p14:creationId xmlns:p14="http://schemas.microsoft.com/office/powerpoint/2010/main" val="30169638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6FD7-D69B-4A98-945C-2492C7DB696B}"/>
              </a:ext>
            </a:extLst>
          </p:cNvPr>
          <p:cNvSpPr>
            <a:spLocks noGrp="1"/>
          </p:cNvSpPr>
          <p:nvPr>
            <p:ph type="title"/>
          </p:nvPr>
        </p:nvSpPr>
        <p:spPr/>
        <p:txBody>
          <a:bodyPr/>
          <a:lstStyle/>
          <a:p>
            <a:r>
              <a:rPr lang="en-US" dirty="0"/>
              <a:t>Subtype Entities</a:t>
            </a:r>
          </a:p>
        </p:txBody>
      </p:sp>
      <p:sp>
        <p:nvSpPr>
          <p:cNvPr id="3" name="Text Placeholder 2">
            <a:extLst>
              <a:ext uri="{FF2B5EF4-FFF2-40B4-BE49-F238E27FC236}">
                <a16:creationId xmlns:a16="http://schemas.microsoft.com/office/drawing/2014/main" id="{4957B942-62D5-4BB6-B52E-553B50FA8228}"/>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A </a:t>
            </a:r>
            <a:r>
              <a:rPr lang="en-US" b="1" dirty="0">
                <a:solidFill>
                  <a:schemeClr val="tx2"/>
                </a:solidFill>
              </a:rPr>
              <a:t>subtype entity</a:t>
            </a:r>
            <a:r>
              <a:rPr lang="en-US" dirty="0">
                <a:solidFill>
                  <a:schemeClr val="tx2"/>
                </a:solidFill>
              </a:rPr>
              <a:t> </a:t>
            </a:r>
            <a:r>
              <a:rPr lang="en-US" dirty="0">
                <a:solidFill>
                  <a:srgbClr val="000000"/>
                </a:solidFill>
              </a:rPr>
              <a:t>is a special case of a </a:t>
            </a:r>
            <a:r>
              <a:rPr lang="en-US" b="1" dirty="0">
                <a:solidFill>
                  <a:schemeClr val="tx2"/>
                </a:solidFill>
              </a:rPr>
              <a:t>supertype entity</a:t>
            </a:r>
            <a:r>
              <a:rPr lang="en-US" dirty="0">
                <a:solidFill>
                  <a:srgbClr val="000000"/>
                </a:solidFill>
              </a:rPr>
              <a:t>:</a:t>
            </a:r>
          </a:p>
          <a:p>
            <a:pPr lvl="1" indent="-285750" fontAlgn="base">
              <a:spcBef>
                <a:spcPct val="20000"/>
              </a:spcBef>
              <a:spcAft>
                <a:spcPct val="0"/>
              </a:spcAft>
              <a:buFontTx/>
              <a:buChar char="–"/>
            </a:pPr>
            <a:r>
              <a:rPr lang="en-US" dirty="0">
                <a:solidFill>
                  <a:srgbClr val="000000"/>
                </a:solidFill>
              </a:rPr>
              <a:t>STUDENT : UNDERGRADATE or GRADUATE</a:t>
            </a:r>
          </a:p>
          <a:p>
            <a:pPr marL="342900" indent="-342900" fontAlgn="base">
              <a:spcBef>
                <a:spcPct val="20000"/>
              </a:spcBef>
              <a:spcAft>
                <a:spcPct val="0"/>
              </a:spcAft>
              <a:buFontTx/>
              <a:buChar char="•"/>
            </a:pPr>
            <a:r>
              <a:rPr lang="en-US" dirty="0">
                <a:solidFill>
                  <a:srgbClr val="000000"/>
                </a:solidFill>
              </a:rPr>
              <a:t>The supertype contains all common attributes, while the subtypes contain specific attributes.</a:t>
            </a:r>
          </a:p>
          <a:p>
            <a:pPr marL="342900" indent="-342900" fontAlgn="base">
              <a:spcBef>
                <a:spcPct val="20000"/>
              </a:spcBef>
              <a:spcAft>
                <a:spcPct val="0"/>
              </a:spcAft>
              <a:buFontTx/>
              <a:buChar char="•"/>
            </a:pPr>
            <a:r>
              <a:rPr lang="en-US" dirty="0">
                <a:solidFill>
                  <a:srgbClr val="000000"/>
                </a:solidFill>
              </a:rPr>
              <a:t>The supertype may have a </a:t>
            </a:r>
            <a:r>
              <a:rPr lang="en-US" b="1" dirty="0">
                <a:solidFill>
                  <a:schemeClr val="tx2"/>
                </a:solidFill>
              </a:rPr>
              <a:t>discriminator</a:t>
            </a:r>
            <a:r>
              <a:rPr lang="en-US" dirty="0">
                <a:solidFill>
                  <a:schemeClr val="tx2"/>
                </a:solidFill>
              </a:rPr>
              <a:t> </a:t>
            </a:r>
            <a:r>
              <a:rPr lang="en-US" dirty="0">
                <a:solidFill>
                  <a:srgbClr val="000000"/>
                </a:solidFill>
              </a:rPr>
              <a:t>attribute which indicates the subtype.</a:t>
            </a:r>
          </a:p>
          <a:p>
            <a:endParaRPr lang="en-US" dirty="0"/>
          </a:p>
        </p:txBody>
      </p:sp>
    </p:spTree>
    <p:extLst>
      <p:ext uri="{BB962C8B-B14F-4D97-AF65-F5344CB8AC3E}">
        <p14:creationId xmlns:p14="http://schemas.microsoft.com/office/powerpoint/2010/main" val="41792129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5FF7-34FB-4BAF-B833-75AA3F3DFDF3}"/>
              </a:ext>
            </a:extLst>
          </p:cNvPr>
          <p:cNvSpPr>
            <a:spLocks noGrp="1"/>
          </p:cNvSpPr>
          <p:nvPr>
            <p:ph type="title"/>
          </p:nvPr>
        </p:nvSpPr>
        <p:spPr/>
        <p:txBody>
          <a:bodyPr/>
          <a:lstStyle/>
          <a:p>
            <a:r>
              <a:rPr lang="en-US" dirty="0"/>
              <a:t>Subtypes: Exclusive or Inclusive</a:t>
            </a:r>
          </a:p>
        </p:txBody>
      </p:sp>
      <p:sp>
        <p:nvSpPr>
          <p:cNvPr id="3" name="Text Placeholder 2">
            <a:extLst>
              <a:ext uri="{FF2B5EF4-FFF2-40B4-BE49-F238E27FC236}">
                <a16:creationId xmlns:a16="http://schemas.microsoft.com/office/drawing/2014/main" id="{D632B4CC-2AD5-4C20-B59F-D1903F9286F8}"/>
              </a:ext>
            </a:extLst>
          </p:cNvPr>
          <p:cNvSpPr>
            <a:spLocks noGrp="1"/>
          </p:cNvSpPr>
          <p:nvPr>
            <p:ph type="body" idx="1"/>
          </p:nvPr>
        </p:nvSpPr>
        <p:spPr/>
        <p:txBody>
          <a:bodyPr/>
          <a:lstStyle/>
          <a:p>
            <a:pPr marL="342900" indent="-342900" fontAlgn="base">
              <a:spcBef>
                <a:spcPct val="20000"/>
              </a:spcBef>
              <a:spcAft>
                <a:spcPct val="0"/>
              </a:spcAft>
              <a:buFontTx/>
              <a:buChar char="•"/>
            </a:pPr>
            <a:r>
              <a:rPr lang="en-US" dirty="0">
                <a:solidFill>
                  <a:srgbClr val="000000"/>
                </a:solidFill>
              </a:rPr>
              <a:t>If subtypes are </a:t>
            </a:r>
            <a:r>
              <a:rPr lang="en-US" b="1" dirty="0">
                <a:solidFill>
                  <a:schemeClr val="tx2"/>
                </a:solidFill>
              </a:rPr>
              <a:t>exclusive</a:t>
            </a:r>
            <a:r>
              <a:rPr lang="en-US" dirty="0">
                <a:solidFill>
                  <a:srgbClr val="000000"/>
                </a:solidFill>
              </a:rPr>
              <a:t>, one supertype relates to at most one subtype.</a:t>
            </a:r>
          </a:p>
          <a:p>
            <a:pPr marL="342900" indent="-342900" fontAlgn="base">
              <a:spcBef>
                <a:spcPct val="20000"/>
              </a:spcBef>
              <a:spcAft>
                <a:spcPct val="0"/>
              </a:spcAft>
              <a:buFontTx/>
              <a:buChar char="•"/>
            </a:pPr>
            <a:r>
              <a:rPr lang="en-US" dirty="0">
                <a:solidFill>
                  <a:srgbClr val="000000"/>
                </a:solidFill>
              </a:rPr>
              <a:t>If subtypes are </a:t>
            </a:r>
            <a:r>
              <a:rPr lang="en-US" b="1" dirty="0">
                <a:solidFill>
                  <a:schemeClr val="tx2"/>
                </a:solidFill>
              </a:rPr>
              <a:t>inclusive</a:t>
            </a:r>
            <a:r>
              <a:rPr lang="en-US" dirty="0">
                <a:solidFill>
                  <a:srgbClr val="000000"/>
                </a:solidFill>
              </a:rPr>
              <a:t>, one supertype can relate to one or more subtypes.</a:t>
            </a:r>
          </a:p>
          <a:p>
            <a:endParaRPr lang="en-US" dirty="0"/>
          </a:p>
        </p:txBody>
      </p:sp>
    </p:spTree>
    <p:extLst>
      <p:ext uri="{BB962C8B-B14F-4D97-AF65-F5344CB8AC3E}">
        <p14:creationId xmlns:p14="http://schemas.microsoft.com/office/powerpoint/2010/main" val="118540323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6194-DE18-4F7B-AEFC-B61E154F1BAF}"/>
              </a:ext>
            </a:extLst>
          </p:cNvPr>
          <p:cNvSpPr>
            <a:spLocks noGrp="1"/>
          </p:cNvSpPr>
          <p:nvPr>
            <p:ph type="title"/>
          </p:nvPr>
        </p:nvSpPr>
        <p:spPr/>
        <p:txBody>
          <a:bodyPr/>
          <a:lstStyle/>
          <a:p>
            <a:r>
              <a:rPr lang="en-US" dirty="0"/>
              <a:t>Examples of Subtype Entities</a:t>
            </a:r>
          </a:p>
        </p:txBody>
      </p:sp>
      <p:pic>
        <p:nvPicPr>
          <p:cNvPr id="5" name="Picture 4">
            <a:extLst>
              <a:ext uri="{FF2B5EF4-FFF2-40B4-BE49-F238E27FC236}">
                <a16:creationId xmlns:a16="http://schemas.microsoft.com/office/drawing/2014/main" id="{411B649E-5D2F-4086-A79D-25A44E5D40D4}"/>
              </a:ext>
            </a:extLst>
          </p:cNvPr>
          <p:cNvPicPr>
            <a:picLocks noChangeAspect="1"/>
          </p:cNvPicPr>
          <p:nvPr/>
        </p:nvPicPr>
        <p:blipFill>
          <a:blip r:embed="rId2"/>
          <a:stretch>
            <a:fillRect/>
          </a:stretch>
        </p:blipFill>
        <p:spPr>
          <a:xfrm>
            <a:off x="2363802" y="1753616"/>
            <a:ext cx="7464396" cy="3976624"/>
          </a:xfrm>
          <a:prstGeom prst="rect">
            <a:avLst/>
          </a:prstGeom>
        </p:spPr>
      </p:pic>
    </p:spTree>
    <p:extLst>
      <p:ext uri="{BB962C8B-B14F-4D97-AF65-F5344CB8AC3E}">
        <p14:creationId xmlns:p14="http://schemas.microsoft.com/office/powerpoint/2010/main" val="32420384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406D-9F92-4D03-9B9C-B254523868A3}"/>
              </a:ext>
            </a:extLst>
          </p:cNvPr>
          <p:cNvSpPr>
            <a:spLocks noGrp="1"/>
          </p:cNvSpPr>
          <p:nvPr>
            <p:ph type="title"/>
          </p:nvPr>
        </p:nvSpPr>
        <p:spPr/>
        <p:txBody>
          <a:bodyPr/>
          <a:lstStyle/>
          <a:p>
            <a:r>
              <a:rPr lang="en-US" dirty="0"/>
              <a:t>Strong Entity Relationship Patterns</a:t>
            </a:r>
          </a:p>
        </p:txBody>
      </p:sp>
      <p:sp>
        <p:nvSpPr>
          <p:cNvPr id="3" name="Text Placeholder 2">
            <a:extLst>
              <a:ext uri="{FF2B5EF4-FFF2-40B4-BE49-F238E27FC236}">
                <a16:creationId xmlns:a16="http://schemas.microsoft.com/office/drawing/2014/main" id="{C11C8E31-7802-44E6-AEB5-C8DA70A9E37F}"/>
              </a:ext>
            </a:extLst>
          </p:cNvPr>
          <p:cNvSpPr>
            <a:spLocks noGrp="1"/>
          </p:cNvSpPr>
          <p:nvPr>
            <p:ph type="body" idx="1"/>
          </p:nvPr>
        </p:nvSpPr>
        <p:spPr/>
        <p:txBody>
          <a:bodyPr/>
          <a:lstStyle/>
          <a:p>
            <a:r>
              <a:rPr lang="en-US" dirty="0"/>
              <a:t>Three basic relationship types are possible between two strong entities:</a:t>
            </a:r>
          </a:p>
          <a:p>
            <a:pPr lvl="1"/>
            <a:r>
              <a:rPr lang="en-US" sz="2800" b="1" dirty="0">
                <a:solidFill>
                  <a:schemeClr val="tx2"/>
                </a:solidFill>
              </a:rPr>
              <a:t>1:1</a:t>
            </a:r>
            <a:r>
              <a:rPr lang="en-US" sz="2800" dirty="0"/>
              <a:t> Strong Entity Relationship</a:t>
            </a:r>
          </a:p>
          <a:p>
            <a:pPr lvl="1"/>
            <a:r>
              <a:rPr lang="en-US" sz="2800" b="1" dirty="0">
                <a:solidFill>
                  <a:schemeClr val="tx2"/>
                </a:solidFill>
              </a:rPr>
              <a:t>1:N</a:t>
            </a:r>
            <a:r>
              <a:rPr lang="en-US" sz="2800" dirty="0"/>
              <a:t> Strong Entity Relationship</a:t>
            </a:r>
          </a:p>
          <a:p>
            <a:pPr lvl="1"/>
            <a:r>
              <a:rPr lang="en-US" sz="2800" b="1" dirty="0">
                <a:solidFill>
                  <a:schemeClr val="tx2"/>
                </a:solidFill>
              </a:rPr>
              <a:t>N:M</a:t>
            </a:r>
            <a:r>
              <a:rPr lang="en-US" sz="2800" dirty="0"/>
              <a:t> Strong Entity Relationship</a:t>
            </a:r>
          </a:p>
          <a:p>
            <a:r>
              <a:rPr lang="en-US" dirty="0"/>
              <a:t>These are addressed on the following slides.</a:t>
            </a:r>
          </a:p>
        </p:txBody>
      </p:sp>
    </p:spTree>
    <p:extLst>
      <p:ext uri="{BB962C8B-B14F-4D97-AF65-F5344CB8AC3E}">
        <p14:creationId xmlns:p14="http://schemas.microsoft.com/office/powerpoint/2010/main" val="3132605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6AAD-7CFA-4AEE-B95B-F6E37D10FB90}"/>
              </a:ext>
            </a:extLst>
          </p:cNvPr>
          <p:cNvSpPr>
            <a:spLocks noGrp="1"/>
          </p:cNvSpPr>
          <p:nvPr>
            <p:ph type="title"/>
          </p:nvPr>
        </p:nvSpPr>
        <p:spPr/>
        <p:txBody>
          <a:bodyPr/>
          <a:lstStyle/>
          <a:p>
            <a:r>
              <a:rPr lang="en-US" dirty="0"/>
              <a:t>Structured Query Language</a:t>
            </a:r>
          </a:p>
        </p:txBody>
      </p:sp>
      <p:sp>
        <p:nvSpPr>
          <p:cNvPr id="3" name="Text Placeholder 2">
            <a:extLst>
              <a:ext uri="{FF2B5EF4-FFF2-40B4-BE49-F238E27FC236}">
                <a16:creationId xmlns:a16="http://schemas.microsoft.com/office/drawing/2014/main" id="{80DB66EC-B0AE-4154-8472-F1386A9E0E00}"/>
              </a:ext>
            </a:extLst>
          </p:cNvPr>
          <p:cNvSpPr>
            <a:spLocks noGrp="1"/>
          </p:cNvSpPr>
          <p:nvPr>
            <p:ph type="body" idx="1"/>
          </p:nvPr>
        </p:nvSpPr>
        <p:spPr/>
        <p:txBody>
          <a:bodyPr/>
          <a:lstStyle/>
          <a:p>
            <a:pPr eaLnBrk="1" hangingPunct="1">
              <a:buClr>
                <a:schemeClr val="tx1"/>
              </a:buClr>
            </a:pPr>
            <a:r>
              <a:rPr lang="en-US" sz="2400" b="1" dirty="0">
                <a:solidFill>
                  <a:schemeClr val="tx2"/>
                </a:solidFill>
              </a:rPr>
              <a:t>Structured Query Language (SQL)</a:t>
            </a:r>
            <a:r>
              <a:rPr lang="en-US" sz="2400" dirty="0">
                <a:solidFill>
                  <a:schemeClr val="tx2"/>
                </a:solidFill>
              </a:rPr>
              <a:t> </a:t>
            </a:r>
            <a:r>
              <a:rPr lang="en-US" sz="2400" dirty="0"/>
              <a:t>was developed by the IBM Corporation in the late 1970’s.</a:t>
            </a:r>
          </a:p>
          <a:p>
            <a:pPr eaLnBrk="1" hangingPunct="1"/>
            <a:r>
              <a:rPr lang="en-US" sz="2400" dirty="0"/>
              <a:t>SQL was endorsed as a U.S. national standard by the American National Standards Institute (ANSI) in 1992 [</a:t>
            </a:r>
            <a:r>
              <a:rPr lang="en-US" sz="2400" b="1" dirty="0">
                <a:solidFill>
                  <a:schemeClr val="tx2"/>
                </a:solidFill>
              </a:rPr>
              <a:t>SQL-92</a:t>
            </a:r>
            <a:r>
              <a:rPr lang="en-US" sz="2400" dirty="0"/>
              <a:t>].</a:t>
            </a:r>
          </a:p>
          <a:p>
            <a:pPr eaLnBrk="1" hangingPunct="1"/>
            <a:r>
              <a:rPr lang="en-US" sz="2400" dirty="0"/>
              <a:t>Newer versions exist, such as </a:t>
            </a:r>
            <a:r>
              <a:rPr lang="en-US" sz="2400" b="1" dirty="0">
                <a:solidFill>
                  <a:schemeClr val="tx2"/>
                </a:solidFill>
              </a:rPr>
              <a:t>SQL:2008</a:t>
            </a:r>
            <a:r>
              <a:rPr lang="en-US" sz="2400" b="1" dirty="0"/>
              <a:t>,</a:t>
            </a:r>
            <a:r>
              <a:rPr lang="en-US" sz="2400" dirty="0"/>
              <a:t> </a:t>
            </a:r>
            <a:r>
              <a:rPr lang="en-US" sz="2400" b="1" dirty="0">
                <a:solidFill>
                  <a:schemeClr val="tx2"/>
                </a:solidFill>
              </a:rPr>
              <a:t>SQL:2011</a:t>
            </a:r>
            <a:r>
              <a:rPr lang="en-US" sz="2400" dirty="0"/>
              <a:t>, and </a:t>
            </a:r>
            <a:r>
              <a:rPr lang="en-US" sz="2400" b="1" dirty="0">
                <a:solidFill>
                  <a:schemeClr val="tx2"/>
                </a:solidFill>
              </a:rPr>
              <a:t>SQL:2016 </a:t>
            </a:r>
            <a:r>
              <a:rPr lang="en-US" sz="2400" dirty="0"/>
              <a:t>and they incorporate new features including XML, JSON, and some object-oriented concepts. Some of these features are discussed in this book.</a:t>
            </a:r>
          </a:p>
          <a:p>
            <a:endParaRPr lang="en-US" dirty="0"/>
          </a:p>
        </p:txBody>
      </p:sp>
    </p:spTree>
    <p:extLst>
      <p:ext uri="{BB962C8B-B14F-4D97-AF65-F5344CB8AC3E}">
        <p14:creationId xmlns:p14="http://schemas.microsoft.com/office/powerpoint/2010/main" val="31926139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F19C5-1177-4C25-9DF2-11BE6214D573}"/>
              </a:ext>
            </a:extLst>
          </p:cNvPr>
          <p:cNvSpPr>
            <a:spLocks noGrp="1"/>
          </p:cNvSpPr>
          <p:nvPr>
            <p:ph type="title"/>
          </p:nvPr>
        </p:nvSpPr>
        <p:spPr/>
        <p:txBody>
          <a:bodyPr/>
          <a:lstStyle/>
          <a:p>
            <a:r>
              <a:rPr lang="en-US" dirty="0"/>
              <a:t>Data Model for the 1:1 Strong Relationship </a:t>
            </a:r>
          </a:p>
        </p:txBody>
      </p:sp>
      <p:pic>
        <p:nvPicPr>
          <p:cNvPr id="5" name="Picture 4">
            <a:extLst>
              <a:ext uri="{FF2B5EF4-FFF2-40B4-BE49-F238E27FC236}">
                <a16:creationId xmlns:a16="http://schemas.microsoft.com/office/drawing/2014/main" id="{3C2E1E79-A59C-4804-97F8-C9AFDB302950}"/>
              </a:ext>
            </a:extLst>
          </p:cNvPr>
          <p:cNvPicPr>
            <a:picLocks noChangeAspect="1"/>
          </p:cNvPicPr>
          <p:nvPr/>
        </p:nvPicPr>
        <p:blipFill>
          <a:blip r:embed="rId2"/>
          <a:stretch>
            <a:fillRect/>
          </a:stretch>
        </p:blipFill>
        <p:spPr>
          <a:xfrm>
            <a:off x="5121148" y="1600200"/>
            <a:ext cx="1949704" cy="4168704"/>
          </a:xfrm>
          <a:prstGeom prst="rect">
            <a:avLst/>
          </a:prstGeom>
        </p:spPr>
      </p:pic>
    </p:spTree>
    <p:extLst>
      <p:ext uri="{BB962C8B-B14F-4D97-AF65-F5344CB8AC3E}">
        <p14:creationId xmlns:p14="http://schemas.microsoft.com/office/powerpoint/2010/main" val="389471816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B37D-F699-4BCF-B372-B675DA5E4B13}"/>
              </a:ext>
            </a:extLst>
          </p:cNvPr>
          <p:cNvSpPr>
            <a:spLocks noGrp="1"/>
          </p:cNvSpPr>
          <p:nvPr>
            <p:ph type="title"/>
          </p:nvPr>
        </p:nvSpPr>
        <p:spPr/>
        <p:txBody>
          <a:bodyPr/>
          <a:lstStyle/>
          <a:p>
            <a:r>
              <a:rPr lang="en-US" dirty="0"/>
              <a:t>Data Model for the 1:M Strong Relationship</a:t>
            </a:r>
          </a:p>
        </p:txBody>
      </p:sp>
      <p:pic>
        <p:nvPicPr>
          <p:cNvPr id="5" name="Picture 4">
            <a:extLst>
              <a:ext uri="{FF2B5EF4-FFF2-40B4-BE49-F238E27FC236}">
                <a16:creationId xmlns:a16="http://schemas.microsoft.com/office/drawing/2014/main" id="{55A09420-58F8-45D1-9C8E-9348EB9C319D}"/>
              </a:ext>
            </a:extLst>
          </p:cNvPr>
          <p:cNvPicPr>
            <a:picLocks noChangeAspect="1"/>
          </p:cNvPicPr>
          <p:nvPr/>
        </p:nvPicPr>
        <p:blipFill>
          <a:blip r:embed="rId2"/>
          <a:stretch>
            <a:fillRect/>
          </a:stretch>
        </p:blipFill>
        <p:spPr>
          <a:xfrm>
            <a:off x="5280152" y="1679448"/>
            <a:ext cx="1631696" cy="4273060"/>
          </a:xfrm>
          <a:prstGeom prst="rect">
            <a:avLst/>
          </a:prstGeom>
        </p:spPr>
      </p:pic>
    </p:spTree>
    <p:extLst>
      <p:ext uri="{BB962C8B-B14F-4D97-AF65-F5344CB8AC3E}">
        <p14:creationId xmlns:p14="http://schemas.microsoft.com/office/powerpoint/2010/main" val="545931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9E0B-2305-424C-9814-DF561512B025}"/>
              </a:ext>
            </a:extLst>
          </p:cNvPr>
          <p:cNvSpPr>
            <a:spLocks noGrp="1"/>
          </p:cNvSpPr>
          <p:nvPr>
            <p:ph type="title"/>
          </p:nvPr>
        </p:nvSpPr>
        <p:spPr/>
        <p:txBody>
          <a:bodyPr/>
          <a:lstStyle/>
          <a:p>
            <a:r>
              <a:rPr lang="en-US" dirty="0"/>
              <a:t>Data Model for the N:M Strong Relationship</a:t>
            </a:r>
          </a:p>
        </p:txBody>
      </p:sp>
      <p:pic>
        <p:nvPicPr>
          <p:cNvPr id="5" name="Picture 4">
            <a:extLst>
              <a:ext uri="{FF2B5EF4-FFF2-40B4-BE49-F238E27FC236}">
                <a16:creationId xmlns:a16="http://schemas.microsoft.com/office/drawing/2014/main" id="{4FD142F3-834A-4FFD-BF7D-5A415FD397BA}"/>
              </a:ext>
            </a:extLst>
          </p:cNvPr>
          <p:cNvPicPr>
            <a:picLocks noChangeAspect="1"/>
          </p:cNvPicPr>
          <p:nvPr/>
        </p:nvPicPr>
        <p:blipFill>
          <a:blip r:embed="rId2"/>
          <a:stretch>
            <a:fillRect/>
          </a:stretch>
        </p:blipFill>
        <p:spPr>
          <a:xfrm>
            <a:off x="5269484" y="1682496"/>
            <a:ext cx="1653032" cy="4196522"/>
          </a:xfrm>
          <a:prstGeom prst="rect">
            <a:avLst/>
          </a:prstGeom>
        </p:spPr>
      </p:pic>
    </p:spTree>
    <p:extLst>
      <p:ext uri="{BB962C8B-B14F-4D97-AF65-F5344CB8AC3E}">
        <p14:creationId xmlns:p14="http://schemas.microsoft.com/office/powerpoint/2010/main" val="34934209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#12</a:t>
            </a:r>
          </a:p>
        </p:txBody>
      </p:sp>
    </p:spTree>
    <p:extLst>
      <p:ext uri="{BB962C8B-B14F-4D97-AF65-F5344CB8AC3E}">
        <p14:creationId xmlns:p14="http://schemas.microsoft.com/office/powerpoint/2010/main" val="67310524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6553198"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#13</a:t>
            </a:r>
          </a:p>
        </p:txBody>
      </p:sp>
      <p:sp>
        <p:nvSpPr>
          <p:cNvPr id="199" name="Shape 199"/>
          <p:cNvSpPr txBox="1">
            <a:spLocks noGrp="1"/>
          </p:cNvSpPr>
          <p:nvPr>
            <p:ph type="body" idx="4294967295"/>
          </p:nvPr>
        </p:nvSpPr>
        <p:spPr>
          <a:xfrm>
            <a:off x="6553198"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Embedded Persistent Modules</a:t>
            </a:r>
          </a:p>
        </p:txBody>
      </p:sp>
      <p:pic>
        <p:nvPicPr>
          <p:cNvPr id="3" name="Picture 2">
            <a:extLst>
              <a:ext uri="{FF2B5EF4-FFF2-40B4-BE49-F238E27FC236}">
                <a16:creationId xmlns:a16="http://schemas.microsoft.com/office/drawing/2014/main" id="{68DAC3B7-8B7C-4A57-B389-AFD53FBE4930}"/>
              </a:ext>
            </a:extLst>
          </p:cNvPr>
          <p:cNvPicPr>
            <a:picLocks noChangeAspect="1"/>
          </p:cNvPicPr>
          <p:nvPr/>
        </p:nvPicPr>
        <p:blipFill>
          <a:blip r:embed="rId3"/>
          <a:stretch>
            <a:fillRect/>
          </a:stretch>
        </p:blipFill>
        <p:spPr>
          <a:xfrm>
            <a:off x="2206016" y="1600200"/>
            <a:ext cx="3584103" cy="4586754"/>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DCBE1-7272-4BB6-90D6-E8B3F6B02002}"/>
              </a:ext>
            </a:extLst>
          </p:cNvPr>
          <p:cNvSpPr>
            <a:spLocks noGrp="1"/>
          </p:cNvSpPr>
          <p:nvPr>
            <p:ph type="title"/>
          </p:nvPr>
        </p:nvSpPr>
        <p:spPr/>
        <p:txBody>
          <a:bodyPr/>
          <a:lstStyle/>
          <a:p>
            <a:r>
              <a:rPr lang="en-US" dirty="0"/>
              <a:t>SQL/Persistent Stored Modules (SQL/PSM)</a:t>
            </a:r>
          </a:p>
        </p:txBody>
      </p:sp>
      <p:sp>
        <p:nvSpPr>
          <p:cNvPr id="3" name="Text Placeholder 2">
            <a:extLst>
              <a:ext uri="{FF2B5EF4-FFF2-40B4-BE49-F238E27FC236}">
                <a16:creationId xmlns:a16="http://schemas.microsoft.com/office/drawing/2014/main" id="{A52EB29F-4113-4B20-88A3-7568EB749B56}"/>
              </a:ext>
            </a:extLst>
          </p:cNvPr>
          <p:cNvSpPr>
            <a:spLocks noGrp="1"/>
          </p:cNvSpPr>
          <p:nvPr>
            <p:ph type="body" idx="1"/>
          </p:nvPr>
        </p:nvSpPr>
        <p:spPr/>
        <p:txBody>
          <a:bodyPr/>
          <a:lstStyle/>
          <a:p>
            <a:pPr marL="342900" indent="-342900" fontAlgn="base">
              <a:spcBef>
                <a:spcPct val="20000"/>
              </a:spcBef>
              <a:spcAft>
                <a:spcPct val="0"/>
              </a:spcAft>
              <a:buFontTx/>
              <a:buChar char="•"/>
            </a:pPr>
            <a:r>
              <a:rPr lang="en-US" sz="2400" b="1" dirty="0">
                <a:solidFill>
                  <a:schemeClr val="tx2"/>
                </a:solidFill>
              </a:rPr>
              <a:t>SQL/Persistent Stored Modules (SQL/PSM) </a:t>
            </a:r>
            <a:r>
              <a:rPr lang="en-US" sz="2400" dirty="0">
                <a:solidFill>
                  <a:srgbClr val="000000"/>
                </a:solidFill>
              </a:rPr>
              <a:t> are used  for embedding procedural programming functionality into SQL</a:t>
            </a:r>
          </a:p>
          <a:p>
            <a:pPr marL="342900" indent="-342900" fontAlgn="base">
              <a:spcBef>
                <a:spcPct val="20000"/>
              </a:spcBef>
              <a:spcAft>
                <a:spcPct val="0"/>
              </a:spcAft>
              <a:buFontTx/>
              <a:buChar char="•"/>
            </a:pPr>
            <a:r>
              <a:rPr lang="en-US" sz="2400" dirty="0">
                <a:solidFill>
                  <a:srgbClr val="000000"/>
                </a:solidFill>
              </a:rPr>
              <a:t>Using Functions:</a:t>
            </a:r>
          </a:p>
          <a:p>
            <a:pPr marL="829818" lvl="1" indent="-342900" fontAlgn="base">
              <a:spcBef>
                <a:spcPct val="20000"/>
              </a:spcBef>
              <a:spcAft>
                <a:spcPct val="0"/>
              </a:spcAft>
              <a:buFontTx/>
              <a:buChar char="•"/>
            </a:pPr>
            <a:r>
              <a:rPr lang="en-US" sz="2000" dirty="0">
                <a:solidFill>
                  <a:srgbClr val="000000"/>
                </a:solidFill>
              </a:rPr>
              <a:t>A function is a stored program that is executed by the user</a:t>
            </a:r>
          </a:p>
          <a:p>
            <a:pPr marL="342900" indent="-342900" fontAlgn="base">
              <a:spcBef>
                <a:spcPct val="20000"/>
              </a:spcBef>
              <a:spcAft>
                <a:spcPct val="0"/>
              </a:spcAft>
              <a:buFontTx/>
              <a:buChar char="•"/>
            </a:pPr>
            <a:r>
              <a:rPr lang="en-US" sz="2400" dirty="0">
                <a:solidFill>
                  <a:srgbClr val="000000"/>
                </a:solidFill>
              </a:rPr>
              <a:t>Using Triggers:</a:t>
            </a:r>
          </a:p>
          <a:p>
            <a:pPr marL="829818" lvl="1" indent="-342900" fontAlgn="base">
              <a:spcBef>
                <a:spcPct val="20000"/>
              </a:spcBef>
              <a:spcAft>
                <a:spcPct val="0"/>
              </a:spcAft>
              <a:buFontTx/>
              <a:buChar char="•"/>
            </a:pPr>
            <a:r>
              <a:rPr lang="en-US" sz="2000" dirty="0">
                <a:solidFill>
                  <a:srgbClr val="000000"/>
                </a:solidFill>
              </a:rPr>
              <a:t>A </a:t>
            </a:r>
            <a:r>
              <a:rPr lang="en-US" sz="2000" dirty="0"/>
              <a:t>trigger</a:t>
            </a:r>
            <a:r>
              <a:rPr lang="en-US" sz="2000" b="1" dirty="0">
                <a:solidFill>
                  <a:srgbClr val="000000"/>
                </a:solidFill>
              </a:rPr>
              <a:t> </a:t>
            </a:r>
            <a:r>
              <a:rPr lang="en-US" sz="2000" dirty="0">
                <a:solidFill>
                  <a:srgbClr val="000000"/>
                </a:solidFill>
              </a:rPr>
              <a:t>is a stored program that is executed by the DBMS whenever a specified event occurs.</a:t>
            </a:r>
          </a:p>
          <a:p>
            <a:pPr marL="342900" indent="-342900" fontAlgn="base">
              <a:spcBef>
                <a:spcPct val="20000"/>
              </a:spcBef>
              <a:spcAft>
                <a:spcPct val="0"/>
              </a:spcAft>
              <a:buFontTx/>
              <a:buChar char="•"/>
            </a:pPr>
            <a:r>
              <a:rPr lang="en-US" sz="2400" dirty="0">
                <a:solidFill>
                  <a:srgbClr val="000000"/>
                </a:solidFill>
              </a:rPr>
              <a:t>Using Procedures:</a:t>
            </a:r>
          </a:p>
          <a:p>
            <a:pPr marL="829818" lvl="1" indent="-342900" fontAlgn="base">
              <a:spcBef>
                <a:spcPct val="20000"/>
              </a:spcBef>
              <a:spcAft>
                <a:spcPct val="0"/>
              </a:spcAft>
              <a:buFontTx/>
              <a:buChar char="•"/>
            </a:pPr>
            <a:r>
              <a:rPr lang="en-US" sz="2000" dirty="0">
                <a:solidFill>
                  <a:srgbClr val="000000"/>
                </a:solidFill>
              </a:rPr>
              <a:t>A </a:t>
            </a:r>
            <a:r>
              <a:rPr lang="en-US" sz="2000" dirty="0"/>
              <a:t>stored procedure </a:t>
            </a:r>
            <a:r>
              <a:rPr lang="en-US" sz="2000" dirty="0">
                <a:solidFill>
                  <a:srgbClr val="000000"/>
                </a:solidFill>
              </a:rPr>
              <a:t>is a program that is stored within the database and is compiled when used.</a:t>
            </a:r>
            <a:endParaRPr lang="en-US" sz="2000" dirty="0"/>
          </a:p>
          <a:p>
            <a:endParaRPr lang="en-US" dirty="0"/>
          </a:p>
        </p:txBody>
      </p:sp>
    </p:spTree>
    <p:extLst>
      <p:ext uri="{BB962C8B-B14F-4D97-AF65-F5344CB8AC3E}">
        <p14:creationId xmlns:p14="http://schemas.microsoft.com/office/powerpoint/2010/main" val="26105951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64AE0-649B-4FC5-BADF-FBABA08BDA89}"/>
              </a:ext>
            </a:extLst>
          </p:cNvPr>
          <p:cNvSpPr>
            <a:spLocks noGrp="1"/>
          </p:cNvSpPr>
          <p:nvPr>
            <p:ph type="title"/>
          </p:nvPr>
        </p:nvSpPr>
        <p:spPr/>
        <p:txBody>
          <a:bodyPr/>
          <a:lstStyle/>
          <a:p>
            <a:r>
              <a:rPr lang="en-US" dirty="0"/>
              <a:t>User-Defined Functions Logical Process Flow</a:t>
            </a:r>
          </a:p>
        </p:txBody>
      </p:sp>
      <p:sp>
        <p:nvSpPr>
          <p:cNvPr id="3" name="Text Placeholder 2">
            <a:extLst>
              <a:ext uri="{FF2B5EF4-FFF2-40B4-BE49-F238E27FC236}">
                <a16:creationId xmlns:a16="http://schemas.microsoft.com/office/drawing/2014/main" id="{CE64CF53-B3FE-4738-BA67-6483D4B23881}"/>
              </a:ext>
            </a:extLst>
          </p:cNvPr>
          <p:cNvSpPr>
            <a:spLocks noGrp="1"/>
          </p:cNvSpPr>
          <p:nvPr>
            <p:ph type="body" idx="1"/>
          </p:nvPr>
        </p:nvSpPr>
        <p:spPr/>
        <p:txBody>
          <a:bodyPr/>
          <a:lstStyle/>
          <a:p>
            <a:pPr marL="342900" indent="-342900" fontAlgn="base">
              <a:spcBef>
                <a:spcPct val="20000"/>
              </a:spcBef>
              <a:spcAft>
                <a:spcPct val="0"/>
              </a:spcAft>
              <a:buFontTx/>
              <a:buChar char="•"/>
              <a:defRPr/>
            </a:pPr>
            <a:r>
              <a:rPr lang="en-US" sz="2400" dirty="0">
                <a:solidFill>
                  <a:srgbClr val="000000"/>
                </a:solidFill>
              </a:rPr>
              <a:t>A </a:t>
            </a:r>
            <a:r>
              <a:rPr lang="en-US" sz="2400" b="1" dirty="0">
                <a:solidFill>
                  <a:schemeClr val="tx2"/>
                </a:solidFill>
              </a:rPr>
              <a:t>user-defined function (stored function) </a:t>
            </a:r>
            <a:r>
              <a:rPr lang="en-US" sz="2400" dirty="0">
                <a:solidFill>
                  <a:srgbClr val="000000"/>
                </a:solidFill>
              </a:rPr>
              <a:t>is a stored set of SQL statements that:</a:t>
            </a:r>
          </a:p>
          <a:p>
            <a:pPr lvl="1" indent="-285750" fontAlgn="base">
              <a:spcBef>
                <a:spcPct val="20000"/>
              </a:spcBef>
              <a:spcAft>
                <a:spcPct val="0"/>
              </a:spcAft>
              <a:buFontTx/>
              <a:buChar char="–"/>
            </a:pPr>
            <a:r>
              <a:rPr lang="en-US" sz="2000" dirty="0">
                <a:solidFill>
                  <a:srgbClr val="000000"/>
                </a:solidFill>
              </a:rPr>
              <a:t>is </a:t>
            </a:r>
            <a:r>
              <a:rPr lang="en-US" sz="2000" i="1" dirty="0">
                <a:solidFill>
                  <a:schemeClr val="tx2"/>
                </a:solidFill>
              </a:rPr>
              <a:t>called by name </a:t>
            </a:r>
            <a:r>
              <a:rPr lang="en-US" sz="2000" dirty="0">
                <a:solidFill>
                  <a:srgbClr val="000000"/>
                </a:solidFill>
              </a:rPr>
              <a:t>from another SQL statement</a:t>
            </a:r>
          </a:p>
          <a:p>
            <a:pPr lvl="1" indent="-285750" fontAlgn="base">
              <a:spcBef>
                <a:spcPct val="20000"/>
              </a:spcBef>
              <a:spcAft>
                <a:spcPct val="0"/>
              </a:spcAft>
              <a:buFontTx/>
              <a:buChar char="–"/>
            </a:pPr>
            <a:r>
              <a:rPr lang="en-US" sz="2000" dirty="0">
                <a:solidFill>
                  <a:srgbClr val="000000"/>
                </a:solidFill>
              </a:rPr>
              <a:t>may have </a:t>
            </a:r>
            <a:r>
              <a:rPr lang="en-US" sz="2000" i="1" dirty="0">
                <a:solidFill>
                  <a:schemeClr val="tx2"/>
                </a:solidFill>
              </a:rPr>
              <a:t>input parameters </a:t>
            </a:r>
            <a:r>
              <a:rPr lang="en-US" sz="2000" dirty="0">
                <a:solidFill>
                  <a:srgbClr val="000000"/>
                </a:solidFill>
              </a:rPr>
              <a:t>passed to it by the calling SQL statement</a:t>
            </a:r>
          </a:p>
          <a:p>
            <a:pPr lvl="1" indent="-285750" fontAlgn="base">
              <a:spcBef>
                <a:spcPct val="20000"/>
              </a:spcBef>
              <a:spcAft>
                <a:spcPct val="0"/>
              </a:spcAft>
              <a:buFontTx/>
              <a:buChar char="–"/>
            </a:pPr>
            <a:r>
              <a:rPr lang="en-US" sz="2000" i="1" dirty="0">
                <a:solidFill>
                  <a:schemeClr val="tx2"/>
                </a:solidFill>
              </a:rPr>
              <a:t>returns an output value </a:t>
            </a:r>
            <a:r>
              <a:rPr lang="en-US" sz="2000" dirty="0">
                <a:solidFill>
                  <a:srgbClr val="000000"/>
                </a:solidFill>
              </a:rPr>
              <a:t>to the SQL statement that called the function</a:t>
            </a:r>
            <a:endParaRPr lang="en-US" sz="5400" dirty="0">
              <a:solidFill>
                <a:srgbClr val="000000"/>
              </a:solidFill>
            </a:endParaRPr>
          </a:p>
          <a:p>
            <a:endParaRPr lang="en-US" dirty="0"/>
          </a:p>
        </p:txBody>
      </p:sp>
      <p:pic>
        <p:nvPicPr>
          <p:cNvPr id="5" name="Picture 4">
            <a:extLst>
              <a:ext uri="{FF2B5EF4-FFF2-40B4-BE49-F238E27FC236}">
                <a16:creationId xmlns:a16="http://schemas.microsoft.com/office/drawing/2014/main" id="{4DAC4FE2-F7ED-4E6B-9D53-5EDE04C741D3}"/>
              </a:ext>
            </a:extLst>
          </p:cNvPr>
          <p:cNvPicPr>
            <a:picLocks noChangeAspect="1"/>
          </p:cNvPicPr>
          <p:nvPr/>
        </p:nvPicPr>
        <p:blipFill>
          <a:blip r:embed="rId2"/>
          <a:stretch>
            <a:fillRect/>
          </a:stretch>
        </p:blipFill>
        <p:spPr>
          <a:xfrm>
            <a:off x="2292975" y="4386834"/>
            <a:ext cx="7606050" cy="1110996"/>
          </a:xfrm>
          <a:prstGeom prst="rect">
            <a:avLst/>
          </a:prstGeom>
        </p:spPr>
      </p:pic>
    </p:spTree>
    <p:extLst>
      <p:ext uri="{BB962C8B-B14F-4D97-AF65-F5344CB8AC3E}">
        <p14:creationId xmlns:p14="http://schemas.microsoft.com/office/powerpoint/2010/main" val="25853905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7196E-CCE4-46C9-90AC-B0445143B6A1}"/>
              </a:ext>
            </a:extLst>
          </p:cNvPr>
          <p:cNvSpPr>
            <a:spLocks noGrp="1"/>
          </p:cNvSpPr>
          <p:nvPr>
            <p:ph type="title"/>
          </p:nvPr>
        </p:nvSpPr>
        <p:spPr/>
        <p:txBody>
          <a:bodyPr/>
          <a:lstStyle/>
          <a:p>
            <a:r>
              <a:rPr lang="en-US" dirty="0"/>
              <a:t>User Defined Function to Concatenate </a:t>
            </a:r>
            <a:r>
              <a:rPr lang="en-US" dirty="0" err="1"/>
              <a:t>LastName</a:t>
            </a:r>
            <a:r>
              <a:rPr lang="en-US" dirty="0"/>
              <a:t> and FirstName</a:t>
            </a:r>
          </a:p>
        </p:txBody>
      </p:sp>
      <p:sp>
        <p:nvSpPr>
          <p:cNvPr id="3" name="Text Placeholder 2">
            <a:extLst>
              <a:ext uri="{FF2B5EF4-FFF2-40B4-BE49-F238E27FC236}">
                <a16:creationId xmlns:a16="http://schemas.microsoft.com/office/drawing/2014/main" id="{CE448583-415E-4DF0-BC0C-E32C67327A50}"/>
              </a:ext>
            </a:extLst>
          </p:cNvPr>
          <p:cNvSpPr>
            <a:spLocks noGrp="1"/>
          </p:cNvSpPr>
          <p:nvPr>
            <p:ph type="body" idx="1"/>
          </p:nvPr>
        </p:nvSpPr>
        <p:spPr/>
        <p:txBody>
          <a:bodyPr/>
          <a:lstStyle/>
          <a:p>
            <a:pPr marL="101600" indent="0">
              <a:spcBef>
                <a:spcPts val="100"/>
              </a:spcBef>
              <a:buNone/>
            </a:pPr>
            <a:r>
              <a:rPr lang="en-US" sz="1400" dirty="0">
                <a:solidFill>
                  <a:schemeClr val="tx2"/>
                </a:solidFill>
                <a:latin typeface="Courier New" panose="02070309020205020404" pitchFamily="49" charset="0"/>
              </a:rPr>
              <a:t>CREATE FUNCTION dbo.NameConcatenation</a:t>
            </a:r>
          </a:p>
          <a:p>
            <a:pPr marL="101600" marR="40670" indent="0">
              <a:spcBef>
                <a:spcPts val="100"/>
              </a:spcBef>
              <a:buNone/>
            </a:pPr>
            <a:r>
              <a:rPr lang="en-US" sz="1400" dirty="0">
                <a:solidFill>
                  <a:schemeClr val="tx2"/>
                </a:solidFill>
                <a:latin typeface="Courier New" panose="02070309020205020404" pitchFamily="49" charset="0"/>
              </a:rPr>
              <a:t>-- These are the input parameters </a:t>
            </a:r>
          </a:p>
          <a:p>
            <a:pPr marL="101600" marR="40670" indent="0">
              <a:spcBef>
                <a:spcPts val="100"/>
              </a:spcBef>
              <a:buNone/>
            </a:pPr>
            <a:r>
              <a:rPr lang="en-US" sz="1400" dirty="0">
                <a:solidFill>
                  <a:schemeClr val="tx2"/>
                </a:solidFill>
                <a:latin typeface="Courier New" panose="02070309020205020404" pitchFamily="49" charset="0"/>
              </a:rPr>
              <a:t>(</a:t>
            </a:r>
          </a:p>
          <a:p>
            <a:pPr marL="101600" indent="0">
              <a:spcBef>
                <a:spcPts val="100"/>
              </a:spcBef>
              <a:buNone/>
            </a:pPr>
            <a:r>
              <a:rPr lang="en-US" sz="1400" dirty="0">
                <a:solidFill>
                  <a:schemeClr val="tx2"/>
                </a:solidFill>
                <a:latin typeface="Courier New" panose="02070309020205020404" pitchFamily="49" charset="0"/>
              </a:rPr>
              <a:t>	@</a:t>
            </a:r>
            <a:r>
              <a:rPr lang="en-US" sz="1400" dirty="0" err="1">
                <a:solidFill>
                  <a:schemeClr val="tx2"/>
                </a:solidFill>
                <a:latin typeface="Courier New" panose="02070309020205020404" pitchFamily="49" charset="0"/>
              </a:rPr>
              <a:t>LastName</a:t>
            </a:r>
            <a:r>
              <a:rPr lang="en-US" sz="1400" dirty="0">
                <a:solidFill>
                  <a:schemeClr val="tx2"/>
                </a:solidFill>
                <a:latin typeface="Courier New" panose="02070309020205020404" pitchFamily="49" charset="0"/>
              </a:rPr>
              <a:t> CHAR(25),</a:t>
            </a:r>
          </a:p>
          <a:p>
            <a:pPr marL="101600" indent="0">
              <a:spcBef>
                <a:spcPts val="100"/>
              </a:spcBef>
              <a:buNone/>
            </a:pPr>
            <a:r>
              <a:rPr lang="en-US" sz="1400" dirty="0">
                <a:solidFill>
                  <a:schemeClr val="tx2"/>
                </a:solidFill>
                <a:latin typeface="Courier New" panose="02070309020205020404" pitchFamily="49" charset="0"/>
              </a:rPr>
              <a:t>	@FirstName CHAR(25)</a:t>
            </a:r>
          </a:p>
          <a:p>
            <a:pPr marL="101600" indent="0">
              <a:spcBef>
                <a:spcPts val="100"/>
              </a:spcBef>
              <a:buNone/>
            </a:pPr>
            <a:r>
              <a:rPr lang="en-US" sz="1400" dirty="0">
                <a:solidFill>
                  <a:schemeClr val="tx2"/>
                </a:solidFill>
                <a:latin typeface="Courier New" panose="02070309020205020404" pitchFamily="49" charset="0"/>
              </a:rPr>
              <a:t>)</a:t>
            </a:r>
          </a:p>
          <a:p>
            <a:pPr marL="101600" marR="56240" indent="0">
              <a:spcBef>
                <a:spcPts val="100"/>
              </a:spcBef>
              <a:buNone/>
            </a:pPr>
            <a:r>
              <a:rPr lang="en-US" sz="1400" dirty="0">
                <a:solidFill>
                  <a:schemeClr val="tx2"/>
                </a:solidFill>
                <a:latin typeface="Courier New" panose="02070309020205020404" pitchFamily="49" charset="0"/>
              </a:rPr>
              <a:t>RETURNS VARCHAR(60) </a:t>
            </a:r>
          </a:p>
          <a:p>
            <a:pPr marL="101600" marR="56240" indent="0">
              <a:spcBef>
                <a:spcPts val="100"/>
              </a:spcBef>
              <a:buNone/>
            </a:pPr>
            <a:r>
              <a:rPr lang="en-US" sz="1400" dirty="0">
                <a:solidFill>
                  <a:schemeClr val="tx2"/>
                </a:solidFill>
                <a:latin typeface="Courier New" panose="02070309020205020404" pitchFamily="49" charset="0"/>
              </a:rPr>
              <a:t>AS</a:t>
            </a:r>
          </a:p>
          <a:p>
            <a:pPr marL="101600" indent="0">
              <a:spcBef>
                <a:spcPts val="100"/>
              </a:spcBef>
              <a:buNone/>
            </a:pPr>
            <a:r>
              <a:rPr lang="en-US" sz="1400" dirty="0">
                <a:solidFill>
                  <a:schemeClr val="tx2"/>
                </a:solidFill>
                <a:latin typeface="Courier New" panose="02070309020205020404" pitchFamily="49" charset="0"/>
              </a:rPr>
              <a:t>BEGIN</a:t>
            </a:r>
          </a:p>
          <a:p>
            <a:pPr marL="101600" indent="0">
              <a:spcBef>
                <a:spcPts val="100"/>
              </a:spcBef>
              <a:buNone/>
            </a:pPr>
            <a:r>
              <a:rPr lang="en-US" sz="1400" dirty="0">
                <a:solidFill>
                  <a:schemeClr val="tx2"/>
                </a:solidFill>
                <a:latin typeface="Courier New" panose="02070309020205020404" pitchFamily="49" charset="0"/>
              </a:rPr>
              <a:t>   -- This is the variable that will hold the value to be 	returned </a:t>
            </a:r>
          </a:p>
          <a:p>
            <a:pPr marL="101600" indent="0">
              <a:spcBef>
                <a:spcPts val="100"/>
              </a:spcBef>
              <a:buNone/>
            </a:pPr>
            <a:r>
              <a:rPr lang="en-US" sz="1400" dirty="0">
                <a:solidFill>
                  <a:schemeClr val="tx2"/>
                </a:solidFill>
                <a:latin typeface="Courier New" panose="02070309020205020404" pitchFamily="49" charset="0"/>
              </a:rPr>
              <a:t>   DECLARE @FullName VARCHAR(60);</a:t>
            </a:r>
          </a:p>
          <a:p>
            <a:pPr marL="101600" indent="0">
              <a:spcBef>
                <a:spcPts val="100"/>
              </a:spcBef>
              <a:buNone/>
            </a:pPr>
            <a:endParaRPr lang="en-US" sz="1400" dirty="0">
              <a:solidFill>
                <a:schemeClr val="tx2"/>
              </a:solidFill>
              <a:latin typeface="Courier New" panose="02070309020205020404" pitchFamily="49" charset="0"/>
            </a:endParaRPr>
          </a:p>
          <a:p>
            <a:pPr marL="101600" indent="0">
              <a:spcBef>
                <a:spcPts val="100"/>
              </a:spcBef>
              <a:buNone/>
            </a:pPr>
            <a:r>
              <a:rPr lang="en-US" sz="1400" dirty="0">
                <a:solidFill>
                  <a:schemeClr val="tx2"/>
                </a:solidFill>
                <a:latin typeface="Courier New" panose="02070309020205020404" pitchFamily="49" charset="0"/>
              </a:rPr>
              <a:t>   -- SQL statements to concatenate the names in the proper order </a:t>
            </a:r>
          </a:p>
          <a:p>
            <a:pPr marL="101600" indent="0">
              <a:spcBef>
                <a:spcPts val="100"/>
              </a:spcBef>
              <a:buNone/>
            </a:pPr>
            <a:r>
              <a:rPr lang="en-US" sz="1400" dirty="0">
                <a:solidFill>
                  <a:schemeClr val="tx2"/>
                </a:solidFill>
                <a:latin typeface="Courier New" panose="02070309020205020404" pitchFamily="49" charset="0"/>
              </a:rPr>
              <a:t>   SELECT @FullName = RTRIM(@LastName)+ ', ' + RTRIM(@FirstName);</a:t>
            </a:r>
          </a:p>
          <a:p>
            <a:pPr marL="101600" indent="0">
              <a:spcBef>
                <a:spcPts val="100"/>
              </a:spcBef>
              <a:buNone/>
            </a:pPr>
            <a:endParaRPr lang="en-US" sz="1400" dirty="0">
              <a:solidFill>
                <a:schemeClr val="tx2"/>
              </a:solidFill>
              <a:latin typeface="Courier New" panose="02070309020205020404" pitchFamily="49" charset="0"/>
            </a:endParaRPr>
          </a:p>
          <a:p>
            <a:pPr marL="101600" indent="0">
              <a:spcBef>
                <a:spcPts val="100"/>
              </a:spcBef>
              <a:buNone/>
            </a:pPr>
            <a:r>
              <a:rPr lang="en-US" sz="1400" dirty="0">
                <a:solidFill>
                  <a:schemeClr val="tx2"/>
                </a:solidFill>
                <a:latin typeface="Courier New" panose="02070309020205020404" pitchFamily="49" charset="0"/>
              </a:rPr>
              <a:t>   -- Return the concatenate name RETURN @FullName;</a:t>
            </a:r>
          </a:p>
          <a:p>
            <a:pPr marL="101600" indent="0">
              <a:spcBef>
                <a:spcPts val="100"/>
              </a:spcBef>
              <a:buNone/>
            </a:pPr>
            <a:r>
              <a:rPr lang="en-US" sz="1400" dirty="0">
                <a:solidFill>
                  <a:schemeClr val="tx2"/>
                </a:solidFill>
                <a:latin typeface="Courier New" panose="02070309020205020404" pitchFamily="49" charset="0"/>
              </a:rPr>
              <a:t>   END;</a:t>
            </a:r>
          </a:p>
          <a:p>
            <a:endParaRPr lang="en-US" dirty="0"/>
          </a:p>
        </p:txBody>
      </p:sp>
    </p:spTree>
    <p:extLst>
      <p:ext uri="{BB962C8B-B14F-4D97-AF65-F5344CB8AC3E}">
        <p14:creationId xmlns:p14="http://schemas.microsoft.com/office/powerpoint/2010/main" val="159879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7D8E-26AD-443C-A511-ECA78978CCB2}"/>
              </a:ext>
            </a:extLst>
          </p:cNvPr>
          <p:cNvSpPr>
            <a:spLocks noGrp="1"/>
          </p:cNvSpPr>
          <p:nvPr>
            <p:ph type="title"/>
          </p:nvPr>
        </p:nvSpPr>
        <p:spPr/>
        <p:txBody>
          <a:bodyPr/>
          <a:lstStyle/>
          <a:p>
            <a:r>
              <a:rPr lang="en-US" dirty="0"/>
              <a:t>Using the </a:t>
            </a:r>
            <a:r>
              <a:rPr lang="en-US" i="1" dirty="0"/>
              <a:t>NameConcatenation</a:t>
            </a:r>
            <a:r>
              <a:rPr lang="en-US" dirty="0"/>
              <a:t> Function</a:t>
            </a:r>
          </a:p>
        </p:txBody>
      </p:sp>
      <p:sp>
        <p:nvSpPr>
          <p:cNvPr id="3" name="Text Placeholder 2">
            <a:extLst>
              <a:ext uri="{FF2B5EF4-FFF2-40B4-BE49-F238E27FC236}">
                <a16:creationId xmlns:a16="http://schemas.microsoft.com/office/drawing/2014/main" id="{60DE7197-60A5-420B-B3F9-16CD47BE4C4B}"/>
              </a:ext>
            </a:extLst>
          </p:cNvPr>
          <p:cNvSpPr>
            <a:spLocks noGrp="1"/>
          </p:cNvSpPr>
          <p:nvPr>
            <p:ph type="body" idx="1"/>
          </p:nvPr>
        </p:nvSpPr>
        <p:spPr/>
        <p:txBody>
          <a:bodyPr/>
          <a:lstStyle/>
          <a:p>
            <a:pPr marL="71882" marR="3330" indent="0">
              <a:spcBef>
                <a:spcPts val="100"/>
              </a:spcBef>
              <a:buNone/>
            </a:pPr>
            <a:r>
              <a:rPr lang="en-US" b="1" dirty="0">
                <a:solidFill>
                  <a:schemeClr val="tx2"/>
                </a:solidFill>
                <a:latin typeface="Courier New" panose="02070309020205020404" pitchFamily="49" charset="0"/>
              </a:rPr>
              <a:t>SELECT     </a:t>
            </a:r>
            <a:r>
              <a:rPr lang="en-US" b="1" dirty="0" err="1">
                <a:solidFill>
                  <a:schemeClr val="tx2"/>
                </a:solidFill>
                <a:latin typeface="Courier New" panose="02070309020205020404" pitchFamily="49" charset="0"/>
              </a:rPr>
              <a:t>dbo.NameConcatenation</a:t>
            </a:r>
            <a:r>
              <a:rPr lang="en-US" b="1" dirty="0">
                <a:solidFill>
                  <a:schemeClr val="tx2"/>
                </a:solidFill>
                <a:latin typeface="Courier New" panose="02070309020205020404" pitchFamily="49" charset="0"/>
              </a:rPr>
              <a:t> (</a:t>
            </a:r>
            <a:r>
              <a:rPr lang="en-US" b="1" dirty="0" err="1">
                <a:solidFill>
                  <a:schemeClr val="tx2"/>
                </a:solidFill>
                <a:latin typeface="Courier New" panose="02070309020205020404" pitchFamily="49" charset="0"/>
              </a:rPr>
              <a:t>LastName</a:t>
            </a:r>
            <a:r>
              <a:rPr lang="en-US" b="1" dirty="0">
                <a:solidFill>
                  <a:schemeClr val="tx2"/>
                </a:solidFill>
                <a:latin typeface="Courier New" panose="02070309020205020404" pitchFamily="49" charset="0"/>
              </a:rPr>
              <a:t>, FirstName) AS 	  	    CustomerName, AreaCode, PhoneNumber, EmailAddress</a:t>
            </a:r>
          </a:p>
          <a:p>
            <a:pPr marL="101600" indent="0">
              <a:spcBef>
                <a:spcPts val="100"/>
              </a:spcBef>
              <a:buNone/>
            </a:pPr>
            <a:r>
              <a:rPr lang="en-US" b="1" dirty="0">
                <a:solidFill>
                  <a:schemeClr val="tx2"/>
                </a:solidFill>
                <a:latin typeface="Courier New" panose="02070309020205020404" pitchFamily="49" charset="0"/>
              </a:rPr>
              <a:t>FROM 	    CUSTOMER</a:t>
            </a:r>
          </a:p>
          <a:p>
            <a:pPr marL="101600" indent="0">
              <a:spcBef>
                <a:spcPts val="100"/>
              </a:spcBef>
              <a:buNone/>
            </a:pPr>
            <a:r>
              <a:rPr lang="en-US" b="1" dirty="0">
                <a:solidFill>
                  <a:schemeClr val="tx2"/>
                </a:solidFill>
                <a:latin typeface="Courier New" panose="02070309020205020404" pitchFamily="49" charset="0"/>
              </a:rPr>
              <a:t>ORDER BY   CustomerName;</a:t>
            </a:r>
          </a:p>
          <a:p>
            <a:endParaRPr lang="en-US" dirty="0"/>
          </a:p>
        </p:txBody>
      </p:sp>
      <p:pic>
        <p:nvPicPr>
          <p:cNvPr id="5" name="Picture 4">
            <a:extLst>
              <a:ext uri="{FF2B5EF4-FFF2-40B4-BE49-F238E27FC236}">
                <a16:creationId xmlns:a16="http://schemas.microsoft.com/office/drawing/2014/main" id="{DA3D7C1A-4A93-4BEB-8EF0-088D9EF58448}"/>
              </a:ext>
            </a:extLst>
          </p:cNvPr>
          <p:cNvPicPr>
            <a:picLocks noChangeAspect="1"/>
          </p:cNvPicPr>
          <p:nvPr/>
        </p:nvPicPr>
        <p:blipFill>
          <a:blip r:embed="rId2"/>
          <a:stretch>
            <a:fillRect/>
          </a:stretch>
        </p:blipFill>
        <p:spPr>
          <a:xfrm>
            <a:off x="2642686" y="3139440"/>
            <a:ext cx="6906628" cy="2758440"/>
          </a:xfrm>
          <a:prstGeom prst="rect">
            <a:avLst/>
          </a:prstGeom>
        </p:spPr>
      </p:pic>
    </p:spTree>
    <p:extLst>
      <p:ext uri="{BB962C8B-B14F-4D97-AF65-F5344CB8AC3E}">
        <p14:creationId xmlns:p14="http://schemas.microsoft.com/office/powerpoint/2010/main" val="37731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9D78-92EA-4371-B529-894AD92894E4}"/>
              </a:ext>
            </a:extLst>
          </p:cNvPr>
          <p:cNvSpPr>
            <a:spLocks noGrp="1"/>
          </p:cNvSpPr>
          <p:nvPr>
            <p:ph type="title"/>
          </p:nvPr>
        </p:nvSpPr>
        <p:spPr/>
        <p:txBody>
          <a:bodyPr/>
          <a:lstStyle/>
          <a:p>
            <a:r>
              <a:rPr lang="en-US" dirty="0"/>
              <a:t>The Advantage of Having a User-Defined Function</a:t>
            </a:r>
          </a:p>
        </p:txBody>
      </p:sp>
      <p:sp>
        <p:nvSpPr>
          <p:cNvPr id="3" name="Text Placeholder 2">
            <a:extLst>
              <a:ext uri="{FF2B5EF4-FFF2-40B4-BE49-F238E27FC236}">
                <a16:creationId xmlns:a16="http://schemas.microsoft.com/office/drawing/2014/main" id="{15FF8C18-C3E6-4AE4-B65B-2D888F263FA8}"/>
              </a:ext>
            </a:extLst>
          </p:cNvPr>
          <p:cNvSpPr>
            <a:spLocks noGrp="1"/>
          </p:cNvSpPr>
          <p:nvPr>
            <p:ph type="body" idx="1"/>
          </p:nvPr>
        </p:nvSpPr>
        <p:spPr/>
        <p:txBody>
          <a:bodyPr/>
          <a:lstStyle/>
          <a:p>
            <a:r>
              <a:rPr lang="en-US" dirty="0"/>
              <a:t>We can use it whenever it is appropriate!</a:t>
            </a:r>
          </a:p>
          <a:p>
            <a:pPr marL="101600" indent="0">
              <a:spcBef>
                <a:spcPts val="100"/>
              </a:spcBef>
              <a:buNone/>
            </a:pPr>
            <a:endParaRPr lang="en-US" sz="800" b="1" dirty="0">
              <a:solidFill>
                <a:schemeClr val="tx2"/>
              </a:solidFill>
              <a:latin typeface="Courier New" panose="02070309020205020404" pitchFamily="49" charset="0"/>
            </a:endParaRPr>
          </a:p>
          <a:p>
            <a:pPr marL="101600" indent="0">
              <a:spcBef>
                <a:spcPts val="100"/>
              </a:spcBef>
              <a:buNone/>
            </a:pPr>
            <a:r>
              <a:rPr lang="en-US" b="1" dirty="0">
                <a:solidFill>
                  <a:schemeClr val="tx2"/>
                </a:solidFill>
                <a:latin typeface="Courier New" panose="02070309020205020404" pitchFamily="49" charset="0"/>
              </a:rPr>
              <a:t>SELECT    </a:t>
            </a:r>
            <a:r>
              <a:rPr lang="en-US" b="1" dirty="0" err="1">
                <a:solidFill>
                  <a:schemeClr val="tx2"/>
                </a:solidFill>
                <a:latin typeface="Courier New" panose="02070309020205020404" pitchFamily="49" charset="0"/>
              </a:rPr>
              <a:t>dbo.NameConcatenation</a:t>
            </a:r>
            <a:r>
              <a:rPr lang="en-US" b="1" dirty="0">
                <a:solidFill>
                  <a:schemeClr val="tx2"/>
                </a:solidFill>
                <a:latin typeface="Courier New" panose="02070309020205020404" pitchFamily="49" charset="0"/>
              </a:rPr>
              <a:t> (</a:t>
            </a:r>
            <a:r>
              <a:rPr lang="en-US" b="1" dirty="0" err="1">
                <a:solidFill>
                  <a:schemeClr val="tx2"/>
                </a:solidFill>
                <a:latin typeface="Courier New" panose="02070309020205020404" pitchFamily="49" charset="0"/>
              </a:rPr>
              <a:t>LastName</a:t>
            </a:r>
            <a:r>
              <a:rPr lang="en-US" b="1" dirty="0">
                <a:solidFill>
                  <a:schemeClr val="tx2"/>
                </a:solidFill>
                <a:latin typeface="Courier New" panose="02070309020205020404" pitchFamily="49" charset="0"/>
              </a:rPr>
              <a:t>, FirstName) AS 	    	    ArtistName, DateofBirth, DateDeceased</a:t>
            </a:r>
          </a:p>
          <a:p>
            <a:pPr marL="101600" indent="0">
              <a:spcBef>
                <a:spcPts val="100"/>
              </a:spcBef>
              <a:buNone/>
            </a:pPr>
            <a:r>
              <a:rPr lang="en-US" b="1" dirty="0">
                <a:solidFill>
                  <a:schemeClr val="tx2"/>
                </a:solidFill>
                <a:latin typeface="Courier New" panose="02070309020205020404" pitchFamily="49" charset="0"/>
              </a:rPr>
              <a:t>FROM 	    ARTIST</a:t>
            </a:r>
          </a:p>
          <a:p>
            <a:pPr marL="101600" indent="0">
              <a:spcBef>
                <a:spcPts val="100"/>
              </a:spcBef>
              <a:buNone/>
            </a:pPr>
            <a:r>
              <a:rPr lang="en-US" b="1" dirty="0">
                <a:solidFill>
                  <a:schemeClr val="tx2"/>
                </a:solidFill>
                <a:latin typeface="Courier New" panose="02070309020205020404" pitchFamily="49" charset="0"/>
              </a:rPr>
              <a:t>ORDER BY   ArtistName;</a:t>
            </a:r>
          </a:p>
          <a:p>
            <a:endParaRPr lang="en-US" dirty="0"/>
          </a:p>
        </p:txBody>
      </p:sp>
      <p:pic>
        <p:nvPicPr>
          <p:cNvPr id="5" name="Picture 4">
            <a:extLst>
              <a:ext uri="{FF2B5EF4-FFF2-40B4-BE49-F238E27FC236}">
                <a16:creationId xmlns:a16="http://schemas.microsoft.com/office/drawing/2014/main" id="{04552DC9-7BF6-4E48-BB72-538C1C0CDDC7}"/>
              </a:ext>
            </a:extLst>
          </p:cNvPr>
          <p:cNvPicPr>
            <a:picLocks noChangeAspect="1"/>
          </p:cNvPicPr>
          <p:nvPr/>
        </p:nvPicPr>
        <p:blipFill>
          <a:blip r:embed="rId2"/>
          <a:stretch>
            <a:fillRect/>
          </a:stretch>
        </p:blipFill>
        <p:spPr>
          <a:xfrm>
            <a:off x="3888202" y="3604260"/>
            <a:ext cx="4415596" cy="2727960"/>
          </a:xfrm>
          <a:prstGeom prst="rect">
            <a:avLst/>
          </a:prstGeom>
        </p:spPr>
      </p:pic>
    </p:spTree>
    <p:extLst>
      <p:ext uri="{BB962C8B-B14F-4D97-AF65-F5344CB8AC3E}">
        <p14:creationId xmlns:p14="http://schemas.microsoft.com/office/powerpoint/2010/main" val="463253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9C4F-13C7-44B2-BB10-119547BA9A80}"/>
              </a:ext>
            </a:extLst>
          </p:cNvPr>
          <p:cNvSpPr>
            <a:spLocks noGrp="1"/>
          </p:cNvSpPr>
          <p:nvPr>
            <p:ph type="title"/>
          </p:nvPr>
        </p:nvSpPr>
        <p:spPr/>
        <p:txBody>
          <a:bodyPr/>
          <a:lstStyle/>
          <a:p>
            <a:r>
              <a:rPr lang="en-US" dirty="0"/>
              <a:t>SQL As a Data Sublanguage</a:t>
            </a:r>
          </a:p>
        </p:txBody>
      </p:sp>
      <p:sp>
        <p:nvSpPr>
          <p:cNvPr id="3" name="Text Placeholder 2">
            <a:extLst>
              <a:ext uri="{FF2B5EF4-FFF2-40B4-BE49-F238E27FC236}">
                <a16:creationId xmlns:a16="http://schemas.microsoft.com/office/drawing/2014/main" id="{DBB08BF3-2351-4F74-AE88-7FD8F2C88BEA}"/>
              </a:ext>
            </a:extLst>
          </p:cNvPr>
          <p:cNvSpPr>
            <a:spLocks noGrp="1"/>
          </p:cNvSpPr>
          <p:nvPr>
            <p:ph type="body" idx="1"/>
          </p:nvPr>
        </p:nvSpPr>
        <p:spPr/>
        <p:txBody>
          <a:bodyPr/>
          <a:lstStyle/>
          <a:p>
            <a:pPr eaLnBrk="1" hangingPunct="1">
              <a:lnSpc>
                <a:spcPct val="90000"/>
              </a:lnSpc>
            </a:pPr>
            <a:r>
              <a:rPr lang="en-US" dirty="0"/>
              <a:t>SQL is not a full-featured </a:t>
            </a:r>
            <a:r>
              <a:rPr lang="en-US" b="1" dirty="0">
                <a:solidFill>
                  <a:schemeClr val="tx2"/>
                </a:solidFill>
              </a:rPr>
              <a:t>programming language</a:t>
            </a:r>
            <a:r>
              <a:rPr lang="en-US" dirty="0"/>
              <a:t>.</a:t>
            </a:r>
          </a:p>
          <a:p>
            <a:pPr lvl="1" eaLnBrk="1" hangingPunct="1">
              <a:lnSpc>
                <a:spcPct val="90000"/>
              </a:lnSpc>
            </a:pPr>
            <a:r>
              <a:rPr lang="en-US" sz="2800" dirty="0"/>
              <a:t>C, C#</a:t>
            </a:r>
          </a:p>
          <a:p>
            <a:pPr eaLnBrk="1" hangingPunct="1">
              <a:lnSpc>
                <a:spcPct val="90000"/>
              </a:lnSpc>
            </a:pPr>
            <a:r>
              <a:rPr lang="en-US" dirty="0"/>
              <a:t>SQL is a </a:t>
            </a:r>
            <a:r>
              <a:rPr lang="en-US" b="1" dirty="0">
                <a:solidFill>
                  <a:schemeClr val="tx2"/>
                </a:solidFill>
              </a:rPr>
              <a:t>data sublanguage</a:t>
            </a:r>
            <a:r>
              <a:rPr lang="en-US" dirty="0">
                <a:solidFill>
                  <a:schemeClr val="tx2"/>
                </a:solidFill>
              </a:rPr>
              <a:t> </a:t>
            </a:r>
            <a:r>
              <a:rPr lang="en-US" dirty="0"/>
              <a:t>for creating and processing database data and metadata.</a:t>
            </a:r>
          </a:p>
          <a:p>
            <a:pPr eaLnBrk="1" hangingPunct="1">
              <a:lnSpc>
                <a:spcPct val="90000"/>
              </a:lnSpc>
            </a:pPr>
            <a:r>
              <a:rPr lang="en-US" dirty="0"/>
              <a:t>SQL is ubiquitous in enterprise-class DBMS products.</a:t>
            </a:r>
          </a:p>
          <a:p>
            <a:pPr eaLnBrk="1" hangingPunct="1">
              <a:lnSpc>
                <a:spcPct val="90000"/>
              </a:lnSpc>
            </a:pPr>
            <a:r>
              <a:rPr lang="en-US" dirty="0"/>
              <a:t>SQL programming is a critical skill. </a:t>
            </a:r>
          </a:p>
          <a:p>
            <a:endParaRPr lang="en-US" dirty="0"/>
          </a:p>
        </p:txBody>
      </p:sp>
    </p:spTree>
    <p:extLst>
      <p:ext uri="{BB962C8B-B14F-4D97-AF65-F5344CB8AC3E}">
        <p14:creationId xmlns:p14="http://schemas.microsoft.com/office/powerpoint/2010/main" val="1194003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E3A0-246D-4789-8F9F-2587066548B3}"/>
              </a:ext>
            </a:extLst>
          </p:cNvPr>
          <p:cNvSpPr>
            <a:spLocks noGrp="1"/>
          </p:cNvSpPr>
          <p:nvPr>
            <p:ph type="title"/>
          </p:nvPr>
        </p:nvSpPr>
        <p:spPr/>
        <p:txBody>
          <a:bodyPr/>
          <a:lstStyle/>
          <a:p>
            <a:r>
              <a:rPr lang="en-US" dirty="0"/>
              <a:t>Uses for SQL Triggers</a:t>
            </a:r>
          </a:p>
        </p:txBody>
      </p:sp>
      <p:sp>
        <p:nvSpPr>
          <p:cNvPr id="3" name="Text Placeholder 2">
            <a:extLst>
              <a:ext uri="{FF2B5EF4-FFF2-40B4-BE49-F238E27FC236}">
                <a16:creationId xmlns:a16="http://schemas.microsoft.com/office/drawing/2014/main" id="{77C7CAE0-0DD5-404A-A5BC-7480A827F9CD}"/>
              </a:ext>
            </a:extLst>
          </p:cNvPr>
          <p:cNvSpPr>
            <a:spLocks noGrp="1"/>
          </p:cNvSpPr>
          <p:nvPr>
            <p:ph type="body" idx="1"/>
          </p:nvPr>
        </p:nvSpPr>
        <p:spPr/>
        <p:txBody>
          <a:bodyPr/>
          <a:lstStyle/>
          <a:p>
            <a:pPr marL="342900" indent="-342900" fontAlgn="base">
              <a:lnSpc>
                <a:spcPct val="80000"/>
              </a:lnSpc>
              <a:spcBef>
                <a:spcPct val="20000"/>
              </a:spcBef>
              <a:spcAft>
                <a:spcPct val="0"/>
              </a:spcAft>
              <a:buFontTx/>
              <a:buChar char="•"/>
            </a:pPr>
            <a:r>
              <a:rPr lang="en-US" sz="2600" dirty="0">
                <a:solidFill>
                  <a:srgbClr val="000000"/>
                </a:solidFill>
              </a:rPr>
              <a:t>When</a:t>
            </a:r>
            <a:r>
              <a:rPr lang="en-US" dirty="0">
                <a:solidFill>
                  <a:srgbClr val="000000"/>
                </a:solidFill>
              </a:rPr>
              <a:t> a trigger is fired, the DBMS supplies:</a:t>
            </a:r>
          </a:p>
          <a:p>
            <a:pPr lvl="1" indent="-285750" fontAlgn="base">
              <a:lnSpc>
                <a:spcPct val="80000"/>
              </a:lnSpc>
              <a:spcBef>
                <a:spcPct val="20000"/>
              </a:spcBef>
              <a:spcAft>
                <a:spcPct val="0"/>
              </a:spcAft>
              <a:buFontTx/>
              <a:buChar char="–"/>
            </a:pPr>
            <a:r>
              <a:rPr lang="en-US" sz="2200" dirty="0">
                <a:solidFill>
                  <a:srgbClr val="000000"/>
                </a:solidFill>
              </a:rPr>
              <a:t>Old and new values for the update</a:t>
            </a:r>
          </a:p>
          <a:p>
            <a:pPr lvl="1" indent="-285750" fontAlgn="base">
              <a:lnSpc>
                <a:spcPct val="80000"/>
              </a:lnSpc>
              <a:spcBef>
                <a:spcPct val="20000"/>
              </a:spcBef>
              <a:spcAft>
                <a:spcPct val="0"/>
              </a:spcAft>
              <a:buFontTx/>
              <a:buChar char="–"/>
            </a:pPr>
            <a:r>
              <a:rPr lang="en-US" sz="2200" dirty="0">
                <a:solidFill>
                  <a:srgbClr val="000000"/>
                </a:solidFill>
              </a:rPr>
              <a:t>New values for inserts</a:t>
            </a:r>
          </a:p>
          <a:p>
            <a:pPr lvl="1" indent="-285750" fontAlgn="base">
              <a:lnSpc>
                <a:spcPct val="80000"/>
              </a:lnSpc>
              <a:spcBef>
                <a:spcPct val="20000"/>
              </a:spcBef>
              <a:spcAft>
                <a:spcPct val="0"/>
              </a:spcAft>
              <a:buFontTx/>
              <a:buChar char="–"/>
            </a:pPr>
            <a:r>
              <a:rPr lang="en-US" sz="2200" dirty="0">
                <a:solidFill>
                  <a:srgbClr val="000000"/>
                </a:solidFill>
              </a:rPr>
              <a:t>Old values for deletions</a:t>
            </a:r>
          </a:p>
          <a:p>
            <a:pPr marL="342900" indent="-342900" fontAlgn="base">
              <a:lnSpc>
                <a:spcPct val="80000"/>
              </a:lnSpc>
              <a:spcBef>
                <a:spcPct val="20000"/>
              </a:spcBef>
              <a:spcAft>
                <a:spcPct val="0"/>
              </a:spcAft>
              <a:buFontTx/>
              <a:buChar char="•"/>
            </a:pPr>
            <a:r>
              <a:rPr lang="en-US" sz="2600" dirty="0">
                <a:solidFill>
                  <a:srgbClr val="000000"/>
                </a:solidFill>
              </a:rPr>
              <a:t>The way the values are supplied depends on the DBMS product.</a:t>
            </a:r>
          </a:p>
          <a:p>
            <a:endParaRPr lang="en-US" dirty="0"/>
          </a:p>
        </p:txBody>
      </p:sp>
      <p:graphicFrame>
        <p:nvGraphicFramePr>
          <p:cNvPr id="4" name="Table 3">
            <a:extLst>
              <a:ext uri="{FF2B5EF4-FFF2-40B4-BE49-F238E27FC236}">
                <a16:creationId xmlns:a16="http://schemas.microsoft.com/office/drawing/2014/main" id="{CB2B10CE-2669-4D5F-9437-C2806AD7D0D9}"/>
              </a:ext>
            </a:extLst>
          </p:cNvPr>
          <p:cNvGraphicFramePr>
            <a:graphicFrameLocks noGrp="1"/>
          </p:cNvGraphicFramePr>
          <p:nvPr/>
        </p:nvGraphicFramePr>
        <p:xfrm>
          <a:off x="4326255" y="4025741"/>
          <a:ext cx="3539490" cy="1854200"/>
        </p:xfrm>
        <a:graphic>
          <a:graphicData uri="http://schemas.openxmlformats.org/drawingml/2006/table">
            <a:tbl>
              <a:tblPr firstRow="1" bandRow="1"/>
              <a:tblGrid>
                <a:gridCol w="3539490">
                  <a:extLst>
                    <a:ext uri="{9D8B030D-6E8A-4147-A177-3AD203B41FA5}">
                      <a16:colId xmlns:a16="http://schemas.microsoft.com/office/drawing/2014/main" val="2575189171"/>
                    </a:ext>
                  </a:extLst>
                </a:gridCol>
              </a:tblGrid>
              <a:tr h="370840">
                <a:tc>
                  <a:txBody>
                    <a:bodyPr/>
                    <a:lstStyle/>
                    <a:p>
                      <a:pPr algn="ctr"/>
                      <a:r>
                        <a:rPr lang="en-US" dirty="0"/>
                        <a:t>Uses of SQL Triggers</a:t>
                      </a:r>
                    </a:p>
                  </a:txBody>
                  <a:tcPr/>
                </a:tc>
                <a:extLst>
                  <a:ext uri="{0D108BD9-81ED-4DB2-BD59-A6C34878D82A}">
                    <a16:rowId xmlns:a16="http://schemas.microsoft.com/office/drawing/2014/main" val="3490371550"/>
                  </a:ext>
                </a:extLst>
              </a:tr>
              <a:tr h="370840">
                <a:tc>
                  <a:txBody>
                    <a:bodyPr/>
                    <a:lstStyle/>
                    <a:p>
                      <a:r>
                        <a:rPr lang="en-US" dirty="0"/>
                        <a:t>Provide default values.</a:t>
                      </a:r>
                    </a:p>
                  </a:txBody>
                  <a:tcPr/>
                </a:tc>
                <a:extLst>
                  <a:ext uri="{0D108BD9-81ED-4DB2-BD59-A6C34878D82A}">
                    <a16:rowId xmlns:a16="http://schemas.microsoft.com/office/drawing/2014/main" val="3724494605"/>
                  </a:ext>
                </a:extLst>
              </a:tr>
              <a:tr h="370840">
                <a:tc>
                  <a:txBody>
                    <a:bodyPr/>
                    <a:lstStyle/>
                    <a:p>
                      <a:r>
                        <a:rPr lang="en-US" dirty="0"/>
                        <a:t>Enforce data constraints.</a:t>
                      </a:r>
                    </a:p>
                  </a:txBody>
                  <a:tcPr/>
                </a:tc>
                <a:extLst>
                  <a:ext uri="{0D108BD9-81ED-4DB2-BD59-A6C34878D82A}">
                    <a16:rowId xmlns:a16="http://schemas.microsoft.com/office/drawing/2014/main" val="279014444"/>
                  </a:ext>
                </a:extLst>
              </a:tr>
              <a:tr h="370840">
                <a:tc>
                  <a:txBody>
                    <a:bodyPr/>
                    <a:lstStyle/>
                    <a:p>
                      <a:r>
                        <a:rPr lang="en-US" dirty="0"/>
                        <a:t>Update views.</a:t>
                      </a:r>
                    </a:p>
                  </a:txBody>
                  <a:tcPr/>
                </a:tc>
                <a:extLst>
                  <a:ext uri="{0D108BD9-81ED-4DB2-BD59-A6C34878D82A}">
                    <a16:rowId xmlns:a16="http://schemas.microsoft.com/office/drawing/2014/main" val="1625868090"/>
                  </a:ext>
                </a:extLst>
              </a:tr>
              <a:tr h="370840">
                <a:tc>
                  <a:txBody>
                    <a:bodyPr/>
                    <a:lstStyle/>
                    <a:p>
                      <a:r>
                        <a:rPr lang="en-US" dirty="0"/>
                        <a:t>Perform referential integrity actions.</a:t>
                      </a:r>
                    </a:p>
                  </a:txBody>
                  <a:tcPr/>
                </a:tc>
                <a:extLst>
                  <a:ext uri="{0D108BD9-81ED-4DB2-BD59-A6C34878D82A}">
                    <a16:rowId xmlns:a16="http://schemas.microsoft.com/office/drawing/2014/main" val="1383378376"/>
                  </a:ext>
                </a:extLst>
              </a:tr>
            </a:tbl>
          </a:graphicData>
        </a:graphic>
      </p:graphicFrame>
    </p:spTree>
    <p:extLst>
      <p:ext uri="{BB962C8B-B14F-4D97-AF65-F5344CB8AC3E}">
        <p14:creationId xmlns:p14="http://schemas.microsoft.com/office/powerpoint/2010/main" val="19176011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4538-40ED-4EC2-A835-8FCB433F5FEB}"/>
              </a:ext>
            </a:extLst>
          </p:cNvPr>
          <p:cNvSpPr>
            <a:spLocks noGrp="1"/>
          </p:cNvSpPr>
          <p:nvPr>
            <p:ph type="title"/>
          </p:nvPr>
        </p:nvSpPr>
        <p:spPr/>
        <p:txBody>
          <a:bodyPr/>
          <a:lstStyle/>
          <a:p>
            <a:r>
              <a:rPr lang="en-US" dirty="0"/>
              <a:t>Using SQL Triggers</a:t>
            </a:r>
          </a:p>
        </p:txBody>
      </p:sp>
      <p:sp>
        <p:nvSpPr>
          <p:cNvPr id="3" name="Text Placeholder 2">
            <a:extLst>
              <a:ext uri="{FF2B5EF4-FFF2-40B4-BE49-F238E27FC236}">
                <a16:creationId xmlns:a16="http://schemas.microsoft.com/office/drawing/2014/main" id="{99620493-8FD0-4B5A-98EF-A1E3AA4495E4}"/>
              </a:ext>
            </a:extLst>
          </p:cNvPr>
          <p:cNvSpPr>
            <a:spLocks noGrp="1"/>
          </p:cNvSpPr>
          <p:nvPr>
            <p:ph type="body" idx="1"/>
          </p:nvPr>
        </p:nvSpPr>
        <p:spPr/>
        <p:txBody>
          <a:bodyPr/>
          <a:lstStyle/>
          <a:p>
            <a:pPr marL="342900" indent="-342900" fontAlgn="base">
              <a:spcBef>
                <a:spcPct val="20000"/>
              </a:spcBef>
              <a:spcAft>
                <a:spcPct val="0"/>
              </a:spcAft>
              <a:buFontTx/>
              <a:buChar char="•"/>
              <a:defRPr/>
            </a:pPr>
            <a:r>
              <a:rPr lang="en-US" sz="2400" dirty="0">
                <a:solidFill>
                  <a:srgbClr val="000000"/>
                </a:solidFill>
              </a:rPr>
              <a:t>Three trigger types: </a:t>
            </a:r>
            <a:br>
              <a:rPr lang="en-US" sz="2400" dirty="0">
                <a:solidFill>
                  <a:srgbClr val="000000"/>
                </a:solidFill>
              </a:rPr>
            </a:br>
            <a:r>
              <a:rPr lang="en-US" sz="2400" dirty="0">
                <a:solidFill>
                  <a:schemeClr val="tx2"/>
                </a:solidFill>
              </a:rPr>
              <a:t>BEFORE, INSTEAD OF</a:t>
            </a:r>
            <a:r>
              <a:rPr lang="en-US" sz="2400" dirty="0">
                <a:solidFill>
                  <a:srgbClr val="000000"/>
                </a:solidFill>
              </a:rPr>
              <a:t>, and </a:t>
            </a:r>
            <a:r>
              <a:rPr lang="en-US" sz="2400" dirty="0">
                <a:solidFill>
                  <a:schemeClr val="tx2"/>
                </a:solidFill>
              </a:rPr>
              <a:t>AFTER</a:t>
            </a:r>
          </a:p>
          <a:p>
            <a:pPr lvl="1" indent="-285750" fontAlgn="base">
              <a:spcBef>
                <a:spcPct val="20000"/>
              </a:spcBef>
              <a:spcAft>
                <a:spcPct val="0"/>
              </a:spcAft>
              <a:buFontTx/>
              <a:buChar char="–"/>
              <a:defRPr/>
            </a:pPr>
            <a:r>
              <a:rPr lang="en-US" sz="2000" dirty="0">
                <a:solidFill>
                  <a:srgbClr val="000000"/>
                </a:solidFill>
              </a:rPr>
              <a:t>Each type can be declared for </a:t>
            </a:r>
            <a:r>
              <a:rPr lang="en-US" sz="2000" b="1" dirty="0">
                <a:solidFill>
                  <a:srgbClr val="000000"/>
                </a:solidFill>
                <a:highlight>
                  <a:srgbClr val="FFFF00"/>
                </a:highlight>
              </a:rPr>
              <a:t>Insert, Update, and Delete</a:t>
            </a:r>
          </a:p>
          <a:p>
            <a:pPr lvl="1" indent="-285750" fontAlgn="base">
              <a:spcBef>
                <a:spcPct val="20000"/>
              </a:spcBef>
              <a:spcAft>
                <a:spcPct val="0"/>
              </a:spcAft>
              <a:buFontTx/>
              <a:buChar char="–"/>
              <a:defRPr/>
            </a:pPr>
            <a:r>
              <a:rPr lang="en-US" sz="2000" dirty="0">
                <a:solidFill>
                  <a:srgbClr val="000000"/>
                </a:solidFill>
              </a:rPr>
              <a:t>Resulting in a total of nine trigger types</a:t>
            </a:r>
          </a:p>
          <a:p>
            <a:pPr marL="342900" indent="-342900" fontAlgn="base">
              <a:spcBef>
                <a:spcPct val="20000"/>
              </a:spcBef>
              <a:spcAft>
                <a:spcPct val="0"/>
              </a:spcAft>
              <a:buFontTx/>
              <a:buChar char="•"/>
              <a:defRPr/>
            </a:pPr>
            <a:r>
              <a:rPr lang="en-US" sz="2400" dirty="0">
                <a:solidFill>
                  <a:srgbClr val="000000"/>
                </a:solidFill>
              </a:rPr>
              <a:t>Different database engines support different trigger types:</a:t>
            </a:r>
          </a:p>
          <a:p>
            <a:pPr marL="829818" lvl="1" indent="-342900" fontAlgn="base">
              <a:spcBef>
                <a:spcPct val="20000"/>
              </a:spcBef>
              <a:spcAft>
                <a:spcPct val="0"/>
              </a:spcAft>
              <a:buFontTx/>
              <a:buChar char="•"/>
              <a:defRPr/>
            </a:pPr>
            <a:r>
              <a:rPr lang="en-US" dirty="0">
                <a:solidFill>
                  <a:srgbClr val="000000"/>
                </a:solidFill>
              </a:rPr>
              <a:t>Oracle supports all nine trigger types.</a:t>
            </a:r>
          </a:p>
          <a:p>
            <a:pPr marL="829818" lvl="1" indent="-342900" fontAlgn="base">
              <a:spcBef>
                <a:spcPct val="20000"/>
              </a:spcBef>
              <a:spcAft>
                <a:spcPct val="0"/>
              </a:spcAft>
              <a:buFontTx/>
              <a:buChar char="•"/>
              <a:defRPr/>
            </a:pPr>
            <a:r>
              <a:rPr lang="en-US" dirty="0">
                <a:solidFill>
                  <a:srgbClr val="000000"/>
                </a:solidFill>
              </a:rPr>
              <a:t>SQL Server supports six trigger types (INSTEAD OF and AFTER).</a:t>
            </a:r>
          </a:p>
          <a:p>
            <a:pPr marL="829818" lvl="1" indent="-342900" fontAlgn="base">
              <a:spcBef>
                <a:spcPct val="20000"/>
              </a:spcBef>
              <a:spcAft>
                <a:spcPct val="0"/>
              </a:spcAft>
              <a:buFontTx/>
              <a:buChar char="•"/>
              <a:defRPr/>
            </a:pPr>
            <a:r>
              <a:rPr lang="en-US" spc="-20" dirty="0">
                <a:solidFill>
                  <a:srgbClr val="000000"/>
                </a:solidFill>
              </a:rPr>
              <a:t>MySQL supports six trigger types (BEFORE and AFTER).</a:t>
            </a:r>
          </a:p>
          <a:p>
            <a:endParaRPr lang="en-US" dirty="0"/>
          </a:p>
        </p:txBody>
      </p:sp>
    </p:spTree>
    <p:extLst>
      <p:ext uri="{BB962C8B-B14F-4D97-AF65-F5344CB8AC3E}">
        <p14:creationId xmlns:p14="http://schemas.microsoft.com/office/powerpoint/2010/main" val="15681130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B1AA-0B74-4FFE-9555-DFC54663AEE6}"/>
              </a:ext>
            </a:extLst>
          </p:cNvPr>
          <p:cNvSpPr>
            <a:spLocks noGrp="1"/>
          </p:cNvSpPr>
          <p:nvPr>
            <p:ph type="title"/>
          </p:nvPr>
        </p:nvSpPr>
        <p:spPr/>
        <p:txBody>
          <a:bodyPr/>
          <a:lstStyle/>
          <a:p>
            <a:r>
              <a:rPr lang="en-US" dirty="0"/>
              <a:t>Using Stored Procedures</a:t>
            </a:r>
          </a:p>
        </p:txBody>
      </p:sp>
      <p:sp>
        <p:nvSpPr>
          <p:cNvPr id="3" name="Text Placeholder 2">
            <a:extLst>
              <a:ext uri="{FF2B5EF4-FFF2-40B4-BE49-F238E27FC236}">
                <a16:creationId xmlns:a16="http://schemas.microsoft.com/office/drawing/2014/main" id="{AD2B56CE-E231-4631-8A88-E5F4A7960453}"/>
              </a:ext>
            </a:extLst>
          </p:cNvPr>
          <p:cNvSpPr>
            <a:spLocks noGrp="1"/>
          </p:cNvSpPr>
          <p:nvPr>
            <p:ph type="body" idx="1"/>
          </p:nvPr>
        </p:nvSpPr>
        <p:spPr/>
        <p:txBody>
          <a:bodyPr/>
          <a:lstStyle/>
          <a:p>
            <a:pPr marL="342900" indent="-342900" fontAlgn="base">
              <a:spcBef>
                <a:spcPct val="20000"/>
              </a:spcBef>
              <a:spcAft>
                <a:spcPct val="0"/>
              </a:spcAft>
              <a:buFontTx/>
              <a:buChar char="•"/>
            </a:pPr>
            <a:r>
              <a:rPr lang="en-US" sz="2400" dirty="0">
                <a:solidFill>
                  <a:srgbClr val="000000"/>
                </a:solidFill>
              </a:rPr>
              <a:t>A </a:t>
            </a:r>
            <a:r>
              <a:rPr lang="en-US" sz="2400" b="1" dirty="0">
                <a:solidFill>
                  <a:schemeClr val="tx2"/>
                </a:solidFill>
              </a:rPr>
              <a:t>stored procedure </a:t>
            </a:r>
            <a:r>
              <a:rPr lang="en-US" sz="2400" dirty="0">
                <a:solidFill>
                  <a:srgbClr val="000000"/>
                </a:solidFill>
              </a:rPr>
              <a:t>is a program that is stored within the database and is compiled when used. </a:t>
            </a:r>
          </a:p>
          <a:p>
            <a:pPr marL="342900" indent="-342900" fontAlgn="base">
              <a:spcBef>
                <a:spcPct val="20000"/>
              </a:spcBef>
              <a:spcAft>
                <a:spcPct val="0"/>
              </a:spcAft>
              <a:buFontTx/>
              <a:buChar char="•"/>
            </a:pPr>
            <a:r>
              <a:rPr lang="en-US" sz="2400" dirty="0">
                <a:solidFill>
                  <a:srgbClr val="000000"/>
                </a:solidFill>
              </a:rPr>
              <a:t>Stored procedures can receive input parameters and they can return results</a:t>
            </a:r>
          </a:p>
          <a:p>
            <a:pPr marL="342900" indent="-342900" fontAlgn="base">
              <a:spcBef>
                <a:spcPct val="20000"/>
              </a:spcBef>
              <a:spcAft>
                <a:spcPct val="0"/>
              </a:spcAft>
              <a:buFontTx/>
              <a:buChar char="•"/>
            </a:pPr>
            <a:r>
              <a:rPr lang="en-US" sz="2400" dirty="0">
                <a:solidFill>
                  <a:srgbClr val="000000"/>
                </a:solidFill>
              </a:rPr>
              <a:t>Stored procedures can be called from:</a:t>
            </a:r>
          </a:p>
          <a:p>
            <a:pPr lvl="1" indent="-285750" fontAlgn="base">
              <a:spcBef>
                <a:spcPct val="20000"/>
              </a:spcBef>
              <a:spcAft>
                <a:spcPct val="0"/>
              </a:spcAft>
              <a:buFontTx/>
              <a:buChar char="–"/>
            </a:pPr>
            <a:r>
              <a:rPr lang="en-US" sz="2000" dirty="0">
                <a:solidFill>
                  <a:srgbClr val="000000"/>
                </a:solidFill>
              </a:rPr>
              <a:t>Programs written in standard languages, e.g., Java, C#</a:t>
            </a:r>
          </a:p>
          <a:p>
            <a:pPr lvl="1" indent="-285750" fontAlgn="base">
              <a:spcBef>
                <a:spcPct val="20000"/>
              </a:spcBef>
              <a:spcAft>
                <a:spcPct val="0"/>
              </a:spcAft>
              <a:buFontTx/>
              <a:buChar char="–"/>
            </a:pPr>
            <a:r>
              <a:rPr lang="en-US" sz="2000" dirty="0">
                <a:solidFill>
                  <a:srgbClr val="000000"/>
                </a:solidFill>
              </a:rPr>
              <a:t>Scripting languages, e.g., JavaScript, VBScript</a:t>
            </a:r>
          </a:p>
          <a:p>
            <a:pPr lvl="1" indent="-285750" fontAlgn="base">
              <a:spcBef>
                <a:spcPct val="20000"/>
              </a:spcBef>
              <a:spcAft>
                <a:spcPct val="0"/>
              </a:spcAft>
              <a:buFontTx/>
              <a:buChar char="–"/>
            </a:pPr>
            <a:r>
              <a:rPr lang="en-US" sz="2000" dirty="0">
                <a:solidFill>
                  <a:srgbClr val="000000"/>
                </a:solidFill>
              </a:rPr>
              <a:t>SQL command prompt, e.g., SQL Plus</a:t>
            </a:r>
          </a:p>
          <a:p>
            <a:endParaRPr lang="en-US" dirty="0"/>
          </a:p>
        </p:txBody>
      </p:sp>
    </p:spTree>
    <p:extLst>
      <p:ext uri="{BB962C8B-B14F-4D97-AF65-F5344CB8AC3E}">
        <p14:creationId xmlns:p14="http://schemas.microsoft.com/office/powerpoint/2010/main" val="22772801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3643-0379-43C0-9FC9-C4A4722F214E}"/>
              </a:ext>
            </a:extLst>
          </p:cNvPr>
          <p:cNvSpPr>
            <a:spLocks noGrp="1"/>
          </p:cNvSpPr>
          <p:nvPr>
            <p:ph type="title"/>
          </p:nvPr>
        </p:nvSpPr>
        <p:spPr/>
        <p:txBody>
          <a:bodyPr/>
          <a:lstStyle/>
          <a:p>
            <a:r>
              <a:rPr lang="en-US" dirty="0"/>
              <a:t>Figure 7-31  Advantages of Stored Procedures</a:t>
            </a:r>
          </a:p>
        </p:txBody>
      </p:sp>
      <p:graphicFrame>
        <p:nvGraphicFramePr>
          <p:cNvPr id="4" name="Table 3">
            <a:extLst>
              <a:ext uri="{FF2B5EF4-FFF2-40B4-BE49-F238E27FC236}">
                <a16:creationId xmlns:a16="http://schemas.microsoft.com/office/drawing/2014/main" id="{2AB36940-5521-47DD-8954-65DA4760F176}"/>
              </a:ext>
            </a:extLst>
          </p:cNvPr>
          <p:cNvGraphicFramePr>
            <a:graphicFrameLocks noGrp="1"/>
          </p:cNvGraphicFramePr>
          <p:nvPr/>
        </p:nvGraphicFramePr>
        <p:xfrm>
          <a:off x="4121468" y="1765936"/>
          <a:ext cx="3949065" cy="3326128"/>
        </p:xfrm>
        <a:graphic>
          <a:graphicData uri="http://schemas.openxmlformats.org/drawingml/2006/table">
            <a:tbl>
              <a:tblPr firstRow="1" bandRow="1"/>
              <a:tblGrid>
                <a:gridCol w="3949065">
                  <a:extLst>
                    <a:ext uri="{9D8B030D-6E8A-4147-A177-3AD203B41FA5}">
                      <a16:colId xmlns:a16="http://schemas.microsoft.com/office/drawing/2014/main" val="3672828047"/>
                    </a:ext>
                  </a:extLst>
                </a:gridCol>
              </a:tblGrid>
              <a:tr h="415766">
                <a:tc>
                  <a:txBody>
                    <a:bodyPr/>
                    <a:lstStyle/>
                    <a:p>
                      <a:pPr algn="ctr"/>
                      <a:r>
                        <a:rPr lang="en-US" dirty="0"/>
                        <a:t>Advantages of Stored Procedures</a:t>
                      </a:r>
                    </a:p>
                  </a:txBody>
                  <a:tcPr/>
                </a:tc>
                <a:extLst>
                  <a:ext uri="{0D108BD9-81ED-4DB2-BD59-A6C34878D82A}">
                    <a16:rowId xmlns:a16="http://schemas.microsoft.com/office/drawing/2014/main" val="1138276605"/>
                  </a:ext>
                </a:extLst>
              </a:tr>
              <a:tr h="415766">
                <a:tc>
                  <a:txBody>
                    <a:bodyPr/>
                    <a:lstStyle/>
                    <a:p>
                      <a:r>
                        <a:rPr lang="en-US" dirty="0"/>
                        <a:t>Greater security.</a:t>
                      </a:r>
                    </a:p>
                  </a:txBody>
                  <a:tcPr/>
                </a:tc>
                <a:extLst>
                  <a:ext uri="{0D108BD9-81ED-4DB2-BD59-A6C34878D82A}">
                    <a16:rowId xmlns:a16="http://schemas.microsoft.com/office/drawing/2014/main" val="1034300570"/>
                  </a:ext>
                </a:extLst>
              </a:tr>
              <a:tr h="415766">
                <a:tc>
                  <a:txBody>
                    <a:bodyPr/>
                    <a:lstStyle/>
                    <a:p>
                      <a:r>
                        <a:rPr lang="en-US" dirty="0"/>
                        <a:t>Decreased network traffic.</a:t>
                      </a:r>
                    </a:p>
                  </a:txBody>
                  <a:tcPr/>
                </a:tc>
                <a:extLst>
                  <a:ext uri="{0D108BD9-81ED-4DB2-BD59-A6C34878D82A}">
                    <a16:rowId xmlns:a16="http://schemas.microsoft.com/office/drawing/2014/main" val="2020449349"/>
                  </a:ext>
                </a:extLst>
              </a:tr>
              <a:tr h="415766">
                <a:tc>
                  <a:txBody>
                    <a:bodyPr/>
                    <a:lstStyle/>
                    <a:p>
                      <a:r>
                        <a:rPr lang="en-US" dirty="0"/>
                        <a:t>SQL can be optimized.</a:t>
                      </a:r>
                    </a:p>
                  </a:txBody>
                  <a:tcPr/>
                </a:tc>
                <a:extLst>
                  <a:ext uri="{0D108BD9-81ED-4DB2-BD59-A6C34878D82A}">
                    <a16:rowId xmlns:a16="http://schemas.microsoft.com/office/drawing/2014/main" val="2969107189"/>
                  </a:ext>
                </a:extLst>
              </a:tr>
              <a:tr h="415766">
                <a:tc>
                  <a:txBody>
                    <a:bodyPr/>
                    <a:lstStyle/>
                    <a:p>
                      <a:r>
                        <a:rPr lang="en-US" dirty="0"/>
                        <a:t>Code sharing.</a:t>
                      </a:r>
                    </a:p>
                  </a:txBody>
                  <a:tcPr/>
                </a:tc>
                <a:extLst>
                  <a:ext uri="{0D108BD9-81ED-4DB2-BD59-A6C34878D82A}">
                    <a16:rowId xmlns:a16="http://schemas.microsoft.com/office/drawing/2014/main" val="4283155702"/>
                  </a:ext>
                </a:extLst>
              </a:tr>
              <a:tr h="415766">
                <a:tc>
                  <a:txBody>
                    <a:bodyPr/>
                    <a:lstStyle/>
                    <a:p>
                      <a:r>
                        <a:rPr lang="en-US" dirty="0"/>
                        <a:t>Less work.</a:t>
                      </a:r>
                    </a:p>
                  </a:txBody>
                  <a:tcPr/>
                </a:tc>
                <a:extLst>
                  <a:ext uri="{0D108BD9-81ED-4DB2-BD59-A6C34878D82A}">
                    <a16:rowId xmlns:a16="http://schemas.microsoft.com/office/drawing/2014/main" val="473683995"/>
                  </a:ext>
                </a:extLst>
              </a:tr>
              <a:tr h="415766">
                <a:tc>
                  <a:txBody>
                    <a:bodyPr/>
                    <a:lstStyle/>
                    <a:p>
                      <a:r>
                        <a:rPr lang="en-US" dirty="0"/>
                        <a:t>Standardized processing.</a:t>
                      </a:r>
                    </a:p>
                  </a:txBody>
                  <a:tcPr/>
                </a:tc>
                <a:extLst>
                  <a:ext uri="{0D108BD9-81ED-4DB2-BD59-A6C34878D82A}">
                    <a16:rowId xmlns:a16="http://schemas.microsoft.com/office/drawing/2014/main" val="3288412176"/>
                  </a:ext>
                </a:extLst>
              </a:tr>
              <a:tr h="415766">
                <a:tc>
                  <a:txBody>
                    <a:bodyPr/>
                    <a:lstStyle/>
                    <a:p>
                      <a:r>
                        <a:rPr lang="en-US" dirty="0"/>
                        <a:t>Specialization among developers.</a:t>
                      </a:r>
                    </a:p>
                  </a:txBody>
                  <a:tcPr/>
                </a:tc>
                <a:extLst>
                  <a:ext uri="{0D108BD9-81ED-4DB2-BD59-A6C34878D82A}">
                    <a16:rowId xmlns:a16="http://schemas.microsoft.com/office/drawing/2014/main" val="9471386"/>
                  </a:ext>
                </a:extLst>
              </a:tr>
            </a:tbl>
          </a:graphicData>
        </a:graphic>
      </p:graphicFrame>
    </p:spTree>
    <p:extLst>
      <p:ext uri="{BB962C8B-B14F-4D97-AF65-F5344CB8AC3E}">
        <p14:creationId xmlns:p14="http://schemas.microsoft.com/office/powerpoint/2010/main" val="28810418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34CE1-CD5B-4C41-9AFC-1B1147373FED}"/>
              </a:ext>
            </a:extLst>
          </p:cNvPr>
          <p:cNvSpPr>
            <a:spLocks noGrp="1"/>
          </p:cNvSpPr>
          <p:nvPr>
            <p:ph type="title"/>
          </p:nvPr>
        </p:nvSpPr>
        <p:spPr/>
        <p:txBody>
          <a:bodyPr/>
          <a:lstStyle/>
          <a:p>
            <a:r>
              <a:rPr lang="en-US" dirty="0"/>
              <a:t>Figure 7-30  Triggers Versus Stored Procedures</a:t>
            </a:r>
          </a:p>
        </p:txBody>
      </p:sp>
      <p:graphicFrame>
        <p:nvGraphicFramePr>
          <p:cNvPr id="4" name="Table 3">
            <a:extLst>
              <a:ext uri="{FF2B5EF4-FFF2-40B4-BE49-F238E27FC236}">
                <a16:creationId xmlns:a16="http://schemas.microsoft.com/office/drawing/2014/main" id="{56F49B23-0B38-485B-9A27-D33D5DA97A55}"/>
              </a:ext>
            </a:extLst>
          </p:cNvPr>
          <p:cNvGraphicFramePr>
            <a:graphicFrameLocks noGrp="1"/>
          </p:cNvGraphicFramePr>
          <p:nvPr/>
        </p:nvGraphicFramePr>
        <p:xfrm>
          <a:off x="1981200" y="1624013"/>
          <a:ext cx="8229600" cy="4003040"/>
        </p:xfrm>
        <a:graphic>
          <a:graphicData uri="http://schemas.openxmlformats.org/drawingml/2006/table">
            <a:tbl>
              <a:tblPr firstRow="1" bandRow="1"/>
              <a:tblGrid>
                <a:gridCol w="8229600">
                  <a:extLst>
                    <a:ext uri="{9D8B030D-6E8A-4147-A177-3AD203B41FA5}">
                      <a16:colId xmlns:a16="http://schemas.microsoft.com/office/drawing/2014/main" val="1099373029"/>
                    </a:ext>
                  </a:extLst>
                </a:gridCol>
              </a:tblGrid>
              <a:tr h="370840">
                <a:tc>
                  <a:txBody>
                    <a:bodyPr/>
                    <a:lstStyle/>
                    <a:p>
                      <a:pPr algn="ctr"/>
                      <a:r>
                        <a:rPr lang="en-US" dirty="0"/>
                        <a:t>Trigger</a:t>
                      </a:r>
                    </a:p>
                  </a:txBody>
                  <a:tcPr/>
                </a:tc>
                <a:extLst>
                  <a:ext uri="{0D108BD9-81ED-4DB2-BD59-A6C34878D82A}">
                    <a16:rowId xmlns:a16="http://schemas.microsoft.com/office/drawing/2014/main" val="4061222665"/>
                  </a:ext>
                </a:extLst>
              </a:tr>
              <a:tr h="370840">
                <a:tc>
                  <a:txBody>
                    <a:bodyPr/>
                    <a:lstStyle/>
                    <a:p>
                      <a:r>
                        <a:rPr lang="en-US" sz="1400" b="0" i="0" u="none" strike="noStrike" cap="none" baseline="0" dirty="0">
                          <a:solidFill>
                            <a:schemeClr val="dk1"/>
                          </a:solidFill>
                          <a:latin typeface="Arial"/>
                          <a:ea typeface="Arial"/>
                          <a:cs typeface="Arial"/>
                          <a:sym typeface="Arial"/>
                        </a:rPr>
                        <a:t>Module of code that is called by the DBMS when INSERT, UPDATE, or DELETE commands are issued.</a:t>
                      </a:r>
                      <a:endParaRPr lang="en-US" dirty="0"/>
                    </a:p>
                  </a:txBody>
                  <a:tcPr/>
                </a:tc>
                <a:extLst>
                  <a:ext uri="{0D108BD9-81ED-4DB2-BD59-A6C34878D82A}">
                    <a16:rowId xmlns:a16="http://schemas.microsoft.com/office/drawing/2014/main" val="4124649819"/>
                  </a:ext>
                </a:extLst>
              </a:tr>
              <a:tr h="370840">
                <a:tc>
                  <a:txBody>
                    <a:bodyPr/>
                    <a:lstStyle/>
                    <a:p>
                      <a:r>
                        <a:rPr lang="en-US" sz="1400" b="0" i="0" u="none" strike="noStrike" cap="none" baseline="0" dirty="0">
                          <a:solidFill>
                            <a:schemeClr val="dk1"/>
                          </a:solidFill>
                          <a:latin typeface="Arial"/>
                          <a:ea typeface="Arial"/>
                          <a:cs typeface="Arial"/>
                          <a:sym typeface="Arial"/>
                        </a:rPr>
                        <a:t>Assigned to a table or view.</a:t>
                      </a:r>
                      <a:endParaRPr lang="en-US" dirty="0"/>
                    </a:p>
                  </a:txBody>
                  <a:tcPr/>
                </a:tc>
                <a:extLst>
                  <a:ext uri="{0D108BD9-81ED-4DB2-BD59-A6C34878D82A}">
                    <a16:rowId xmlns:a16="http://schemas.microsoft.com/office/drawing/2014/main" val="3564325094"/>
                  </a:ext>
                </a:extLst>
              </a:tr>
              <a:tr h="370840">
                <a:tc>
                  <a:txBody>
                    <a:bodyPr/>
                    <a:lstStyle/>
                    <a:p>
                      <a:r>
                        <a:rPr lang="en-US" sz="1400" b="0" i="0" u="none" strike="noStrike" cap="none" baseline="0" dirty="0">
                          <a:solidFill>
                            <a:schemeClr val="dk1"/>
                          </a:solidFill>
                          <a:latin typeface="Arial"/>
                          <a:ea typeface="Arial"/>
                          <a:cs typeface="Arial"/>
                          <a:sym typeface="Arial"/>
                        </a:rPr>
                        <a:t>Depending on the DBMS, may have more than one trigger per table or view.</a:t>
                      </a:r>
                      <a:endParaRPr lang="en-US" dirty="0"/>
                    </a:p>
                  </a:txBody>
                  <a:tcPr/>
                </a:tc>
                <a:extLst>
                  <a:ext uri="{0D108BD9-81ED-4DB2-BD59-A6C34878D82A}">
                    <a16:rowId xmlns:a16="http://schemas.microsoft.com/office/drawing/2014/main" val="2759135337"/>
                  </a:ext>
                </a:extLst>
              </a:tr>
              <a:tr h="370840">
                <a:tc>
                  <a:txBody>
                    <a:bodyPr/>
                    <a:lstStyle/>
                    <a:p>
                      <a:r>
                        <a:rPr lang="en-US" sz="1400" b="0" i="0" u="none" strike="noStrike" cap="none" baseline="0" dirty="0">
                          <a:solidFill>
                            <a:schemeClr val="dk1"/>
                          </a:solidFill>
                          <a:latin typeface="Arial"/>
                          <a:ea typeface="Arial"/>
                          <a:cs typeface="Arial"/>
                          <a:sym typeface="Arial"/>
                        </a:rPr>
                        <a:t>Triggers may issue INSERT, UPDATE, and DELETE commands and</a:t>
                      </a:r>
                    </a:p>
                    <a:p>
                      <a:r>
                        <a:rPr lang="en-US" sz="1400" b="0" i="0" u="none" strike="noStrike" cap="none" baseline="0" dirty="0">
                          <a:solidFill>
                            <a:schemeClr val="dk1"/>
                          </a:solidFill>
                          <a:latin typeface="Arial"/>
                          <a:ea typeface="Arial"/>
                          <a:cs typeface="Arial"/>
                          <a:sym typeface="Arial"/>
                        </a:rPr>
                        <a:t>thereby may cause the invocation of other triggers.</a:t>
                      </a:r>
                      <a:endParaRPr lang="en-US" dirty="0"/>
                    </a:p>
                  </a:txBody>
                  <a:tcPr/>
                </a:tc>
                <a:extLst>
                  <a:ext uri="{0D108BD9-81ED-4DB2-BD59-A6C34878D82A}">
                    <a16:rowId xmlns:a16="http://schemas.microsoft.com/office/drawing/2014/main" val="628089543"/>
                  </a:ext>
                </a:extLst>
              </a:tr>
              <a:tr h="370840">
                <a:tc>
                  <a:txBody>
                    <a:bodyPr/>
                    <a:lstStyle/>
                    <a:p>
                      <a:pPr algn="ctr"/>
                      <a:r>
                        <a:rPr lang="en-US" b="1" dirty="0"/>
                        <a:t>Stored Procedures</a:t>
                      </a:r>
                    </a:p>
                  </a:txBody>
                  <a:tcPr/>
                </a:tc>
                <a:extLst>
                  <a:ext uri="{0D108BD9-81ED-4DB2-BD59-A6C34878D82A}">
                    <a16:rowId xmlns:a16="http://schemas.microsoft.com/office/drawing/2014/main" val="2096133553"/>
                  </a:ext>
                </a:extLst>
              </a:tr>
              <a:tr h="370840">
                <a:tc>
                  <a:txBody>
                    <a:bodyPr/>
                    <a:lstStyle/>
                    <a:p>
                      <a:r>
                        <a:rPr lang="en-US" sz="1400" b="0" i="0" u="none" strike="noStrike" cap="none" baseline="0" dirty="0">
                          <a:solidFill>
                            <a:schemeClr val="dk1"/>
                          </a:solidFill>
                          <a:latin typeface="Arial"/>
                          <a:ea typeface="Arial"/>
                          <a:cs typeface="Arial"/>
                          <a:sym typeface="Arial"/>
                        </a:rPr>
                        <a:t>Module of code that is called by a user or database administrator.</a:t>
                      </a:r>
                      <a:endParaRPr lang="en-US" dirty="0"/>
                    </a:p>
                  </a:txBody>
                  <a:tcPr/>
                </a:tc>
                <a:extLst>
                  <a:ext uri="{0D108BD9-81ED-4DB2-BD59-A6C34878D82A}">
                    <a16:rowId xmlns:a16="http://schemas.microsoft.com/office/drawing/2014/main" val="1561825313"/>
                  </a:ext>
                </a:extLst>
              </a:tr>
              <a:tr h="370840">
                <a:tc>
                  <a:txBody>
                    <a:bodyPr/>
                    <a:lstStyle/>
                    <a:p>
                      <a:r>
                        <a:rPr lang="en-US" sz="1400" b="0" i="0" u="none" strike="noStrike" cap="none" baseline="0" dirty="0">
                          <a:solidFill>
                            <a:schemeClr val="dk1"/>
                          </a:solidFill>
                          <a:latin typeface="Arial"/>
                          <a:ea typeface="Arial"/>
                          <a:cs typeface="Arial"/>
                          <a:sym typeface="Arial"/>
                        </a:rPr>
                        <a:t>Assigned to a database, but not to a table or a view.</a:t>
                      </a:r>
                      <a:endParaRPr lang="en-US" dirty="0"/>
                    </a:p>
                  </a:txBody>
                  <a:tcPr/>
                </a:tc>
                <a:extLst>
                  <a:ext uri="{0D108BD9-81ED-4DB2-BD59-A6C34878D82A}">
                    <a16:rowId xmlns:a16="http://schemas.microsoft.com/office/drawing/2014/main" val="4152361369"/>
                  </a:ext>
                </a:extLst>
              </a:tr>
              <a:tr h="370840">
                <a:tc>
                  <a:txBody>
                    <a:bodyPr/>
                    <a:lstStyle/>
                    <a:p>
                      <a:r>
                        <a:rPr lang="en-US" sz="1400" b="0" i="0" u="none" strike="noStrike" cap="none" baseline="0" dirty="0">
                          <a:solidFill>
                            <a:schemeClr val="dk1"/>
                          </a:solidFill>
                          <a:latin typeface="Arial"/>
                          <a:ea typeface="Arial"/>
                          <a:cs typeface="Arial"/>
                          <a:sym typeface="Arial"/>
                        </a:rPr>
                        <a:t>Can issue INSERT, UPDATE, DELETE, and MERGE commands.</a:t>
                      </a:r>
                      <a:endParaRPr lang="en-US" dirty="0"/>
                    </a:p>
                  </a:txBody>
                  <a:tcPr/>
                </a:tc>
                <a:extLst>
                  <a:ext uri="{0D108BD9-81ED-4DB2-BD59-A6C34878D82A}">
                    <a16:rowId xmlns:a16="http://schemas.microsoft.com/office/drawing/2014/main" val="1124379926"/>
                  </a:ext>
                </a:extLst>
              </a:tr>
              <a:tr h="370840">
                <a:tc>
                  <a:txBody>
                    <a:bodyPr/>
                    <a:lstStyle/>
                    <a:p>
                      <a:r>
                        <a:rPr lang="en-US" sz="1400" b="0" i="0" u="none" strike="noStrike" cap="none" baseline="0" dirty="0">
                          <a:solidFill>
                            <a:schemeClr val="dk1"/>
                          </a:solidFill>
                          <a:latin typeface="Arial"/>
                          <a:ea typeface="Arial"/>
                          <a:cs typeface="Arial"/>
                          <a:sym typeface="Arial"/>
                        </a:rPr>
                        <a:t>Used for repetitive administration tasks or as part of an application.</a:t>
                      </a:r>
                      <a:endParaRPr lang="en-US" dirty="0"/>
                    </a:p>
                  </a:txBody>
                  <a:tcPr/>
                </a:tc>
                <a:extLst>
                  <a:ext uri="{0D108BD9-81ED-4DB2-BD59-A6C34878D82A}">
                    <a16:rowId xmlns:a16="http://schemas.microsoft.com/office/drawing/2014/main" val="3941120285"/>
                  </a:ext>
                </a:extLst>
              </a:tr>
            </a:tbl>
          </a:graphicData>
        </a:graphic>
      </p:graphicFrame>
    </p:spTree>
    <p:extLst>
      <p:ext uri="{BB962C8B-B14F-4D97-AF65-F5344CB8AC3E}">
        <p14:creationId xmlns:p14="http://schemas.microsoft.com/office/powerpoint/2010/main" val="340139424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CD2F-1771-4D9A-98FB-4546B0EC1469}"/>
              </a:ext>
            </a:extLst>
          </p:cNvPr>
          <p:cNvSpPr>
            <a:spLocks noGrp="1"/>
          </p:cNvSpPr>
          <p:nvPr>
            <p:ph type="title"/>
          </p:nvPr>
        </p:nvSpPr>
        <p:spPr/>
        <p:txBody>
          <a:bodyPr/>
          <a:lstStyle/>
          <a:p>
            <a:r>
              <a:rPr lang="en-US" sz="3300" dirty="0"/>
              <a:t>Figure 7-33  Comparison of User-Defined Functions, Triggers, and Stored Procedures</a:t>
            </a:r>
          </a:p>
        </p:txBody>
      </p:sp>
      <p:graphicFrame>
        <p:nvGraphicFramePr>
          <p:cNvPr id="4" name="Table 3">
            <a:extLst>
              <a:ext uri="{FF2B5EF4-FFF2-40B4-BE49-F238E27FC236}">
                <a16:creationId xmlns:a16="http://schemas.microsoft.com/office/drawing/2014/main" id="{804D5B4C-5769-4B8E-BA4D-18AC580C83C5}"/>
              </a:ext>
            </a:extLst>
          </p:cNvPr>
          <p:cNvGraphicFramePr>
            <a:graphicFrameLocks noGrp="1"/>
          </p:cNvGraphicFramePr>
          <p:nvPr/>
        </p:nvGraphicFramePr>
        <p:xfrm>
          <a:off x="1981200" y="1600200"/>
          <a:ext cx="8229600" cy="4175760"/>
        </p:xfrm>
        <a:graphic>
          <a:graphicData uri="http://schemas.openxmlformats.org/drawingml/2006/table">
            <a:tbl>
              <a:tblPr firstRow="1" bandRow="1"/>
              <a:tblGrid>
                <a:gridCol w="2868930">
                  <a:extLst>
                    <a:ext uri="{9D8B030D-6E8A-4147-A177-3AD203B41FA5}">
                      <a16:colId xmlns:a16="http://schemas.microsoft.com/office/drawing/2014/main" val="2169636293"/>
                    </a:ext>
                  </a:extLst>
                </a:gridCol>
                <a:gridCol w="1783080">
                  <a:extLst>
                    <a:ext uri="{9D8B030D-6E8A-4147-A177-3AD203B41FA5}">
                      <a16:colId xmlns:a16="http://schemas.microsoft.com/office/drawing/2014/main" val="3412502134"/>
                    </a:ext>
                  </a:extLst>
                </a:gridCol>
                <a:gridCol w="1828800">
                  <a:extLst>
                    <a:ext uri="{9D8B030D-6E8A-4147-A177-3AD203B41FA5}">
                      <a16:colId xmlns:a16="http://schemas.microsoft.com/office/drawing/2014/main" val="157265038"/>
                    </a:ext>
                  </a:extLst>
                </a:gridCol>
                <a:gridCol w="1748790">
                  <a:extLst>
                    <a:ext uri="{9D8B030D-6E8A-4147-A177-3AD203B41FA5}">
                      <a16:colId xmlns:a16="http://schemas.microsoft.com/office/drawing/2014/main" val="3855876516"/>
                    </a:ext>
                  </a:extLst>
                </a:gridCol>
              </a:tblGrid>
              <a:tr h="370840">
                <a:tc>
                  <a:txBody>
                    <a:bodyPr/>
                    <a:lstStyle/>
                    <a:p>
                      <a:pPr algn="ctr"/>
                      <a:endParaRPr lang="en-US" dirty="0"/>
                    </a:p>
                  </a:txBody>
                  <a:tcPr/>
                </a:tc>
                <a:tc>
                  <a:txBody>
                    <a:bodyPr/>
                    <a:lstStyle/>
                    <a:p>
                      <a:pPr algn="ctr"/>
                      <a:r>
                        <a:rPr lang="en-US" dirty="0"/>
                        <a:t>User-Defined Functions</a:t>
                      </a:r>
                    </a:p>
                  </a:txBody>
                  <a:tcPr/>
                </a:tc>
                <a:tc>
                  <a:txBody>
                    <a:bodyPr/>
                    <a:lstStyle/>
                    <a:p>
                      <a:pPr algn="ctr"/>
                      <a:r>
                        <a:rPr lang="en-US" dirty="0"/>
                        <a:t>Triggers</a:t>
                      </a:r>
                    </a:p>
                  </a:txBody>
                  <a:tcPr/>
                </a:tc>
                <a:tc>
                  <a:txBody>
                    <a:bodyPr/>
                    <a:lstStyle/>
                    <a:p>
                      <a:pPr algn="ctr"/>
                      <a:r>
                        <a:rPr lang="en-US" dirty="0"/>
                        <a:t>Stored Procedures</a:t>
                      </a:r>
                    </a:p>
                  </a:txBody>
                  <a:tcPr/>
                </a:tc>
                <a:extLst>
                  <a:ext uri="{0D108BD9-81ED-4DB2-BD59-A6C34878D82A}">
                    <a16:rowId xmlns:a16="http://schemas.microsoft.com/office/drawing/2014/main" val="2810623726"/>
                  </a:ext>
                </a:extLst>
              </a:tr>
              <a:tr h="0">
                <a:tc>
                  <a:txBody>
                    <a:bodyPr/>
                    <a:lstStyle/>
                    <a:p>
                      <a:r>
                        <a:rPr lang="en-US" sz="1200" dirty="0"/>
                        <a:t>Can accept parameters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Yes</a:t>
                      </a:r>
                    </a:p>
                  </a:txBody>
                  <a:tcPr/>
                </a:tc>
                <a:extLst>
                  <a:ext uri="{0D108BD9-81ED-4DB2-BD59-A6C34878D82A}">
                    <a16:rowId xmlns:a16="http://schemas.microsoft.com/office/drawing/2014/main" val="9265252"/>
                  </a:ext>
                </a:extLst>
              </a:tr>
              <a:tr h="0">
                <a:tc>
                  <a:txBody>
                    <a:bodyPr/>
                    <a:lstStyle/>
                    <a:p>
                      <a:r>
                        <a:rPr lang="en-US" sz="1200" b="0" i="0" u="none" strike="noStrike" cap="none" baseline="0" dirty="0">
                          <a:solidFill>
                            <a:schemeClr val="dk1"/>
                          </a:solidFill>
                          <a:latin typeface="Arial"/>
                          <a:ea typeface="Arial"/>
                          <a:cs typeface="Arial"/>
                          <a:sym typeface="Arial"/>
                        </a:rPr>
                        <a:t>Can return a result value or values</a:t>
                      </a:r>
                      <a:endParaRPr lang="en-US" sz="1200" dirty="0"/>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Yes</a:t>
                      </a:r>
                    </a:p>
                  </a:txBody>
                  <a:tcPr/>
                </a:tc>
                <a:extLst>
                  <a:ext uri="{0D108BD9-81ED-4DB2-BD59-A6C34878D82A}">
                    <a16:rowId xmlns:a16="http://schemas.microsoft.com/office/drawing/2014/main" val="2564938336"/>
                  </a:ext>
                </a:extLst>
              </a:tr>
              <a:tr h="0">
                <a:tc>
                  <a:txBody>
                    <a:bodyPr/>
                    <a:lstStyle/>
                    <a:p>
                      <a:r>
                        <a:rPr lang="en-US" sz="1200" b="0" i="0" u="none" strike="noStrike" cap="none" baseline="0" dirty="0">
                          <a:solidFill>
                            <a:schemeClr val="dk1"/>
                          </a:solidFill>
                          <a:latin typeface="Arial"/>
                          <a:ea typeface="Arial"/>
                          <a:cs typeface="Arial"/>
                          <a:sym typeface="Arial"/>
                        </a:rPr>
                        <a:t>Can be used in SELECT statements</a:t>
                      </a:r>
                      <a:endParaRPr lang="en-US" sz="1200" dirty="0"/>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extLst>
                  <a:ext uri="{0D108BD9-81ED-4DB2-BD59-A6C34878D82A}">
                    <a16:rowId xmlns:a16="http://schemas.microsoft.com/office/drawing/2014/main" val="3121889243"/>
                  </a:ext>
                </a:extLst>
              </a:tr>
              <a:tr h="0">
                <a:tc>
                  <a:txBody>
                    <a:bodyPr/>
                    <a:lstStyle/>
                    <a:p>
                      <a:r>
                        <a:rPr lang="en-US" sz="1200" b="0" i="0" u="none" strike="noStrike" cap="none" baseline="0" dirty="0">
                          <a:solidFill>
                            <a:schemeClr val="dk1"/>
                          </a:solidFill>
                          <a:latin typeface="Arial"/>
                          <a:ea typeface="Arial"/>
                          <a:cs typeface="Arial"/>
                          <a:sym typeface="Arial"/>
                        </a:rPr>
                        <a:t>Can use SELECT statements</a:t>
                      </a:r>
                      <a:endParaRPr lang="en-US" sz="1200" dirty="0"/>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1028950069"/>
                  </a:ext>
                </a:extLst>
              </a:tr>
              <a:tr h="0">
                <a:tc>
                  <a:txBody>
                    <a:bodyPr/>
                    <a:lstStyle/>
                    <a:p>
                      <a:r>
                        <a:rPr lang="en-US" sz="1200" b="0" i="0" u="none" strike="noStrike" cap="none" baseline="0" dirty="0">
                          <a:solidFill>
                            <a:schemeClr val="dk1"/>
                          </a:solidFill>
                          <a:latin typeface="Arial"/>
                          <a:ea typeface="Arial"/>
                          <a:cs typeface="Arial"/>
                          <a:sym typeface="Arial"/>
                        </a:rPr>
                        <a:t>Can use INSERT statements</a:t>
                      </a:r>
                      <a:endParaRPr lang="en-US" sz="1200" dirty="0"/>
                    </a:p>
                  </a:txBody>
                  <a:tcPr/>
                </a:tc>
                <a:tc>
                  <a:txBody>
                    <a:bodyPr/>
                    <a:lstStyle/>
                    <a:p>
                      <a:pPr algn="ctr"/>
                      <a:r>
                        <a:rPr lang="en-US" sz="1200" dirty="0"/>
                        <a:t>No</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3258275658"/>
                  </a:ext>
                </a:extLst>
              </a:tr>
              <a:tr h="0">
                <a:tc>
                  <a:txBody>
                    <a:bodyPr/>
                    <a:lstStyle/>
                    <a:p>
                      <a:r>
                        <a:rPr lang="en-US" sz="1200" b="0" i="0" u="none" strike="noStrike" cap="none" baseline="0" dirty="0">
                          <a:solidFill>
                            <a:schemeClr val="dk1"/>
                          </a:solidFill>
                          <a:latin typeface="Arial"/>
                          <a:ea typeface="Arial"/>
                          <a:cs typeface="Arial"/>
                          <a:sym typeface="Arial"/>
                        </a:rPr>
                        <a:t>Can use UPDATE statements</a:t>
                      </a:r>
                      <a:endParaRPr lang="en-US" sz="1200" dirty="0"/>
                    </a:p>
                  </a:txBody>
                  <a:tcPr/>
                </a:tc>
                <a:tc>
                  <a:txBody>
                    <a:bodyPr/>
                    <a:lstStyle/>
                    <a:p>
                      <a:pPr algn="ctr"/>
                      <a:r>
                        <a:rPr lang="en-US" sz="1200" dirty="0"/>
                        <a:t>No</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3700806939"/>
                  </a:ext>
                </a:extLst>
              </a:tr>
              <a:tr h="0">
                <a:tc>
                  <a:txBody>
                    <a:bodyPr/>
                    <a:lstStyle/>
                    <a:p>
                      <a:r>
                        <a:rPr lang="en-US" sz="1200" b="0" i="0" u="none" strike="noStrike" cap="none" baseline="0" dirty="0">
                          <a:solidFill>
                            <a:schemeClr val="dk1"/>
                          </a:solidFill>
                          <a:latin typeface="Arial"/>
                          <a:ea typeface="Arial"/>
                          <a:cs typeface="Arial"/>
                          <a:sym typeface="Arial"/>
                        </a:rPr>
                        <a:t>Can use DELETE statements</a:t>
                      </a:r>
                      <a:endParaRPr lang="en-US" sz="1200" dirty="0"/>
                    </a:p>
                  </a:txBody>
                  <a:tcPr/>
                </a:tc>
                <a:tc>
                  <a:txBody>
                    <a:bodyPr/>
                    <a:lstStyle/>
                    <a:p>
                      <a:pPr algn="ctr"/>
                      <a:r>
                        <a:rPr lang="en-US" sz="1200" dirty="0"/>
                        <a:t>No</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2830457957"/>
                  </a:ext>
                </a:extLst>
              </a:tr>
              <a:tr h="0">
                <a:tc>
                  <a:txBody>
                    <a:bodyPr/>
                    <a:lstStyle/>
                    <a:p>
                      <a:r>
                        <a:rPr lang="en-US" sz="1200" b="0" i="0" u="none" strike="noStrike" cap="none" baseline="0" dirty="0">
                          <a:solidFill>
                            <a:schemeClr val="dk1"/>
                          </a:solidFill>
                          <a:latin typeface="Arial"/>
                          <a:ea typeface="Arial"/>
                          <a:cs typeface="Arial"/>
                          <a:sym typeface="Arial"/>
                        </a:rPr>
                        <a:t>Can call a User-Defined Function</a:t>
                      </a:r>
                      <a:endParaRPr lang="en-US" sz="1200" dirty="0"/>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2857537559"/>
                  </a:ext>
                </a:extLst>
              </a:tr>
              <a:tr h="0">
                <a:tc>
                  <a:txBody>
                    <a:bodyPr/>
                    <a:lstStyle/>
                    <a:p>
                      <a:r>
                        <a:rPr lang="en-US" sz="1200" b="0" i="0" u="none" strike="noStrike" cap="none" baseline="0" dirty="0">
                          <a:solidFill>
                            <a:schemeClr val="dk1"/>
                          </a:solidFill>
                          <a:latin typeface="Arial"/>
                          <a:ea typeface="Arial"/>
                          <a:cs typeface="Arial"/>
                          <a:sym typeface="Arial"/>
                        </a:rPr>
                        <a:t>Can invoke a Trigger</a:t>
                      </a:r>
                      <a:endParaRPr lang="en-US" sz="1200" dirty="0"/>
                    </a:p>
                  </a:txBody>
                  <a:tcPr/>
                </a:tc>
                <a:tc>
                  <a:txBody>
                    <a:bodyPr/>
                    <a:lstStyle/>
                    <a:p>
                      <a:pPr algn="ctr"/>
                      <a:r>
                        <a:rPr lang="en-US" sz="1200" dirty="0"/>
                        <a:t>No</a:t>
                      </a:r>
                    </a:p>
                  </a:txBody>
                  <a:tcPr/>
                </a:tc>
                <a:tc>
                  <a:txBody>
                    <a:bodyPr/>
                    <a:lstStyle/>
                    <a:p>
                      <a:pPr algn="ctr"/>
                      <a:r>
                        <a:rPr lang="en-US" sz="1200" b="0" i="0" u="none" strike="noStrike" cap="none" baseline="0" dirty="0">
                          <a:solidFill>
                            <a:schemeClr val="dk1"/>
                          </a:solidFill>
                          <a:latin typeface="Arial"/>
                          <a:ea typeface="Arial"/>
                          <a:cs typeface="Arial"/>
                          <a:sym typeface="Arial"/>
                        </a:rPr>
                        <a:t>Yes</a:t>
                      </a:r>
                    </a:p>
                    <a:p>
                      <a:pPr algn="ctr"/>
                      <a:r>
                        <a:rPr lang="en-US" sz="1200" b="0" i="0" u="none" strike="noStrike" cap="none" baseline="0" dirty="0">
                          <a:solidFill>
                            <a:schemeClr val="dk1"/>
                          </a:solidFill>
                          <a:latin typeface="Arial"/>
                          <a:ea typeface="Arial"/>
                          <a:cs typeface="Arial"/>
                          <a:sym typeface="Arial"/>
                        </a:rPr>
                        <a:t>Indirectly via INSERT,</a:t>
                      </a:r>
                    </a:p>
                    <a:p>
                      <a:pPr algn="ctr"/>
                      <a:r>
                        <a:rPr lang="en-US" sz="1200" b="0" i="0" u="none" strike="noStrike" cap="none" baseline="0" dirty="0">
                          <a:solidFill>
                            <a:schemeClr val="dk1"/>
                          </a:solidFill>
                          <a:latin typeface="Arial"/>
                          <a:ea typeface="Arial"/>
                          <a:cs typeface="Arial"/>
                          <a:sym typeface="Arial"/>
                        </a:rPr>
                        <a:t>UPDATE, or DELETE)</a:t>
                      </a:r>
                      <a:endParaRPr lang="en-US" sz="1200" dirty="0"/>
                    </a:p>
                  </a:txBody>
                  <a:tcPr/>
                </a:tc>
                <a:tc>
                  <a:txBody>
                    <a:bodyPr/>
                    <a:lstStyle/>
                    <a:p>
                      <a:pPr algn="ctr"/>
                      <a:r>
                        <a:rPr lang="en-US" sz="1200" b="0" i="0" u="none" strike="noStrike" cap="none" baseline="0" dirty="0">
                          <a:solidFill>
                            <a:schemeClr val="dk1"/>
                          </a:solidFill>
                          <a:latin typeface="Arial"/>
                          <a:ea typeface="Arial"/>
                          <a:cs typeface="Arial"/>
                          <a:sym typeface="Arial"/>
                        </a:rPr>
                        <a:t>Yes</a:t>
                      </a:r>
                    </a:p>
                    <a:p>
                      <a:pPr algn="ctr"/>
                      <a:r>
                        <a:rPr lang="en-US" sz="1200" b="0" i="0" u="none" strike="noStrike" cap="none" baseline="0" dirty="0">
                          <a:solidFill>
                            <a:schemeClr val="dk1"/>
                          </a:solidFill>
                          <a:latin typeface="Arial"/>
                          <a:ea typeface="Arial"/>
                          <a:cs typeface="Arial"/>
                          <a:sym typeface="Arial"/>
                        </a:rPr>
                        <a:t>(Indirectly via INSERT,</a:t>
                      </a:r>
                    </a:p>
                    <a:p>
                      <a:pPr algn="ctr"/>
                      <a:r>
                        <a:rPr lang="en-US" sz="1200" b="0" i="0" u="none" strike="noStrike" cap="none" baseline="0" dirty="0">
                          <a:solidFill>
                            <a:schemeClr val="dk1"/>
                          </a:solidFill>
                          <a:latin typeface="Arial"/>
                          <a:ea typeface="Arial"/>
                          <a:cs typeface="Arial"/>
                          <a:sym typeface="Arial"/>
                        </a:rPr>
                        <a:t>UPDATE, or DELETE)</a:t>
                      </a:r>
                      <a:endParaRPr lang="en-US" sz="1200" dirty="0"/>
                    </a:p>
                  </a:txBody>
                  <a:tcPr/>
                </a:tc>
                <a:extLst>
                  <a:ext uri="{0D108BD9-81ED-4DB2-BD59-A6C34878D82A}">
                    <a16:rowId xmlns:a16="http://schemas.microsoft.com/office/drawing/2014/main" val="639783203"/>
                  </a:ext>
                </a:extLst>
              </a:tr>
              <a:tr h="0">
                <a:tc>
                  <a:txBody>
                    <a:bodyPr/>
                    <a:lstStyle/>
                    <a:p>
                      <a:r>
                        <a:rPr lang="en-US" sz="1200" b="0" i="0" u="none" strike="noStrike" cap="none" baseline="0" dirty="0">
                          <a:solidFill>
                            <a:schemeClr val="dk1"/>
                          </a:solidFill>
                          <a:latin typeface="Arial"/>
                          <a:ea typeface="Arial"/>
                          <a:cs typeface="Arial"/>
                          <a:sym typeface="Arial"/>
                        </a:rPr>
                        <a:t>Can invoke a Stored Procedure</a:t>
                      </a:r>
                      <a:endParaRPr lang="en-US" sz="1200" dirty="0"/>
                    </a:p>
                  </a:txBody>
                  <a:tcPr/>
                </a:tc>
                <a:tc>
                  <a:txBody>
                    <a:bodyPr/>
                    <a:lstStyle/>
                    <a:p>
                      <a:pPr algn="ctr"/>
                      <a:r>
                        <a:rPr lang="en-US" sz="1200" dirty="0"/>
                        <a:t>No</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4069054993"/>
                  </a:ext>
                </a:extLst>
              </a:tr>
              <a:tr h="0">
                <a:tc>
                  <a:txBody>
                    <a:bodyPr/>
                    <a:lstStyle/>
                    <a:p>
                      <a:r>
                        <a:rPr lang="en-US" sz="1200" b="0" i="0" u="none" strike="noStrike" cap="none" baseline="0" dirty="0">
                          <a:solidFill>
                            <a:schemeClr val="dk1"/>
                          </a:solidFill>
                          <a:latin typeface="Arial"/>
                          <a:ea typeface="Arial"/>
                          <a:cs typeface="Arial"/>
                          <a:sym typeface="Arial"/>
                        </a:rPr>
                        <a:t>Is stored as a database-wide object</a:t>
                      </a:r>
                      <a:endParaRPr lang="en-US" sz="1200" dirty="0"/>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Yes</a:t>
                      </a:r>
                    </a:p>
                  </a:txBody>
                  <a:tcPr/>
                </a:tc>
                <a:extLst>
                  <a:ext uri="{0D108BD9-81ED-4DB2-BD59-A6C34878D82A}">
                    <a16:rowId xmlns:a16="http://schemas.microsoft.com/office/drawing/2014/main" val="2151325267"/>
                  </a:ext>
                </a:extLst>
              </a:tr>
              <a:tr h="0">
                <a:tc>
                  <a:txBody>
                    <a:bodyPr/>
                    <a:lstStyle/>
                    <a:p>
                      <a:r>
                        <a:rPr lang="en-US" sz="1200" b="0" i="0" u="none" strike="noStrike" cap="none" baseline="0" dirty="0">
                          <a:solidFill>
                            <a:schemeClr val="dk1"/>
                          </a:solidFill>
                          <a:latin typeface="Arial"/>
                          <a:ea typeface="Arial"/>
                          <a:cs typeface="Arial"/>
                          <a:sym typeface="Arial"/>
                        </a:rPr>
                        <a:t>Is stored as a table-specific object</a:t>
                      </a:r>
                      <a:endParaRPr lang="en-US" sz="1200" dirty="0"/>
                    </a:p>
                  </a:txBody>
                  <a:tcPr/>
                </a:tc>
                <a:tc>
                  <a:txBody>
                    <a:bodyPr/>
                    <a:lstStyle/>
                    <a:p>
                      <a:pPr algn="ctr"/>
                      <a:r>
                        <a:rPr lang="en-US" sz="1200" dirty="0"/>
                        <a:t>No</a:t>
                      </a:r>
                    </a:p>
                  </a:txBody>
                  <a:tcPr/>
                </a:tc>
                <a:tc>
                  <a:txBody>
                    <a:bodyPr/>
                    <a:lstStyle/>
                    <a:p>
                      <a:pPr algn="ctr"/>
                      <a:r>
                        <a:rPr lang="en-US" sz="1200" dirty="0"/>
                        <a:t>Yes</a:t>
                      </a:r>
                    </a:p>
                  </a:txBody>
                  <a:tcPr/>
                </a:tc>
                <a:tc>
                  <a:txBody>
                    <a:bodyPr/>
                    <a:lstStyle/>
                    <a:p>
                      <a:pPr algn="ctr"/>
                      <a:r>
                        <a:rPr lang="en-US" sz="1200" dirty="0"/>
                        <a:t>No</a:t>
                      </a:r>
                    </a:p>
                  </a:txBody>
                  <a:tcPr/>
                </a:tc>
                <a:extLst>
                  <a:ext uri="{0D108BD9-81ED-4DB2-BD59-A6C34878D82A}">
                    <a16:rowId xmlns:a16="http://schemas.microsoft.com/office/drawing/2014/main" val="776660860"/>
                  </a:ext>
                </a:extLst>
              </a:tr>
            </a:tbl>
          </a:graphicData>
        </a:graphic>
      </p:graphicFrame>
    </p:spTree>
    <p:extLst>
      <p:ext uri="{BB962C8B-B14F-4D97-AF65-F5344CB8AC3E}">
        <p14:creationId xmlns:p14="http://schemas.microsoft.com/office/powerpoint/2010/main" val="408900502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#13</a:t>
            </a:r>
          </a:p>
          <a:p>
            <a:endParaRPr lang="en-US" dirty="0"/>
          </a:p>
        </p:txBody>
      </p:sp>
    </p:spTree>
    <p:extLst>
      <p:ext uri="{BB962C8B-B14F-4D97-AF65-F5344CB8AC3E}">
        <p14:creationId xmlns:p14="http://schemas.microsoft.com/office/powerpoint/2010/main" val="2821308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9307-998B-4FB7-8718-4C7EA3B04E10}"/>
              </a:ext>
            </a:extLst>
          </p:cNvPr>
          <p:cNvSpPr>
            <a:spLocks noGrp="1"/>
          </p:cNvSpPr>
          <p:nvPr>
            <p:ph type="title"/>
          </p:nvPr>
        </p:nvSpPr>
        <p:spPr/>
        <p:txBody>
          <a:bodyPr/>
          <a:lstStyle/>
          <a:p>
            <a:r>
              <a:rPr lang="en-US" dirty="0"/>
              <a:t>SQL Categories</a:t>
            </a:r>
          </a:p>
        </p:txBody>
      </p:sp>
      <p:sp>
        <p:nvSpPr>
          <p:cNvPr id="3" name="Text Placeholder 2">
            <a:extLst>
              <a:ext uri="{FF2B5EF4-FFF2-40B4-BE49-F238E27FC236}">
                <a16:creationId xmlns:a16="http://schemas.microsoft.com/office/drawing/2014/main" id="{F8EB13ED-13F7-4607-B998-F1282B762472}"/>
              </a:ext>
            </a:extLst>
          </p:cNvPr>
          <p:cNvSpPr>
            <a:spLocks noGrp="1"/>
          </p:cNvSpPr>
          <p:nvPr>
            <p:ph type="body" idx="1"/>
          </p:nvPr>
        </p:nvSpPr>
        <p:spPr/>
        <p:txBody>
          <a:bodyPr/>
          <a:lstStyle/>
          <a:p>
            <a:pPr eaLnBrk="1" hangingPunct="1">
              <a:lnSpc>
                <a:spcPct val="90000"/>
              </a:lnSpc>
            </a:pPr>
            <a:r>
              <a:rPr lang="en-US" dirty="0"/>
              <a:t>SQL statements can be divided into five categories:</a:t>
            </a:r>
          </a:p>
          <a:p>
            <a:pPr lvl="1" eaLnBrk="1" hangingPunct="1">
              <a:lnSpc>
                <a:spcPct val="90000"/>
              </a:lnSpc>
              <a:buClr>
                <a:schemeClr val="tx1"/>
              </a:buClr>
            </a:pPr>
            <a:r>
              <a:rPr lang="en-US" sz="2600" b="1" dirty="0">
                <a:solidFill>
                  <a:schemeClr val="tx2"/>
                </a:solidFill>
              </a:rPr>
              <a:t>Data definition language (DDL)</a:t>
            </a:r>
          </a:p>
          <a:p>
            <a:pPr lvl="1" eaLnBrk="1" hangingPunct="1">
              <a:lnSpc>
                <a:spcPct val="90000"/>
              </a:lnSpc>
              <a:buClr>
                <a:schemeClr val="tx1"/>
              </a:buClr>
            </a:pPr>
            <a:r>
              <a:rPr lang="en-US" sz="2600" b="1" dirty="0">
                <a:solidFill>
                  <a:schemeClr val="tx2"/>
                </a:solidFill>
              </a:rPr>
              <a:t>Data manipulation language (DML)</a:t>
            </a:r>
            <a:r>
              <a:rPr lang="en-US" sz="2600" dirty="0">
                <a:solidFill>
                  <a:schemeClr val="tx2"/>
                </a:solidFill>
              </a:rPr>
              <a:t> </a:t>
            </a:r>
            <a:r>
              <a:rPr lang="en-US" sz="2600" dirty="0"/>
              <a:t>statements</a:t>
            </a:r>
          </a:p>
          <a:p>
            <a:pPr lvl="1" eaLnBrk="1" hangingPunct="1">
              <a:lnSpc>
                <a:spcPct val="90000"/>
              </a:lnSpc>
              <a:buClr>
                <a:schemeClr val="tx1"/>
              </a:buClr>
            </a:pPr>
            <a:r>
              <a:rPr lang="en-US" sz="2600" b="1" dirty="0">
                <a:solidFill>
                  <a:schemeClr val="tx2"/>
                </a:solidFill>
              </a:rPr>
              <a:t>SQL/Persistent Stored Modules (SQL/PSM)</a:t>
            </a:r>
            <a:r>
              <a:rPr lang="en-US" sz="2600" dirty="0">
                <a:solidFill>
                  <a:schemeClr val="tx2"/>
                </a:solidFill>
              </a:rPr>
              <a:t> </a:t>
            </a:r>
            <a:r>
              <a:rPr lang="en-US" sz="2600" dirty="0"/>
              <a:t>statements</a:t>
            </a:r>
          </a:p>
          <a:p>
            <a:pPr lvl="1" eaLnBrk="1" hangingPunct="1">
              <a:lnSpc>
                <a:spcPct val="90000"/>
              </a:lnSpc>
              <a:buClr>
                <a:schemeClr val="tx1"/>
              </a:buClr>
            </a:pPr>
            <a:r>
              <a:rPr lang="en-US" sz="2600" b="1" dirty="0">
                <a:solidFill>
                  <a:schemeClr val="tx2"/>
                </a:solidFill>
              </a:rPr>
              <a:t>Transaction control language (TCL)</a:t>
            </a:r>
            <a:r>
              <a:rPr lang="en-US" sz="2600" dirty="0">
                <a:solidFill>
                  <a:schemeClr val="tx2"/>
                </a:solidFill>
              </a:rPr>
              <a:t> </a:t>
            </a:r>
            <a:r>
              <a:rPr lang="en-US" sz="2600" dirty="0"/>
              <a:t>statements</a:t>
            </a:r>
          </a:p>
          <a:p>
            <a:pPr lvl="1" eaLnBrk="1" hangingPunct="1">
              <a:lnSpc>
                <a:spcPct val="90000"/>
              </a:lnSpc>
              <a:buClr>
                <a:schemeClr val="tx1"/>
              </a:buClr>
            </a:pPr>
            <a:r>
              <a:rPr lang="en-US" sz="2600" b="1" dirty="0">
                <a:solidFill>
                  <a:schemeClr val="tx2"/>
                </a:solidFill>
              </a:rPr>
              <a:t>Data control language (DCL)</a:t>
            </a:r>
            <a:r>
              <a:rPr lang="en-US" sz="2600" dirty="0">
                <a:solidFill>
                  <a:schemeClr val="tx2"/>
                </a:solidFill>
              </a:rPr>
              <a:t> </a:t>
            </a:r>
            <a:r>
              <a:rPr lang="en-US" sz="2600" dirty="0"/>
              <a:t>statements</a:t>
            </a:r>
          </a:p>
          <a:p>
            <a:endParaRPr lang="en-US" dirty="0"/>
          </a:p>
        </p:txBody>
      </p:sp>
    </p:spTree>
    <p:extLst>
      <p:ext uri="{BB962C8B-B14F-4D97-AF65-F5344CB8AC3E}">
        <p14:creationId xmlns:p14="http://schemas.microsoft.com/office/powerpoint/2010/main" val="50107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1A72-09F6-4DE3-8A09-D871D69550BD}"/>
              </a:ext>
            </a:extLst>
          </p:cNvPr>
          <p:cNvSpPr>
            <a:spLocks noGrp="1"/>
          </p:cNvSpPr>
          <p:nvPr>
            <p:ph type="title"/>
          </p:nvPr>
        </p:nvSpPr>
        <p:spPr/>
        <p:txBody>
          <a:bodyPr/>
          <a:lstStyle/>
          <a:p>
            <a:r>
              <a:rPr lang="en-US" dirty="0"/>
              <a:t>SQL DDL</a:t>
            </a:r>
          </a:p>
        </p:txBody>
      </p:sp>
      <p:sp>
        <p:nvSpPr>
          <p:cNvPr id="3" name="Text Placeholder 2">
            <a:extLst>
              <a:ext uri="{FF2B5EF4-FFF2-40B4-BE49-F238E27FC236}">
                <a16:creationId xmlns:a16="http://schemas.microsoft.com/office/drawing/2014/main" id="{2201E7FA-1A3D-4C7D-B2B9-FBB9C4A3ED8E}"/>
              </a:ext>
            </a:extLst>
          </p:cNvPr>
          <p:cNvSpPr>
            <a:spLocks noGrp="1"/>
          </p:cNvSpPr>
          <p:nvPr>
            <p:ph type="body" idx="1"/>
          </p:nvPr>
        </p:nvSpPr>
        <p:spPr/>
        <p:txBody>
          <a:bodyPr/>
          <a:lstStyle/>
          <a:p>
            <a:pPr eaLnBrk="1" hangingPunct="1">
              <a:lnSpc>
                <a:spcPct val="90000"/>
              </a:lnSpc>
              <a:buClr>
                <a:schemeClr val="tx1"/>
              </a:buClr>
            </a:pPr>
            <a:r>
              <a:rPr lang="en-US" sz="3200" b="1" dirty="0">
                <a:solidFill>
                  <a:schemeClr val="tx2"/>
                </a:solidFill>
              </a:rPr>
              <a:t>Data definition language (DDL)</a:t>
            </a:r>
            <a:r>
              <a:rPr lang="en-US" sz="3200" dirty="0">
                <a:solidFill>
                  <a:schemeClr val="tx2"/>
                </a:solidFill>
              </a:rPr>
              <a:t> </a:t>
            </a:r>
            <a:r>
              <a:rPr lang="en-US" sz="3200" dirty="0"/>
              <a:t>statements</a:t>
            </a:r>
          </a:p>
          <a:p>
            <a:pPr lvl="1" eaLnBrk="1" hangingPunct="1">
              <a:lnSpc>
                <a:spcPct val="90000"/>
              </a:lnSpc>
            </a:pPr>
            <a:r>
              <a:rPr lang="en-US" sz="2800" dirty="0"/>
              <a:t>Used for creating tables, relationships, and other structures</a:t>
            </a:r>
          </a:p>
        </p:txBody>
      </p:sp>
    </p:spTree>
    <p:extLst>
      <p:ext uri="{BB962C8B-B14F-4D97-AF65-F5344CB8AC3E}">
        <p14:creationId xmlns:p14="http://schemas.microsoft.com/office/powerpoint/2010/main" val="1274880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AA75-E75C-44A9-B87D-8E7463D3A84D}"/>
              </a:ext>
            </a:extLst>
          </p:cNvPr>
          <p:cNvSpPr>
            <a:spLocks noGrp="1"/>
          </p:cNvSpPr>
          <p:nvPr>
            <p:ph type="title"/>
          </p:nvPr>
        </p:nvSpPr>
        <p:spPr/>
        <p:txBody>
          <a:bodyPr/>
          <a:lstStyle/>
          <a:p>
            <a:r>
              <a:rPr lang="en-US" dirty="0"/>
              <a:t>How Did We Get Here?</a:t>
            </a:r>
            <a:br>
              <a:rPr lang="en-US" dirty="0"/>
            </a:br>
            <a:r>
              <a:rPr lang="en-US" sz="2800" dirty="0"/>
              <a:t>The Internet World II</a:t>
            </a:r>
            <a:endParaRPr lang="en-US" dirty="0"/>
          </a:p>
        </p:txBody>
      </p:sp>
      <p:sp>
        <p:nvSpPr>
          <p:cNvPr id="3" name="Text Placeholder 2">
            <a:extLst>
              <a:ext uri="{FF2B5EF4-FFF2-40B4-BE49-F238E27FC236}">
                <a16:creationId xmlns:a16="http://schemas.microsoft.com/office/drawing/2014/main" id="{319D5C1C-74BF-4194-84A4-3D43B0EC3F10}"/>
              </a:ext>
            </a:extLst>
          </p:cNvPr>
          <p:cNvSpPr>
            <a:spLocks noGrp="1"/>
          </p:cNvSpPr>
          <p:nvPr>
            <p:ph type="body" idx="1"/>
          </p:nvPr>
        </p:nvSpPr>
        <p:spPr/>
        <p:txBody>
          <a:bodyPr/>
          <a:lstStyle/>
          <a:p>
            <a:r>
              <a:rPr lang="en-US" dirty="0"/>
              <a:t>The Internet</a:t>
            </a:r>
          </a:p>
          <a:p>
            <a:pPr lvl="1"/>
            <a:r>
              <a:rPr lang="en-US" dirty="0"/>
              <a:t>1969: ARPANET</a:t>
            </a:r>
          </a:p>
          <a:p>
            <a:r>
              <a:rPr lang="en-US" sz="2400" dirty="0"/>
              <a:t>World Wide Web (WWW)</a:t>
            </a:r>
          </a:p>
          <a:p>
            <a:pPr lvl="1"/>
            <a:r>
              <a:rPr lang="en-US" dirty="0"/>
              <a:t>1993: First Web browser (Netscape) available</a:t>
            </a:r>
          </a:p>
          <a:p>
            <a:pPr lvl="1"/>
            <a:r>
              <a:rPr lang="en-US" dirty="0"/>
              <a:t>Mid 1990s: Online retail sites</a:t>
            </a:r>
          </a:p>
          <a:p>
            <a:pPr lvl="2"/>
            <a:r>
              <a:rPr lang="en-US" sz="2400" dirty="0"/>
              <a:t>1995: Amazon</a:t>
            </a:r>
          </a:p>
          <a:p>
            <a:pPr lvl="2"/>
            <a:r>
              <a:rPr lang="en-US" sz="2400" dirty="0"/>
              <a:t>Followed by Best Buy</a:t>
            </a:r>
          </a:p>
          <a:p>
            <a:r>
              <a:rPr lang="en-US" sz="2400" dirty="0"/>
              <a:t>Early 2000s: Web 2.0</a:t>
            </a:r>
          </a:p>
          <a:p>
            <a:endParaRPr lang="en-US" dirty="0"/>
          </a:p>
        </p:txBody>
      </p:sp>
    </p:spTree>
    <p:extLst>
      <p:ext uri="{BB962C8B-B14F-4D97-AF65-F5344CB8AC3E}">
        <p14:creationId xmlns:p14="http://schemas.microsoft.com/office/powerpoint/2010/main" val="277224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3F70-32CF-4597-B695-C7629DDC327D}"/>
              </a:ext>
            </a:extLst>
          </p:cNvPr>
          <p:cNvSpPr>
            <a:spLocks noGrp="1"/>
          </p:cNvSpPr>
          <p:nvPr>
            <p:ph type="title"/>
          </p:nvPr>
        </p:nvSpPr>
        <p:spPr/>
        <p:txBody>
          <a:bodyPr/>
          <a:lstStyle/>
          <a:p>
            <a:r>
              <a:rPr lang="en-US" dirty="0"/>
              <a:t>SQL DML</a:t>
            </a:r>
          </a:p>
        </p:txBody>
      </p:sp>
      <p:sp>
        <p:nvSpPr>
          <p:cNvPr id="3" name="Text Placeholder 2">
            <a:extLst>
              <a:ext uri="{FF2B5EF4-FFF2-40B4-BE49-F238E27FC236}">
                <a16:creationId xmlns:a16="http://schemas.microsoft.com/office/drawing/2014/main" id="{4D40BB6D-8BBC-44B4-9DA2-C2EF84BEC0F2}"/>
              </a:ext>
            </a:extLst>
          </p:cNvPr>
          <p:cNvSpPr>
            <a:spLocks noGrp="1"/>
          </p:cNvSpPr>
          <p:nvPr>
            <p:ph type="body" idx="1"/>
          </p:nvPr>
        </p:nvSpPr>
        <p:spPr/>
        <p:txBody>
          <a:bodyPr/>
          <a:lstStyle/>
          <a:p>
            <a:pPr eaLnBrk="1" hangingPunct="1">
              <a:lnSpc>
                <a:spcPct val="90000"/>
              </a:lnSpc>
              <a:buClr>
                <a:schemeClr val="tx1"/>
              </a:buClr>
            </a:pPr>
            <a:r>
              <a:rPr lang="en-US" sz="3200" b="1" dirty="0">
                <a:solidFill>
                  <a:schemeClr val="tx2"/>
                </a:solidFill>
              </a:rPr>
              <a:t>Data manipulation language (DML)</a:t>
            </a:r>
            <a:r>
              <a:rPr lang="en-US" sz="3200" dirty="0">
                <a:solidFill>
                  <a:schemeClr val="tx2"/>
                </a:solidFill>
              </a:rPr>
              <a:t> </a:t>
            </a:r>
            <a:r>
              <a:rPr lang="en-US" sz="3200" dirty="0"/>
              <a:t>statements</a:t>
            </a:r>
          </a:p>
          <a:p>
            <a:pPr lvl="1" eaLnBrk="1" hangingPunct="1">
              <a:lnSpc>
                <a:spcPct val="90000"/>
              </a:lnSpc>
            </a:pPr>
            <a:r>
              <a:rPr lang="en-US" sz="2800" dirty="0"/>
              <a:t>Used for:</a:t>
            </a:r>
          </a:p>
          <a:p>
            <a:pPr lvl="2">
              <a:lnSpc>
                <a:spcPct val="90000"/>
              </a:lnSpc>
            </a:pPr>
            <a:r>
              <a:rPr lang="en-US" sz="2400" dirty="0"/>
              <a:t>Queries – SQL </a:t>
            </a:r>
            <a:r>
              <a:rPr lang="en-US" sz="2400" b="1" dirty="0">
                <a:solidFill>
                  <a:schemeClr val="tx2"/>
                </a:solidFill>
              </a:rPr>
              <a:t>SELECT</a:t>
            </a:r>
            <a:r>
              <a:rPr lang="en-US" sz="2400" dirty="0">
                <a:solidFill>
                  <a:schemeClr val="tx2"/>
                </a:solidFill>
              </a:rPr>
              <a:t> </a:t>
            </a:r>
            <a:r>
              <a:rPr lang="en-US" sz="2400" dirty="0"/>
              <a:t>statement</a:t>
            </a:r>
          </a:p>
          <a:p>
            <a:pPr lvl="2">
              <a:lnSpc>
                <a:spcPct val="90000"/>
              </a:lnSpc>
            </a:pPr>
            <a:r>
              <a:rPr lang="en-US" sz="2400" dirty="0"/>
              <a:t>Inserting data – SQL </a:t>
            </a:r>
            <a:r>
              <a:rPr lang="en-US" sz="2400" b="1" dirty="0">
                <a:solidFill>
                  <a:schemeClr val="tx2"/>
                </a:solidFill>
              </a:rPr>
              <a:t>INSERT</a:t>
            </a:r>
            <a:r>
              <a:rPr lang="en-US" sz="2400" dirty="0"/>
              <a:t> statement</a:t>
            </a:r>
          </a:p>
          <a:p>
            <a:pPr lvl="2">
              <a:lnSpc>
                <a:spcPct val="90000"/>
              </a:lnSpc>
            </a:pPr>
            <a:r>
              <a:rPr lang="en-US" sz="2400" dirty="0"/>
              <a:t>Modifying data – SQL </a:t>
            </a:r>
            <a:r>
              <a:rPr lang="en-US" sz="2400" b="1" dirty="0">
                <a:solidFill>
                  <a:schemeClr val="tx2"/>
                </a:solidFill>
              </a:rPr>
              <a:t>UPDATE</a:t>
            </a:r>
            <a:r>
              <a:rPr lang="en-US" sz="2400" dirty="0"/>
              <a:t> statement</a:t>
            </a:r>
          </a:p>
          <a:p>
            <a:pPr lvl="2">
              <a:lnSpc>
                <a:spcPct val="90000"/>
              </a:lnSpc>
            </a:pPr>
            <a:r>
              <a:rPr lang="en-US" sz="2400" dirty="0"/>
              <a:t>Deleting data – SQL </a:t>
            </a:r>
            <a:r>
              <a:rPr lang="en-US" sz="2400" b="1" dirty="0">
                <a:solidFill>
                  <a:schemeClr val="tx2"/>
                </a:solidFill>
              </a:rPr>
              <a:t>DELETE</a:t>
            </a:r>
            <a:r>
              <a:rPr lang="en-US" sz="2400" dirty="0"/>
              <a:t> statement</a:t>
            </a:r>
          </a:p>
        </p:txBody>
      </p:sp>
    </p:spTree>
    <p:extLst>
      <p:ext uri="{BB962C8B-B14F-4D97-AF65-F5344CB8AC3E}">
        <p14:creationId xmlns:p14="http://schemas.microsoft.com/office/powerpoint/2010/main" val="2740977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6F60B-1CCD-4B6D-9327-CED5082CC22F}"/>
              </a:ext>
            </a:extLst>
          </p:cNvPr>
          <p:cNvSpPr>
            <a:spLocks noGrp="1"/>
          </p:cNvSpPr>
          <p:nvPr>
            <p:ph type="title"/>
          </p:nvPr>
        </p:nvSpPr>
        <p:spPr/>
        <p:txBody>
          <a:bodyPr/>
          <a:lstStyle/>
          <a:p>
            <a:r>
              <a:rPr lang="en-US" dirty="0"/>
              <a:t>SQL SQL/PSM</a:t>
            </a:r>
          </a:p>
        </p:txBody>
      </p:sp>
      <p:sp>
        <p:nvSpPr>
          <p:cNvPr id="3" name="Text Placeholder 2">
            <a:extLst>
              <a:ext uri="{FF2B5EF4-FFF2-40B4-BE49-F238E27FC236}">
                <a16:creationId xmlns:a16="http://schemas.microsoft.com/office/drawing/2014/main" id="{15C4BC0B-3311-48AE-8DBB-F6B05DD8FA01}"/>
              </a:ext>
            </a:extLst>
          </p:cNvPr>
          <p:cNvSpPr>
            <a:spLocks noGrp="1"/>
          </p:cNvSpPr>
          <p:nvPr>
            <p:ph type="body" idx="1"/>
          </p:nvPr>
        </p:nvSpPr>
        <p:spPr/>
        <p:txBody>
          <a:bodyPr/>
          <a:lstStyle/>
          <a:p>
            <a:pPr eaLnBrk="1" hangingPunct="1">
              <a:lnSpc>
                <a:spcPct val="90000"/>
              </a:lnSpc>
              <a:buClr>
                <a:schemeClr val="tx1"/>
              </a:buClr>
            </a:pPr>
            <a:r>
              <a:rPr lang="en-US" sz="3200" b="1" dirty="0">
                <a:solidFill>
                  <a:schemeClr val="tx2"/>
                </a:solidFill>
              </a:rPr>
              <a:t>SQL/Persistent Stored Modules (SQL/PSM)</a:t>
            </a:r>
            <a:r>
              <a:rPr lang="en-US" sz="3200" dirty="0">
                <a:solidFill>
                  <a:schemeClr val="tx2"/>
                </a:solidFill>
              </a:rPr>
              <a:t> </a:t>
            </a:r>
            <a:r>
              <a:rPr lang="en-US" sz="3200" dirty="0"/>
              <a:t>statements</a:t>
            </a:r>
          </a:p>
          <a:p>
            <a:pPr lvl="1" eaLnBrk="1" hangingPunct="1">
              <a:lnSpc>
                <a:spcPct val="90000"/>
              </a:lnSpc>
            </a:pPr>
            <a:r>
              <a:rPr lang="en-US" dirty="0"/>
              <a:t>Add procedural programming capabilities</a:t>
            </a:r>
          </a:p>
          <a:p>
            <a:pPr lvl="2" eaLnBrk="1" hangingPunct="1">
              <a:lnSpc>
                <a:spcPct val="90000"/>
              </a:lnSpc>
            </a:pPr>
            <a:r>
              <a:rPr lang="en-US" dirty="0"/>
              <a:t>Variables</a:t>
            </a:r>
          </a:p>
          <a:p>
            <a:pPr lvl="2" eaLnBrk="1" hangingPunct="1">
              <a:lnSpc>
                <a:spcPct val="90000"/>
              </a:lnSpc>
            </a:pPr>
            <a:r>
              <a:rPr lang="en-US" dirty="0"/>
              <a:t>Control-of-flow statements</a:t>
            </a:r>
          </a:p>
        </p:txBody>
      </p:sp>
    </p:spTree>
    <p:extLst>
      <p:ext uri="{BB962C8B-B14F-4D97-AF65-F5344CB8AC3E}">
        <p14:creationId xmlns:p14="http://schemas.microsoft.com/office/powerpoint/2010/main" val="2188456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66AF3-2B96-48FA-8B1D-74B9BCD11CBA}"/>
              </a:ext>
            </a:extLst>
          </p:cNvPr>
          <p:cNvSpPr>
            <a:spLocks noGrp="1"/>
          </p:cNvSpPr>
          <p:nvPr>
            <p:ph type="title"/>
          </p:nvPr>
        </p:nvSpPr>
        <p:spPr/>
        <p:txBody>
          <a:bodyPr/>
          <a:lstStyle/>
          <a:p>
            <a:r>
              <a:rPr lang="en-US" dirty="0"/>
              <a:t>SQL TCL and DCL</a:t>
            </a:r>
          </a:p>
        </p:txBody>
      </p:sp>
      <p:sp>
        <p:nvSpPr>
          <p:cNvPr id="3" name="Text Placeholder 2">
            <a:extLst>
              <a:ext uri="{FF2B5EF4-FFF2-40B4-BE49-F238E27FC236}">
                <a16:creationId xmlns:a16="http://schemas.microsoft.com/office/drawing/2014/main" id="{BFF9F85B-A03A-461E-AD0B-0B75FAE95BEE}"/>
              </a:ext>
            </a:extLst>
          </p:cNvPr>
          <p:cNvSpPr>
            <a:spLocks noGrp="1"/>
          </p:cNvSpPr>
          <p:nvPr>
            <p:ph type="body" idx="1"/>
          </p:nvPr>
        </p:nvSpPr>
        <p:spPr/>
        <p:txBody>
          <a:bodyPr/>
          <a:lstStyle/>
          <a:p>
            <a:pPr eaLnBrk="1" hangingPunct="1">
              <a:lnSpc>
                <a:spcPct val="90000"/>
              </a:lnSpc>
              <a:buClr>
                <a:schemeClr val="tx1"/>
              </a:buClr>
            </a:pPr>
            <a:r>
              <a:rPr lang="en-US" sz="3200" b="1" dirty="0">
                <a:solidFill>
                  <a:schemeClr val="tx2"/>
                </a:solidFill>
              </a:rPr>
              <a:t>Transaction control language (TCL)</a:t>
            </a:r>
            <a:r>
              <a:rPr lang="en-US" sz="3200" dirty="0">
                <a:solidFill>
                  <a:schemeClr val="tx2"/>
                </a:solidFill>
              </a:rPr>
              <a:t> </a:t>
            </a:r>
            <a:r>
              <a:rPr lang="en-US" sz="3200" dirty="0"/>
              <a:t>statements</a:t>
            </a:r>
          </a:p>
          <a:p>
            <a:pPr lvl="1" eaLnBrk="1" hangingPunct="1">
              <a:lnSpc>
                <a:spcPct val="90000"/>
              </a:lnSpc>
            </a:pPr>
            <a:r>
              <a:rPr lang="en-US" sz="2800" dirty="0"/>
              <a:t>Used to mark transaction boundaries and control transaction behavior</a:t>
            </a:r>
          </a:p>
          <a:p>
            <a:pPr eaLnBrk="1" hangingPunct="1">
              <a:lnSpc>
                <a:spcPct val="90000"/>
              </a:lnSpc>
              <a:buClr>
                <a:schemeClr val="tx1"/>
              </a:buClr>
            </a:pPr>
            <a:r>
              <a:rPr lang="en-US" sz="3200" b="1" dirty="0">
                <a:solidFill>
                  <a:schemeClr val="tx2"/>
                </a:solidFill>
              </a:rPr>
              <a:t>Data control language (DCL)</a:t>
            </a:r>
            <a:r>
              <a:rPr lang="en-US" sz="3200" dirty="0">
                <a:solidFill>
                  <a:schemeClr val="tx2"/>
                </a:solidFill>
              </a:rPr>
              <a:t> </a:t>
            </a:r>
            <a:r>
              <a:rPr lang="en-US" sz="3200" dirty="0"/>
              <a:t>statements</a:t>
            </a:r>
          </a:p>
          <a:p>
            <a:pPr lvl="1" eaLnBrk="1" hangingPunct="1">
              <a:lnSpc>
                <a:spcPct val="90000"/>
              </a:lnSpc>
            </a:pPr>
            <a:r>
              <a:rPr lang="en-US" sz="2800" dirty="0"/>
              <a:t>Used to grant (or revoke) database permissions to (from) users and groups</a:t>
            </a:r>
          </a:p>
          <a:p>
            <a:pPr>
              <a:lnSpc>
                <a:spcPct val="90000"/>
              </a:lnSpc>
            </a:pPr>
            <a:endParaRPr lang="en-US" dirty="0"/>
          </a:p>
        </p:txBody>
      </p:sp>
    </p:spTree>
    <p:extLst>
      <p:ext uri="{BB962C8B-B14F-4D97-AF65-F5344CB8AC3E}">
        <p14:creationId xmlns:p14="http://schemas.microsoft.com/office/powerpoint/2010/main" val="636629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ADFB-2BEA-4B97-BC17-4E6056C6269A}"/>
              </a:ext>
            </a:extLst>
          </p:cNvPr>
          <p:cNvSpPr>
            <a:spLocks noGrp="1"/>
          </p:cNvSpPr>
          <p:nvPr>
            <p:ph type="title"/>
          </p:nvPr>
        </p:nvSpPr>
        <p:spPr/>
        <p:txBody>
          <a:bodyPr/>
          <a:lstStyle/>
          <a:p>
            <a:br>
              <a:rPr lang="en-US" dirty="0"/>
            </a:br>
            <a:r>
              <a:rPr lang="en-US" sz="2600" dirty="0"/>
              <a:t>Data Tables Used in Examples (1 of 2)</a:t>
            </a:r>
          </a:p>
        </p:txBody>
      </p:sp>
      <p:graphicFrame>
        <p:nvGraphicFramePr>
          <p:cNvPr id="5" name="Table 4">
            <a:extLst>
              <a:ext uri="{FF2B5EF4-FFF2-40B4-BE49-F238E27FC236}">
                <a16:creationId xmlns:a16="http://schemas.microsoft.com/office/drawing/2014/main" id="{C9FFD20A-2F05-45A1-84DF-DF3A33CDAC71}"/>
              </a:ext>
            </a:extLst>
          </p:cNvPr>
          <p:cNvGraphicFramePr>
            <a:graphicFrameLocks noGrp="1"/>
          </p:cNvGraphicFramePr>
          <p:nvPr/>
        </p:nvGraphicFramePr>
        <p:xfrm>
          <a:off x="3620312" y="1406727"/>
          <a:ext cx="1559668" cy="4450080"/>
        </p:xfrm>
        <a:graphic>
          <a:graphicData uri="http://schemas.openxmlformats.org/drawingml/2006/table">
            <a:tbl>
              <a:tblPr firstRow="1" bandRow="1"/>
              <a:tblGrid>
                <a:gridCol w="1559668">
                  <a:extLst>
                    <a:ext uri="{9D8B030D-6E8A-4147-A177-3AD203B41FA5}">
                      <a16:colId xmlns:a16="http://schemas.microsoft.com/office/drawing/2014/main" val="2753376547"/>
                    </a:ext>
                  </a:extLst>
                </a:gridCol>
              </a:tblGrid>
              <a:tr h="372734">
                <a:tc>
                  <a:txBody>
                    <a:bodyPr/>
                    <a:lstStyle/>
                    <a:p>
                      <a:r>
                        <a:rPr lang="en-US" dirty="0"/>
                        <a:t>Table</a:t>
                      </a:r>
                    </a:p>
                  </a:txBody>
                  <a:tcPr/>
                </a:tc>
                <a:extLst>
                  <a:ext uri="{0D108BD9-81ED-4DB2-BD59-A6C34878D82A}">
                    <a16:rowId xmlns:a16="http://schemas.microsoft.com/office/drawing/2014/main" val="2597990061"/>
                  </a:ext>
                </a:extLst>
              </a:tr>
              <a:tr h="2582700">
                <a:tc>
                  <a:txBody>
                    <a:bodyPr/>
                    <a:lstStyle/>
                    <a:p>
                      <a:r>
                        <a:rPr lang="en-US" dirty="0"/>
                        <a:t>RETAIL_ORDER</a:t>
                      </a:r>
                    </a:p>
                  </a:txBody>
                  <a:tcPr/>
                </a:tc>
                <a:extLst>
                  <a:ext uri="{0D108BD9-81ED-4DB2-BD59-A6C34878D82A}">
                    <a16:rowId xmlns:a16="http://schemas.microsoft.com/office/drawing/2014/main" val="1958445068"/>
                  </a:ext>
                </a:extLst>
              </a:tr>
              <a:tr h="1494646">
                <a:tc>
                  <a:txBody>
                    <a:bodyPr/>
                    <a:lstStyle/>
                    <a:p>
                      <a:r>
                        <a:rPr lang="en-US" dirty="0"/>
                        <a:t>ORDER_ITEM</a:t>
                      </a:r>
                    </a:p>
                  </a:txBody>
                  <a:tcPr/>
                </a:tc>
                <a:extLst>
                  <a:ext uri="{0D108BD9-81ED-4DB2-BD59-A6C34878D82A}">
                    <a16:rowId xmlns:a16="http://schemas.microsoft.com/office/drawing/2014/main" val="2421096392"/>
                  </a:ext>
                </a:extLst>
              </a:tr>
            </a:tbl>
          </a:graphicData>
        </a:graphic>
      </p:graphicFrame>
      <p:graphicFrame>
        <p:nvGraphicFramePr>
          <p:cNvPr id="6" name="Table 5">
            <a:extLst>
              <a:ext uri="{FF2B5EF4-FFF2-40B4-BE49-F238E27FC236}">
                <a16:creationId xmlns:a16="http://schemas.microsoft.com/office/drawing/2014/main" id="{F68D3DCF-836E-4332-BBD7-C0AB77446C2F}"/>
              </a:ext>
            </a:extLst>
          </p:cNvPr>
          <p:cNvGraphicFramePr>
            <a:graphicFrameLocks noGrp="1"/>
          </p:cNvGraphicFramePr>
          <p:nvPr/>
        </p:nvGraphicFramePr>
        <p:xfrm>
          <a:off x="5179980" y="1406727"/>
          <a:ext cx="3621932" cy="4450080"/>
        </p:xfrm>
        <a:graphic>
          <a:graphicData uri="http://schemas.openxmlformats.org/drawingml/2006/table">
            <a:tbl>
              <a:tblPr firstRow="1" bandRow="1"/>
              <a:tblGrid>
                <a:gridCol w="1451042">
                  <a:extLst>
                    <a:ext uri="{9D8B030D-6E8A-4147-A177-3AD203B41FA5}">
                      <a16:colId xmlns:a16="http://schemas.microsoft.com/office/drawing/2014/main" val="517208443"/>
                    </a:ext>
                  </a:extLst>
                </a:gridCol>
                <a:gridCol w="2170890">
                  <a:extLst>
                    <a:ext uri="{9D8B030D-6E8A-4147-A177-3AD203B41FA5}">
                      <a16:colId xmlns:a16="http://schemas.microsoft.com/office/drawing/2014/main" val="3568343795"/>
                    </a:ext>
                  </a:extLst>
                </a:gridCol>
              </a:tblGrid>
              <a:tr h="370840">
                <a:tc>
                  <a:txBody>
                    <a:bodyPr/>
                    <a:lstStyle/>
                    <a:p>
                      <a:r>
                        <a:rPr lang="en-US" dirty="0"/>
                        <a:t>Column</a:t>
                      </a:r>
                    </a:p>
                  </a:txBody>
                  <a:tcPr/>
                </a:tc>
                <a:tc>
                  <a:txBody>
                    <a:bodyPr/>
                    <a:lstStyle/>
                    <a:p>
                      <a:r>
                        <a:rPr lang="en-US" dirty="0"/>
                        <a:t>Data Type</a:t>
                      </a:r>
                    </a:p>
                  </a:txBody>
                  <a:tcPr/>
                </a:tc>
                <a:extLst>
                  <a:ext uri="{0D108BD9-81ED-4DB2-BD59-A6C34878D82A}">
                    <a16:rowId xmlns:a16="http://schemas.microsoft.com/office/drawing/2014/main" val="909689665"/>
                  </a:ext>
                </a:extLst>
              </a:tr>
              <a:tr h="370840">
                <a:tc>
                  <a:txBody>
                    <a:bodyPr/>
                    <a:lstStyle/>
                    <a:p>
                      <a:r>
                        <a:rPr lang="en-US" dirty="0"/>
                        <a:t>OrderNumber</a:t>
                      </a:r>
                    </a:p>
                  </a:txBody>
                  <a:tcPr/>
                </a:tc>
                <a:tc>
                  <a:txBody>
                    <a:bodyPr/>
                    <a:lstStyle/>
                    <a:p>
                      <a:r>
                        <a:rPr lang="en-US" dirty="0"/>
                        <a:t>Integer</a:t>
                      </a:r>
                    </a:p>
                  </a:txBody>
                  <a:tcPr/>
                </a:tc>
                <a:extLst>
                  <a:ext uri="{0D108BD9-81ED-4DB2-BD59-A6C34878D82A}">
                    <a16:rowId xmlns:a16="http://schemas.microsoft.com/office/drawing/2014/main" val="4150274610"/>
                  </a:ext>
                </a:extLst>
              </a:tr>
              <a:tr h="370840">
                <a:tc>
                  <a:txBody>
                    <a:bodyPr/>
                    <a:lstStyle/>
                    <a:p>
                      <a:r>
                        <a:rPr lang="en-US" dirty="0"/>
                        <a:t>StoreNumber</a:t>
                      </a:r>
                    </a:p>
                  </a:txBody>
                  <a:tcPr/>
                </a:tc>
                <a:tc>
                  <a:txBody>
                    <a:bodyPr/>
                    <a:lstStyle/>
                    <a:p>
                      <a:r>
                        <a:rPr lang="en-US" dirty="0"/>
                        <a:t>Integer</a:t>
                      </a:r>
                    </a:p>
                  </a:txBody>
                  <a:tcPr/>
                </a:tc>
                <a:extLst>
                  <a:ext uri="{0D108BD9-81ED-4DB2-BD59-A6C34878D82A}">
                    <a16:rowId xmlns:a16="http://schemas.microsoft.com/office/drawing/2014/main" val="1815738034"/>
                  </a:ext>
                </a:extLst>
              </a:tr>
              <a:tr h="370840">
                <a:tc>
                  <a:txBody>
                    <a:bodyPr/>
                    <a:lstStyle/>
                    <a:p>
                      <a:r>
                        <a:rPr lang="en-US" dirty="0"/>
                        <a:t>StoreZIP</a:t>
                      </a:r>
                    </a:p>
                  </a:txBody>
                  <a:tcPr/>
                </a:tc>
                <a:tc>
                  <a:txBody>
                    <a:bodyPr/>
                    <a:lstStyle/>
                    <a:p>
                      <a:r>
                        <a:rPr lang="en-US" dirty="0"/>
                        <a:t>Character (9)</a:t>
                      </a:r>
                    </a:p>
                  </a:txBody>
                  <a:tcPr/>
                </a:tc>
                <a:extLst>
                  <a:ext uri="{0D108BD9-81ED-4DB2-BD59-A6C34878D82A}">
                    <a16:rowId xmlns:a16="http://schemas.microsoft.com/office/drawing/2014/main" val="3494892589"/>
                  </a:ext>
                </a:extLst>
              </a:tr>
              <a:tr h="370840">
                <a:tc>
                  <a:txBody>
                    <a:bodyPr/>
                    <a:lstStyle/>
                    <a:p>
                      <a:r>
                        <a:rPr lang="en-US" dirty="0"/>
                        <a:t>OrderMonth</a:t>
                      </a:r>
                    </a:p>
                  </a:txBody>
                  <a:tcPr/>
                </a:tc>
                <a:tc>
                  <a:txBody>
                    <a:bodyPr/>
                    <a:lstStyle/>
                    <a:p>
                      <a:r>
                        <a:rPr lang="en-US" dirty="0"/>
                        <a:t>Character (12)</a:t>
                      </a:r>
                    </a:p>
                  </a:txBody>
                  <a:tcPr/>
                </a:tc>
                <a:extLst>
                  <a:ext uri="{0D108BD9-81ED-4DB2-BD59-A6C34878D82A}">
                    <a16:rowId xmlns:a16="http://schemas.microsoft.com/office/drawing/2014/main" val="2184629610"/>
                  </a:ext>
                </a:extLst>
              </a:tr>
              <a:tr h="370840">
                <a:tc>
                  <a:txBody>
                    <a:bodyPr/>
                    <a:lstStyle/>
                    <a:p>
                      <a:r>
                        <a:rPr lang="en-US" dirty="0"/>
                        <a:t>OrderYear</a:t>
                      </a:r>
                    </a:p>
                  </a:txBody>
                  <a:tcPr/>
                </a:tc>
                <a:tc>
                  <a:txBody>
                    <a:bodyPr/>
                    <a:lstStyle/>
                    <a:p>
                      <a:r>
                        <a:rPr lang="en-US" dirty="0"/>
                        <a:t>Integer</a:t>
                      </a:r>
                    </a:p>
                  </a:txBody>
                  <a:tcPr/>
                </a:tc>
                <a:extLst>
                  <a:ext uri="{0D108BD9-81ED-4DB2-BD59-A6C34878D82A}">
                    <a16:rowId xmlns:a16="http://schemas.microsoft.com/office/drawing/2014/main" val="794255005"/>
                  </a:ext>
                </a:extLst>
              </a:tr>
              <a:tr h="370840">
                <a:tc>
                  <a:txBody>
                    <a:bodyPr/>
                    <a:lstStyle/>
                    <a:p>
                      <a:r>
                        <a:rPr lang="en-US" dirty="0"/>
                        <a:t>OrderTotal</a:t>
                      </a:r>
                    </a:p>
                  </a:txBody>
                  <a:tcPr/>
                </a:tc>
                <a:tc>
                  <a:txBody>
                    <a:bodyPr/>
                    <a:lstStyle/>
                    <a:p>
                      <a:r>
                        <a:rPr lang="en-US" dirty="0"/>
                        <a:t>Currency</a:t>
                      </a:r>
                    </a:p>
                  </a:txBody>
                  <a:tcPr/>
                </a:tc>
                <a:extLst>
                  <a:ext uri="{0D108BD9-81ED-4DB2-BD59-A6C34878D82A}">
                    <a16:rowId xmlns:a16="http://schemas.microsoft.com/office/drawing/2014/main" val="217864787"/>
                  </a:ext>
                </a:extLst>
              </a:tr>
              <a:tr h="370840">
                <a:tc>
                  <a:txBody>
                    <a:bodyPr/>
                    <a:lstStyle/>
                    <a:p>
                      <a:r>
                        <a:rPr lang="en-US" dirty="0"/>
                        <a:t>OrderNumber</a:t>
                      </a:r>
                    </a:p>
                  </a:txBody>
                  <a:tcPr/>
                </a:tc>
                <a:tc>
                  <a:txBody>
                    <a:bodyPr/>
                    <a:lstStyle/>
                    <a:p>
                      <a:r>
                        <a:rPr lang="en-US" dirty="0"/>
                        <a:t>Integer</a:t>
                      </a:r>
                    </a:p>
                  </a:txBody>
                  <a:tcPr/>
                </a:tc>
                <a:extLst>
                  <a:ext uri="{0D108BD9-81ED-4DB2-BD59-A6C34878D82A}">
                    <a16:rowId xmlns:a16="http://schemas.microsoft.com/office/drawing/2014/main" val="1770860265"/>
                  </a:ext>
                </a:extLst>
              </a:tr>
              <a:tr h="370840">
                <a:tc>
                  <a:txBody>
                    <a:bodyPr/>
                    <a:lstStyle/>
                    <a:p>
                      <a:r>
                        <a:rPr lang="en-US" dirty="0"/>
                        <a:t>SKU</a:t>
                      </a:r>
                    </a:p>
                  </a:txBody>
                  <a:tcPr/>
                </a:tc>
                <a:tc>
                  <a:txBody>
                    <a:bodyPr/>
                    <a:lstStyle/>
                    <a:p>
                      <a:r>
                        <a:rPr lang="en-US" dirty="0"/>
                        <a:t>Integer</a:t>
                      </a:r>
                    </a:p>
                  </a:txBody>
                  <a:tcPr/>
                </a:tc>
                <a:extLst>
                  <a:ext uri="{0D108BD9-81ED-4DB2-BD59-A6C34878D82A}">
                    <a16:rowId xmlns:a16="http://schemas.microsoft.com/office/drawing/2014/main" val="1563845872"/>
                  </a:ext>
                </a:extLst>
              </a:tr>
              <a:tr h="370840">
                <a:tc>
                  <a:txBody>
                    <a:bodyPr/>
                    <a:lstStyle/>
                    <a:p>
                      <a:r>
                        <a:rPr lang="en-US" dirty="0"/>
                        <a:t>Quantity</a:t>
                      </a:r>
                    </a:p>
                  </a:txBody>
                  <a:tcPr/>
                </a:tc>
                <a:tc>
                  <a:txBody>
                    <a:bodyPr/>
                    <a:lstStyle/>
                    <a:p>
                      <a:r>
                        <a:rPr lang="en-US" dirty="0"/>
                        <a:t>Integer</a:t>
                      </a:r>
                    </a:p>
                  </a:txBody>
                  <a:tcPr/>
                </a:tc>
                <a:extLst>
                  <a:ext uri="{0D108BD9-81ED-4DB2-BD59-A6C34878D82A}">
                    <a16:rowId xmlns:a16="http://schemas.microsoft.com/office/drawing/2014/main" val="969885737"/>
                  </a:ext>
                </a:extLst>
              </a:tr>
              <a:tr h="370840">
                <a:tc>
                  <a:txBody>
                    <a:bodyPr/>
                    <a:lstStyle/>
                    <a:p>
                      <a:r>
                        <a:rPr lang="en-US" dirty="0"/>
                        <a:t>Price</a:t>
                      </a:r>
                    </a:p>
                  </a:txBody>
                  <a:tcPr/>
                </a:tc>
                <a:tc>
                  <a:txBody>
                    <a:bodyPr/>
                    <a:lstStyle/>
                    <a:p>
                      <a:r>
                        <a:rPr lang="en-US" dirty="0"/>
                        <a:t>Currency</a:t>
                      </a:r>
                    </a:p>
                  </a:txBody>
                  <a:tcPr/>
                </a:tc>
                <a:extLst>
                  <a:ext uri="{0D108BD9-81ED-4DB2-BD59-A6C34878D82A}">
                    <a16:rowId xmlns:a16="http://schemas.microsoft.com/office/drawing/2014/main" val="3417710874"/>
                  </a:ext>
                </a:extLst>
              </a:tr>
              <a:tr h="370840">
                <a:tc>
                  <a:txBody>
                    <a:bodyPr/>
                    <a:lstStyle/>
                    <a:p>
                      <a:r>
                        <a:rPr lang="en-US" dirty="0"/>
                        <a:t>ExtendedPrice</a:t>
                      </a:r>
                    </a:p>
                  </a:txBody>
                  <a:tcPr/>
                </a:tc>
                <a:tc>
                  <a:txBody>
                    <a:bodyPr/>
                    <a:lstStyle/>
                    <a:p>
                      <a:r>
                        <a:rPr lang="en-US" dirty="0"/>
                        <a:t>Currency</a:t>
                      </a:r>
                    </a:p>
                  </a:txBody>
                  <a:tcPr/>
                </a:tc>
                <a:extLst>
                  <a:ext uri="{0D108BD9-81ED-4DB2-BD59-A6C34878D82A}">
                    <a16:rowId xmlns:a16="http://schemas.microsoft.com/office/drawing/2014/main" val="1876147070"/>
                  </a:ext>
                </a:extLst>
              </a:tr>
            </a:tbl>
          </a:graphicData>
        </a:graphic>
      </p:graphicFrame>
    </p:spTree>
    <p:extLst>
      <p:ext uri="{BB962C8B-B14F-4D97-AF65-F5344CB8AC3E}">
        <p14:creationId xmlns:p14="http://schemas.microsoft.com/office/powerpoint/2010/main" val="1964906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ADFB-2BEA-4B97-BC17-4E6056C6269A}"/>
              </a:ext>
            </a:extLst>
          </p:cNvPr>
          <p:cNvSpPr>
            <a:spLocks noGrp="1"/>
          </p:cNvSpPr>
          <p:nvPr>
            <p:ph type="title"/>
          </p:nvPr>
        </p:nvSpPr>
        <p:spPr/>
        <p:txBody>
          <a:bodyPr/>
          <a:lstStyle/>
          <a:p>
            <a:r>
              <a:rPr lang="en-US" sz="2600" dirty="0"/>
              <a:t>Data Tables Used in Examples (2 of 2)</a:t>
            </a:r>
          </a:p>
        </p:txBody>
      </p:sp>
      <p:graphicFrame>
        <p:nvGraphicFramePr>
          <p:cNvPr id="3" name="Table 2">
            <a:extLst>
              <a:ext uri="{FF2B5EF4-FFF2-40B4-BE49-F238E27FC236}">
                <a16:creationId xmlns:a16="http://schemas.microsoft.com/office/drawing/2014/main" id="{40D23B51-87CE-4BF6-94E2-A4A621FDEC8E}"/>
              </a:ext>
            </a:extLst>
          </p:cNvPr>
          <p:cNvGraphicFramePr>
            <a:graphicFrameLocks noGrp="1"/>
          </p:cNvGraphicFramePr>
          <p:nvPr/>
        </p:nvGraphicFramePr>
        <p:xfrm>
          <a:off x="2645922" y="1483519"/>
          <a:ext cx="2016868" cy="4529561"/>
        </p:xfrm>
        <a:graphic>
          <a:graphicData uri="http://schemas.openxmlformats.org/drawingml/2006/table">
            <a:tbl>
              <a:tblPr firstRow="1" bandRow="1"/>
              <a:tblGrid>
                <a:gridCol w="2016868">
                  <a:extLst>
                    <a:ext uri="{9D8B030D-6E8A-4147-A177-3AD203B41FA5}">
                      <a16:colId xmlns:a16="http://schemas.microsoft.com/office/drawing/2014/main" val="254965900"/>
                    </a:ext>
                  </a:extLst>
                </a:gridCol>
              </a:tblGrid>
              <a:tr h="306371">
                <a:tc>
                  <a:txBody>
                    <a:bodyPr/>
                    <a:lstStyle/>
                    <a:p>
                      <a:r>
                        <a:rPr lang="en-US" dirty="0"/>
                        <a:t>Table</a:t>
                      </a:r>
                    </a:p>
                  </a:txBody>
                  <a:tcPr/>
                </a:tc>
                <a:extLst>
                  <a:ext uri="{0D108BD9-81ED-4DB2-BD59-A6C34878D82A}">
                    <a16:rowId xmlns:a16="http://schemas.microsoft.com/office/drawing/2014/main" val="2567567510"/>
                  </a:ext>
                </a:extLst>
              </a:tr>
              <a:tr h="1195049">
                <a:tc>
                  <a:txBody>
                    <a:bodyPr/>
                    <a:lstStyle/>
                    <a:p>
                      <a:r>
                        <a:rPr lang="en-US" dirty="0"/>
                        <a:t>SKU_DATA</a:t>
                      </a:r>
                    </a:p>
                  </a:txBody>
                  <a:tcPr/>
                </a:tc>
                <a:extLst>
                  <a:ext uri="{0D108BD9-81ED-4DB2-BD59-A6C34878D82A}">
                    <a16:rowId xmlns:a16="http://schemas.microsoft.com/office/drawing/2014/main" val="3897066943"/>
                  </a:ext>
                </a:extLst>
              </a:tr>
              <a:tr h="1218466">
                <a:tc>
                  <a:txBody>
                    <a:bodyPr/>
                    <a:lstStyle/>
                    <a:p>
                      <a:r>
                        <a:rPr lang="en-US" dirty="0"/>
                        <a:t>BUYER</a:t>
                      </a:r>
                    </a:p>
                  </a:txBody>
                  <a:tcPr/>
                </a:tc>
                <a:extLst>
                  <a:ext uri="{0D108BD9-81ED-4DB2-BD59-A6C34878D82A}">
                    <a16:rowId xmlns:a16="http://schemas.microsoft.com/office/drawing/2014/main" val="3036724529"/>
                  </a:ext>
                </a:extLst>
              </a:tr>
              <a:tr h="1809675">
                <a:tc>
                  <a:txBody>
                    <a:bodyPr/>
                    <a:lstStyle/>
                    <a:p>
                      <a:r>
                        <a:rPr lang="en-US" dirty="0"/>
                        <a:t>CATALOG_SKU_20##</a:t>
                      </a:r>
                    </a:p>
                  </a:txBody>
                  <a:tcPr/>
                </a:tc>
                <a:extLst>
                  <a:ext uri="{0D108BD9-81ED-4DB2-BD59-A6C34878D82A}">
                    <a16:rowId xmlns:a16="http://schemas.microsoft.com/office/drawing/2014/main" val="2571576843"/>
                  </a:ext>
                </a:extLst>
              </a:tr>
            </a:tbl>
          </a:graphicData>
        </a:graphic>
      </p:graphicFrame>
      <p:graphicFrame>
        <p:nvGraphicFramePr>
          <p:cNvPr id="4" name="Table 3">
            <a:extLst>
              <a:ext uri="{FF2B5EF4-FFF2-40B4-BE49-F238E27FC236}">
                <a16:creationId xmlns:a16="http://schemas.microsoft.com/office/drawing/2014/main" id="{0F73B900-8E73-4FBA-922C-EE25027F2BF9}"/>
              </a:ext>
            </a:extLst>
          </p:cNvPr>
          <p:cNvGraphicFramePr>
            <a:graphicFrameLocks noGrp="1"/>
          </p:cNvGraphicFramePr>
          <p:nvPr/>
        </p:nvGraphicFramePr>
        <p:xfrm>
          <a:off x="4662790" y="1483519"/>
          <a:ext cx="4691976" cy="4572725"/>
        </p:xfrm>
        <a:graphic>
          <a:graphicData uri="http://schemas.openxmlformats.org/drawingml/2006/table">
            <a:tbl>
              <a:tblPr firstRow="1" bandRow="1"/>
              <a:tblGrid>
                <a:gridCol w="2345988">
                  <a:extLst>
                    <a:ext uri="{9D8B030D-6E8A-4147-A177-3AD203B41FA5}">
                      <a16:colId xmlns:a16="http://schemas.microsoft.com/office/drawing/2014/main" val="4135032336"/>
                    </a:ext>
                  </a:extLst>
                </a:gridCol>
                <a:gridCol w="2345988">
                  <a:extLst>
                    <a:ext uri="{9D8B030D-6E8A-4147-A177-3AD203B41FA5}">
                      <a16:colId xmlns:a16="http://schemas.microsoft.com/office/drawing/2014/main" val="1571485701"/>
                    </a:ext>
                  </a:extLst>
                </a:gridCol>
              </a:tblGrid>
              <a:tr h="305525">
                <a:tc>
                  <a:txBody>
                    <a:bodyPr/>
                    <a:lstStyle/>
                    <a:p>
                      <a:r>
                        <a:rPr lang="en-US" dirty="0"/>
                        <a:t>Column</a:t>
                      </a:r>
                    </a:p>
                  </a:txBody>
                  <a:tcPr/>
                </a:tc>
                <a:tc>
                  <a:txBody>
                    <a:bodyPr/>
                    <a:lstStyle/>
                    <a:p>
                      <a:r>
                        <a:rPr lang="en-US" dirty="0"/>
                        <a:t>Data Type</a:t>
                      </a:r>
                    </a:p>
                  </a:txBody>
                  <a:tcPr/>
                </a:tc>
                <a:extLst>
                  <a:ext uri="{0D108BD9-81ED-4DB2-BD59-A6C34878D82A}">
                    <a16:rowId xmlns:a16="http://schemas.microsoft.com/office/drawing/2014/main" val="4248878488"/>
                  </a:ext>
                </a:extLst>
              </a:tr>
              <a:tr h="0">
                <a:tc>
                  <a:txBody>
                    <a:bodyPr/>
                    <a:lstStyle/>
                    <a:p>
                      <a:r>
                        <a:rPr lang="en-US" dirty="0"/>
                        <a:t>SKU</a:t>
                      </a:r>
                    </a:p>
                  </a:txBody>
                  <a:tcPr/>
                </a:tc>
                <a:tc>
                  <a:txBody>
                    <a:bodyPr/>
                    <a:lstStyle/>
                    <a:p>
                      <a:r>
                        <a:rPr lang="en-US" dirty="0"/>
                        <a:t>Integer</a:t>
                      </a:r>
                    </a:p>
                  </a:txBody>
                  <a:tcPr/>
                </a:tc>
                <a:extLst>
                  <a:ext uri="{0D108BD9-81ED-4DB2-BD59-A6C34878D82A}">
                    <a16:rowId xmlns:a16="http://schemas.microsoft.com/office/drawing/2014/main" val="1601518194"/>
                  </a:ext>
                </a:extLst>
              </a:tr>
              <a:tr h="0">
                <a:tc>
                  <a:txBody>
                    <a:bodyPr/>
                    <a:lstStyle/>
                    <a:p>
                      <a:r>
                        <a:rPr lang="en-US" dirty="0"/>
                        <a:t>SKU_Description</a:t>
                      </a:r>
                    </a:p>
                  </a:txBody>
                  <a:tcPr/>
                </a:tc>
                <a:tc>
                  <a:txBody>
                    <a:bodyPr/>
                    <a:lstStyle/>
                    <a:p>
                      <a:r>
                        <a:rPr lang="en-US" dirty="0"/>
                        <a:t>Character (35)</a:t>
                      </a:r>
                    </a:p>
                  </a:txBody>
                  <a:tcPr/>
                </a:tc>
                <a:extLst>
                  <a:ext uri="{0D108BD9-81ED-4DB2-BD59-A6C34878D82A}">
                    <a16:rowId xmlns:a16="http://schemas.microsoft.com/office/drawing/2014/main" val="3474506291"/>
                  </a:ext>
                </a:extLst>
              </a:tr>
              <a:tr h="0">
                <a:tc>
                  <a:txBody>
                    <a:bodyPr/>
                    <a:lstStyle/>
                    <a:p>
                      <a:r>
                        <a:rPr lang="en-US" dirty="0"/>
                        <a:t>Department</a:t>
                      </a:r>
                    </a:p>
                  </a:txBody>
                  <a:tcPr/>
                </a:tc>
                <a:tc>
                  <a:txBody>
                    <a:bodyPr/>
                    <a:lstStyle/>
                    <a:p>
                      <a:r>
                        <a:rPr lang="en-US" dirty="0"/>
                        <a:t>Character (30)</a:t>
                      </a:r>
                    </a:p>
                  </a:txBody>
                  <a:tcPr/>
                </a:tc>
                <a:extLst>
                  <a:ext uri="{0D108BD9-81ED-4DB2-BD59-A6C34878D82A}">
                    <a16:rowId xmlns:a16="http://schemas.microsoft.com/office/drawing/2014/main" val="1717987660"/>
                  </a:ext>
                </a:extLst>
              </a:tr>
              <a:tr h="0">
                <a:tc>
                  <a:txBody>
                    <a:bodyPr/>
                    <a:lstStyle/>
                    <a:p>
                      <a:r>
                        <a:rPr lang="en-US" dirty="0"/>
                        <a:t>Buyer</a:t>
                      </a:r>
                    </a:p>
                  </a:txBody>
                  <a:tcPr/>
                </a:tc>
                <a:tc>
                  <a:txBody>
                    <a:bodyPr/>
                    <a:lstStyle/>
                    <a:p>
                      <a:r>
                        <a:rPr lang="en-US" dirty="0"/>
                        <a:t>Character (35)</a:t>
                      </a:r>
                    </a:p>
                  </a:txBody>
                  <a:tcPr/>
                </a:tc>
                <a:extLst>
                  <a:ext uri="{0D108BD9-81ED-4DB2-BD59-A6C34878D82A}">
                    <a16:rowId xmlns:a16="http://schemas.microsoft.com/office/drawing/2014/main" val="1369541026"/>
                  </a:ext>
                </a:extLst>
              </a:tr>
              <a:tr h="0">
                <a:tc>
                  <a:txBody>
                    <a:bodyPr/>
                    <a:lstStyle/>
                    <a:p>
                      <a:r>
                        <a:rPr lang="en-US" dirty="0"/>
                        <a:t>BuyerName</a:t>
                      </a:r>
                    </a:p>
                  </a:txBody>
                  <a:tcPr/>
                </a:tc>
                <a:tc>
                  <a:txBody>
                    <a:bodyPr/>
                    <a:lstStyle/>
                    <a:p>
                      <a:r>
                        <a:rPr lang="en-US" dirty="0"/>
                        <a:t>Character (35)</a:t>
                      </a:r>
                    </a:p>
                  </a:txBody>
                  <a:tcPr/>
                </a:tc>
                <a:extLst>
                  <a:ext uri="{0D108BD9-81ED-4DB2-BD59-A6C34878D82A}">
                    <a16:rowId xmlns:a16="http://schemas.microsoft.com/office/drawing/2014/main" val="4097651443"/>
                  </a:ext>
                </a:extLst>
              </a:tr>
              <a:tr h="139245">
                <a:tc>
                  <a:txBody>
                    <a:bodyPr/>
                    <a:lstStyle/>
                    <a:p>
                      <a:r>
                        <a:rPr lang="en-US" dirty="0"/>
                        <a:t>Department</a:t>
                      </a:r>
                    </a:p>
                  </a:txBody>
                  <a:tcPr/>
                </a:tc>
                <a:tc>
                  <a:txBody>
                    <a:bodyPr/>
                    <a:lstStyle/>
                    <a:p>
                      <a:r>
                        <a:rPr lang="en-US" dirty="0"/>
                        <a:t>Character (30)</a:t>
                      </a:r>
                    </a:p>
                  </a:txBody>
                  <a:tcPr/>
                </a:tc>
                <a:extLst>
                  <a:ext uri="{0D108BD9-81ED-4DB2-BD59-A6C34878D82A}">
                    <a16:rowId xmlns:a16="http://schemas.microsoft.com/office/drawing/2014/main" val="3251042879"/>
                  </a:ext>
                </a:extLst>
              </a:tr>
              <a:tr h="0">
                <a:tc>
                  <a:txBody>
                    <a:bodyPr/>
                    <a:lstStyle/>
                    <a:p>
                      <a:r>
                        <a:rPr lang="en-US" dirty="0"/>
                        <a:t>Position</a:t>
                      </a:r>
                    </a:p>
                  </a:txBody>
                  <a:tcPr/>
                </a:tc>
                <a:tc>
                  <a:txBody>
                    <a:bodyPr/>
                    <a:lstStyle/>
                    <a:p>
                      <a:r>
                        <a:rPr lang="en-US" dirty="0"/>
                        <a:t>Character (10)</a:t>
                      </a:r>
                    </a:p>
                  </a:txBody>
                  <a:tcPr/>
                </a:tc>
                <a:extLst>
                  <a:ext uri="{0D108BD9-81ED-4DB2-BD59-A6C34878D82A}">
                    <a16:rowId xmlns:a16="http://schemas.microsoft.com/office/drawing/2014/main" val="2377483139"/>
                  </a:ext>
                </a:extLst>
              </a:tr>
              <a:tr h="171671">
                <a:tc>
                  <a:txBody>
                    <a:bodyPr/>
                    <a:lstStyle/>
                    <a:p>
                      <a:r>
                        <a:rPr lang="en-US" dirty="0"/>
                        <a:t>Supervisor</a:t>
                      </a:r>
                    </a:p>
                  </a:txBody>
                  <a:tcPr/>
                </a:tc>
                <a:tc>
                  <a:txBody>
                    <a:bodyPr/>
                    <a:lstStyle/>
                    <a:p>
                      <a:r>
                        <a:rPr lang="en-US" dirty="0"/>
                        <a:t>Character (35)</a:t>
                      </a:r>
                    </a:p>
                  </a:txBody>
                  <a:tcPr/>
                </a:tc>
                <a:extLst>
                  <a:ext uri="{0D108BD9-81ED-4DB2-BD59-A6C34878D82A}">
                    <a16:rowId xmlns:a16="http://schemas.microsoft.com/office/drawing/2014/main" val="1159183698"/>
                  </a:ext>
                </a:extLst>
              </a:tr>
              <a:tr h="168428">
                <a:tc>
                  <a:txBody>
                    <a:bodyPr/>
                    <a:lstStyle/>
                    <a:p>
                      <a:r>
                        <a:rPr lang="en-US" dirty="0"/>
                        <a:t>CatalogID</a:t>
                      </a:r>
                    </a:p>
                  </a:txBody>
                  <a:tcPr/>
                </a:tc>
                <a:tc>
                  <a:txBody>
                    <a:bodyPr/>
                    <a:lstStyle/>
                    <a:p>
                      <a:r>
                        <a:rPr lang="en-US" dirty="0"/>
                        <a:t>Integer</a:t>
                      </a:r>
                    </a:p>
                  </a:txBody>
                  <a:tcPr/>
                </a:tc>
                <a:extLst>
                  <a:ext uri="{0D108BD9-81ED-4DB2-BD59-A6C34878D82A}">
                    <a16:rowId xmlns:a16="http://schemas.microsoft.com/office/drawing/2014/main" val="2394767043"/>
                  </a:ext>
                </a:extLst>
              </a:tr>
              <a:tr h="145730">
                <a:tc>
                  <a:txBody>
                    <a:bodyPr/>
                    <a:lstStyle/>
                    <a:p>
                      <a:r>
                        <a:rPr lang="en-US" dirty="0"/>
                        <a:t>SKU</a:t>
                      </a:r>
                    </a:p>
                  </a:txBody>
                  <a:tcPr/>
                </a:tc>
                <a:tc>
                  <a:txBody>
                    <a:bodyPr/>
                    <a:lstStyle/>
                    <a:p>
                      <a:r>
                        <a:rPr lang="en-US" dirty="0"/>
                        <a:t>Integer</a:t>
                      </a:r>
                    </a:p>
                  </a:txBody>
                  <a:tcPr/>
                </a:tc>
                <a:extLst>
                  <a:ext uri="{0D108BD9-81ED-4DB2-BD59-A6C34878D82A}">
                    <a16:rowId xmlns:a16="http://schemas.microsoft.com/office/drawing/2014/main" val="3525406971"/>
                  </a:ext>
                </a:extLst>
              </a:tr>
              <a:tr h="0">
                <a:tc>
                  <a:txBody>
                    <a:bodyPr/>
                    <a:lstStyle/>
                    <a:p>
                      <a:r>
                        <a:rPr lang="en-US" dirty="0"/>
                        <a:t>SKU_Description</a:t>
                      </a:r>
                    </a:p>
                  </a:txBody>
                  <a:tcPr/>
                </a:tc>
                <a:tc>
                  <a:txBody>
                    <a:bodyPr/>
                    <a:lstStyle/>
                    <a:p>
                      <a:r>
                        <a:rPr lang="en-US" dirty="0"/>
                        <a:t>Character (35)</a:t>
                      </a:r>
                    </a:p>
                  </a:txBody>
                  <a:tcPr/>
                </a:tc>
                <a:extLst>
                  <a:ext uri="{0D108BD9-81ED-4DB2-BD59-A6C34878D82A}">
                    <a16:rowId xmlns:a16="http://schemas.microsoft.com/office/drawing/2014/main" val="12405256"/>
                  </a:ext>
                </a:extLst>
              </a:tr>
              <a:tr h="0">
                <a:tc>
                  <a:txBody>
                    <a:bodyPr/>
                    <a:lstStyle/>
                    <a:p>
                      <a:r>
                        <a:rPr lang="en-US" dirty="0"/>
                        <a:t>Department</a:t>
                      </a:r>
                    </a:p>
                  </a:txBody>
                  <a:tcPr/>
                </a:tc>
                <a:tc>
                  <a:txBody>
                    <a:bodyPr/>
                    <a:lstStyle/>
                    <a:p>
                      <a:r>
                        <a:rPr lang="en-US" dirty="0"/>
                        <a:t>Character (30)</a:t>
                      </a:r>
                    </a:p>
                  </a:txBody>
                  <a:tcPr/>
                </a:tc>
                <a:extLst>
                  <a:ext uri="{0D108BD9-81ED-4DB2-BD59-A6C34878D82A}">
                    <a16:rowId xmlns:a16="http://schemas.microsoft.com/office/drawing/2014/main" val="1788911977"/>
                  </a:ext>
                </a:extLst>
              </a:tr>
              <a:tr h="0">
                <a:tc>
                  <a:txBody>
                    <a:bodyPr/>
                    <a:lstStyle/>
                    <a:p>
                      <a:r>
                        <a:rPr lang="en-US" dirty="0"/>
                        <a:t>CatalogPage</a:t>
                      </a:r>
                    </a:p>
                  </a:txBody>
                  <a:tcPr/>
                </a:tc>
                <a:tc>
                  <a:txBody>
                    <a:bodyPr/>
                    <a:lstStyle/>
                    <a:p>
                      <a:r>
                        <a:rPr lang="en-US" dirty="0"/>
                        <a:t>Integer</a:t>
                      </a:r>
                    </a:p>
                  </a:txBody>
                  <a:tcPr/>
                </a:tc>
                <a:extLst>
                  <a:ext uri="{0D108BD9-81ED-4DB2-BD59-A6C34878D82A}">
                    <a16:rowId xmlns:a16="http://schemas.microsoft.com/office/drawing/2014/main" val="3128678950"/>
                  </a:ext>
                </a:extLst>
              </a:tr>
              <a:tr h="0">
                <a:tc>
                  <a:txBody>
                    <a:bodyPr/>
                    <a:lstStyle/>
                    <a:p>
                      <a:r>
                        <a:rPr lang="en-US" dirty="0"/>
                        <a:t>DateOnWebSite</a:t>
                      </a:r>
                    </a:p>
                  </a:txBody>
                  <a:tcPr/>
                </a:tc>
                <a:tc>
                  <a:txBody>
                    <a:bodyPr/>
                    <a:lstStyle/>
                    <a:p>
                      <a:r>
                        <a:rPr lang="en-US" dirty="0"/>
                        <a:t>Date</a:t>
                      </a:r>
                    </a:p>
                  </a:txBody>
                  <a:tcPr/>
                </a:tc>
                <a:extLst>
                  <a:ext uri="{0D108BD9-81ED-4DB2-BD59-A6C34878D82A}">
                    <a16:rowId xmlns:a16="http://schemas.microsoft.com/office/drawing/2014/main" val="4278822440"/>
                  </a:ext>
                </a:extLst>
              </a:tr>
            </a:tbl>
          </a:graphicData>
        </a:graphic>
      </p:graphicFrame>
    </p:spTree>
    <p:extLst>
      <p:ext uri="{BB962C8B-B14F-4D97-AF65-F5344CB8AC3E}">
        <p14:creationId xmlns:p14="http://schemas.microsoft.com/office/powerpoint/2010/main" val="3843606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60BF-5464-4F06-A8A8-A3C4524A97ED}"/>
              </a:ext>
            </a:extLst>
          </p:cNvPr>
          <p:cNvSpPr>
            <a:spLocks noGrp="1"/>
          </p:cNvSpPr>
          <p:nvPr>
            <p:ph type="title"/>
          </p:nvPr>
        </p:nvSpPr>
        <p:spPr/>
        <p:txBody>
          <a:bodyPr/>
          <a:lstStyle/>
          <a:p>
            <a:r>
              <a:rPr lang="en-US" dirty="0"/>
              <a:t>The SQL SELECT Statement</a:t>
            </a:r>
          </a:p>
        </p:txBody>
      </p:sp>
      <p:sp>
        <p:nvSpPr>
          <p:cNvPr id="3" name="Text Placeholder 2">
            <a:extLst>
              <a:ext uri="{FF2B5EF4-FFF2-40B4-BE49-F238E27FC236}">
                <a16:creationId xmlns:a16="http://schemas.microsoft.com/office/drawing/2014/main" id="{F54C90C1-F385-485E-85D3-878A83A158F4}"/>
              </a:ext>
            </a:extLst>
          </p:cNvPr>
          <p:cNvSpPr>
            <a:spLocks noGrp="1"/>
          </p:cNvSpPr>
          <p:nvPr>
            <p:ph type="body" idx="1"/>
          </p:nvPr>
        </p:nvSpPr>
        <p:spPr/>
        <p:txBody>
          <a:bodyPr/>
          <a:lstStyle/>
          <a:p>
            <a:pPr eaLnBrk="1" hangingPunct="1"/>
            <a:r>
              <a:rPr lang="en-US" sz="3200" dirty="0"/>
              <a:t>The fundamental framework for an SQL query is the </a:t>
            </a:r>
            <a:r>
              <a:rPr lang="en-US" sz="3200" b="1" dirty="0">
                <a:solidFill>
                  <a:schemeClr val="tx2"/>
                </a:solidFill>
              </a:rPr>
              <a:t>SQL SELECT statement</a:t>
            </a:r>
            <a:r>
              <a:rPr lang="en-US" sz="3200" dirty="0"/>
              <a:t>.</a:t>
            </a:r>
          </a:p>
          <a:p>
            <a:pPr lvl="1" eaLnBrk="1" hangingPunct="1">
              <a:buClr>
                <a:schemeClr val="tx1"/>
              </a:buClr>
            </a:pPr>
            <a:r>
              <a:rPr lang="en-US" sz="2800" b="1" dirty="0">
                <a:solidFill>
                  <a:schemeClr val="tx2"/>
                </a:solidFill>
              </a:rPr>
              <a:t>SELECT	{ColumnName(s)}</a:t>
            </a:r>
          </a:p>
          <a:p>
            <a:pPr lvl="1" eaLnBrk="1" hangingPunct="1">
              <a:buClr>
                <a:schemeClr val="tx1"/>
              </a:buClr>
            </a:pPr>
            <a:r>
              <a:rPr lang="en-US" sz="2800" b="1" dirty="0">
                <a:solidFill>
                  <a:schemeClr val="tx2"/>
                </a:solidFill>
              </a:rPr>
              <a:t>FROM		{TableName(s)}</a:t>
            </a:r>
          </a:p>
          <a:p>
            <a:pPr lvl="1" eaLnBrk="1" hangingPunct="1">
              <a:buClr>
                <a:schemeClr val="tx1"/>
              </a:buClr>
            </a:pPr>
            <a:r>
              <a:rPr lang="en-US" sz="2800" b="1" dirty="0">
                <a:solidFill>
                  <a:schemeClr val="tx2"/>
                </a:solidFill>
              </a:rPr>
              <a:t>WHERE	{Condition(s)}</a:t>
            </a:r>
          </a:p>
          <a:p>
            <a:pPr eaLnBrk="1" hangingPunct="1"/>
            <a:r>
              <a:rPr lang="en-US" dirty="0"/>
              <a:t>All SQL statements end with a </a:t>
            </a:r>
            <a:r>
              <a:rPr lang="en-US" b="1" dirty="0">
                <a:solidFill>
                  <a:schemeClr val="tx2"/>
                </a:solidFill>
              </a:rPr>
              <a:t>semicolon(;)</a:t>
            </a:r>
            <a:r>
              <a:rPr lang="en-US" dirty="0"/>
              <a:t>.</a:t>
            </a:r>
          </a:p>
          <a:p>
            <a:endParaRPr lang="en-US" dirty="0"/>
          </a:p>
        </p:txBody>
      </p:sp>
    </p:spTree>
    <p:extLst>
      <p:ext uri="{BB962C8B-B14F-4D97-AF65-F5344CB8AC3E}">
        <p14:creationId xmlns:p14="http://schemas.microsoft.com/office/powerpoint/2010/main" val="670074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F9BA-C7EF-4857-A9F5-D8D3A6A228E2}"/>
              </a:ext>
            </a:extLst>
          </p:cNvPr>
          <p:cNvSpPr>
            <a:spLocks noGrp="1"/>
          </p:cNvSpPr>
          <p:nvPr>
            <p:ph type="title"/>
          </p:nvPr>
        </p:nvSpPr>
        <p:spPr/>
        <p:txBody>
          <a:bodyPr/>
          <a:lstStyle/>
          <a:p>
            <a:r>
              <a:rPr lang="en-US" dirty="0"/>
              <a:t>Specific Columns from a Single Table</a:t>
            </a:r>
          </a:p>
        </p:txBody>
      </p:sp>
      <p:sp>
        <p:nvSpPr>
          <p:cNvPr id="3" name="Text Placeholder 2">
            <a:extLst>
              <a:ext uri="{FF2B5EF4-FFF2-40B4-BE49-F238E27FC236}">
                <a16:creationId xmlns:a16="http://schemas.microsoft.com/office/drawing/2014/main" id="{8B693F97-FCB4-4D91-86D0-B3FDFFB47479}"/>
              </a:ext>
            </a:extLst>
          </p:cNvPr>
          <p:cNvSpPr>
            <a:spLocks noGrp="1"/>
          </p:cNvSpPr>
          <p:nvPr>
            <p:ph type="body" idx="1"/>
          </p:nvPr>
        </p:nvSpPr>
        <p:spPr/>
        <p:txBody>
          <a:bodyPr/>
          <a:lstStyle/>
          <a:p>
            <a:pPr marL="588518" marR="21340" lvl="1" indent="0">
              <a:buNone/>
            </a:pPr>
            <a:r>
              <a:rPr lang="en-US" b="1" dirty="0">
                <a:solidFill>
                  <a:srgbClr val="00ABBD"/>
                </a:solidFill>
                <a:latin typeface="Courier New" panose="02070309020205020404" pitchFamily="49" charset="0"/>
              </a:rPr>
              <a:t>SELECT	SKU, SKU_Description, Department, Buyer</a:t>
            </a:r>
          </a:p>
          <a:p>
            <a:pPr marL="588518" marR="21340" lvl="1" indent="0">
              <a:spcBef>
                <a:spcPts val="1000"/>
              </a:spcBef>
              <a:buNone/>
            </a:pPr>
            <a:r>
              <a:rPr lang="en-US" b="1" dirty="0">
                <a:solidFill>
                  <a:srgbClr val="00ABBD"/>
                </a:solidFill>
                <a:latin typeface="Courier New" panose="02070309020205020404" pitchFamily="49" charset="0"/>
              </a:rPr>
              <a:t>FROM 	SKU_DATA;</a:t>
            </a:r>
          </a:p>
        </p:txBody>
      </p:sp>
      <p:pic>
        <p:nvPicPr>
          <p:cNvPr id="5" name="Picture 4">
            <a:extLst>
              <a:ext uri="{FF2B5EF4-FFF2-40B4-BE49-F238E27FC236}">
                <a16:creationId xmlns:a16="http://schemas.microsoft.com/office/drawing/2014/main" id="{B07B0270-A83E-49AF-94EF-65C27E07DE29}"/>
              </a:ext>
            </a:extLst>
          </p:cNvPr>
          <p:cNvPicPr>
            <a:picLocks noChangeAspect="1"/>
          </p:cNvPicPr>
          <p:nvPr/>
        </p:nvPicPr>
        <p:blipFill>
          <a:blip r:embed="rId2"/>
          <a:stretch>
            <a:fillRect/>
          </a:stretch>
        </p:blipFill>
        <p:spPr>
          <a:xfrm>
            <a:off x="3374342" y="2554600"/>
            <a:ext cx="5443317" cy="3478044"/>
          </a:xfrm>
          <a:prstGeom prst="rect">
            <a:avLst/>
          </a:prstGeom>
        </p:spPr>
      </p:pic>
    </p:spTree>
    <p:extLst>
      <p:ext uri="{BB962C8B-B14F-4D97-AF65-F5344CB8AC3E}">
        <p14:creationId xmlns:p14="http://schemas.microsoft.com/office/powerpoint/2010/main" val="1833213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2BB9-BFA6-47BC-B317-EDC1971B6729}"/>
              </a:ext>
            </a:extLst>
          </p:cNvPr>
          <p:cNvSpPr>
            <a:spLocks noGrp="1"/>
          </p:cNvSpPr>
          <p:nvPr>
            <p:ph type="title"/>
          </p:nvPr>
        </p:nvSpPr>
        <p:spPr/>
        <p:txBody>
          <a:bodyPr/>
          <a:lstStyle/>
          <a:p>
            <a:r>
              <a:rPr lang="en-US" dirty="0"/>
              <a:t>Selecting All Columns:</a:t>
            </a:r>
            <a:br>
              <a:rPr lang="en-US" dirty="0"/>
            </a:br>
            <a:r>
              <a:rPr lang="en-US" sz="3000" dirty="0"/>
              <a:t>The SQL Asterisk (*) Wildcard Character</a:t>
            </a:r>
          </a:p>
        </p:txBody>
      </p:sp>
      <p:sp>
        <p:nvSpPr>
          <p:cNvPr id="3" name="Text Placeholder 2">
            <a:extLst>
              <a:ext uri="{FF2B5EF4-FFF2-40B4-BE49-F238E27FC236}">
                <a16:creationId xmlns:a16="http://schemas.microsoft.com/office/drawing/2014/main" id="{57EDF9FB-9C92-423E-B574-BFA120A20EB0}"/>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spcBef>
                <a:spcPts val="1000"/>
              </a:spcBef>
              <a:buNone/>
            </a:pPr>
            <a:r>
              <a:rPr lang="en-US" b="1" dirty="0">
                <a:solidFill>
                  <a:srgbClr val="00ABBD"/>
                </a:solidFill>
                <a:latin typeface="Courier New" panose="02070309020205020404" pitchFamily="49" charset="0"/>
              </a:rPr>
              <a:t>FROM 	SKU_DATA;</a:t>
            </a:r>
          </a:p>
          <a:p>
            <a:endParaRPr lang="en-US" dirty="0"/>
          </a:p>
        </p:txBody>
      </p:sp>
      <p:pic>
        <p:nvPicPr>
          <p:cNvPr id="5" name="Picture 4">
            <a:extLst>
              <a:ext uri="{FF2B5EF4-FFF2-40B4-BE49-F238E27FC236}">
                <a16:creationId xmlns:a16="http://schemas.microsoft.com/office/drawing/2014/main" id="{09985C83-BC07-4A65-A007-6935AA2291D0}"/>
              </a:ext>
            </a:extLst>
          </p:cNvPr>
          <p:cNvPicPr>
            <a:picLocks noChangeAspect="1"/>
          </p:cNvPicPr>
          <p:nvPr/>
        </p:nvPicPr>
        <p:blipFill>
          <a:blip r:embed="rId2"/>
          <a:stretch>
            <a:fillRect/>
          </a:stretch>
        </p:blipFill>
        <p:spPr>
          <a:xfrm>
            <a:off x="3311900" y="2568323"/>
            <a:ext cx="5568201" cy="3557840"/>
          </a:xfrm>
          <a:prstGeom prst="rect">
            <a:avLst/>
          </a:prstGeom>
        </p:spPr>
      </p:pic>
    </p:spTree>
    <p:extLst>
      <p:ext uri="{BB962C8B-B14F-4D97-AF65-F5344CB8AC3E}">
        <p14:creationId xmlns:p14="http://schemas.microsoft.com/office/powerpoint/2010/main" val="2476548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D65DE-148E-44E1-8FA4-BFF22F404ADC}"/>
              </a:ext>
            </a:extLst>
          </p:cNvPr>
          <p:cNvSpPr>
            <a:spLocks noGrp="1"/>
          </p:cNvSpPr>
          <p:nvPr>
            <p:ph type="title"/>
          </p:nvPr>
        </p:nvSpPr>
        <p:spPr/>
        <p:txBody>
          <a:bodyPr/>
          <a:lstStyle/>
          <a:p>
            <a:r>
              <a:rPr lang="en-US" dirty="0"/>
              <a:t>Specifying Column Order I</a:t>
            </a:r>
          </a:p>
        </p:txBody>
      </p:sp>
      <p:sp>
        <p:nvSpPr>
          <p:cNvPr id="3" name="Text Placeholder 2">
            <a:extLst>
              <a:ext uri="{FF2B5EF4-FFF2-40B4-BE49-F238E27FC236}">
                <a16:creationId xmlns:a16="http://schemas.microsoft.com/office/drawing/2014/main" id="{9E92569B-9F15-43CA-BC11-891EDFCD1985}"/>
              </a:ext>
            </a:extLst>
          </p:cNvPr>
          <p:cNvSpPr>
            <a:spLocks noGrp="1"/>
          </p:cNvSpPr>
          <p:nvPr>
            <p:ph type="body" idx="1"/>
          </p:nvPr>
        </p:nvSpPr>
        <p:spPr/>
        <p:txBody>
          <a:bodyPr/>
          <a:lstStyle/>
          <a:p>
            <a:pPr marL="588518" marR="44440" lvl="1" indent="0">
              <a:buNone/>
            </a:pPr>
            <a:r>
              <a:rPr lang="en-US" b="1" dirty="0">
                <a:solidFill>
                  <a:srgbClr val="00ABBD"/>
                </a:solidFill>
                <a:latin typeface="Courier New" panose="02070309020205020404" pitchFamily="49" charset="0"/>
              </a:rPr>
              <a:t>SELECT	Department, Buyer</a:t>
            </a:r>
          </a:p>
          <a:p>
            <a:pPr marL="588518" marR="44440" lvl="1" indent="0">
              <a:spcBef>
                <a:spcPts val="1000"/>
              </a:spcBef>
              <a:buNone/>
            </a:pPr>
            <a:r>
              <a:rPr lang="en-US" b="1" dirty="0">
                <a:solidFill>
                  <a:srgbClr val="00ABBD"/>
                </a:solidFill>
                <a:latin typeface="Courier New" panose="02070309020205020404" pitchFamily="49" charset="0"/>
              </a:rPr>
              <a:t>FROM	SKU_DATA;</a:t>
            </a:r>
          </a:p>
          <a:p>
            <a:endParaRPr lang="en-US" dirty="0"/>
          </a:p>
        </p:txBody>
      </p:sp>
      <p:pic>
        <p:nvPicPr>
          <p:cNvPr id="5" name="Picture 4">
            <a:extLst>
              <a:ext uri="{FF2B5EF4-FFF2-40B4-BE49-F238E27FC236}">
                <a16:creationId xmlns:a16="http://schemas.microsoft.com/office/drawing/2014/main" id="{4BBC7628-A5AC-47C1-8A9B-0F9E2C09C4AC}"/>
              </a:ext>
            </a:extLst>
          </p:cNvPr>
          <p:cNvPicPr>
            <a:picLocks noChangeAspect="1"/>
          </p:cNvPicPr>
          <p:nvPr/>
        </p:nvPicPr>
        <p:blipFill>
          <a:blip r:embed="rId2"/>
          <a:stretch>
            <a:fillRect/>
          </a:stretch>
        </p:blipFill>
        <p:spPr>
          <a:xfrm>
            <a:off x="4782146" y="2524992"/>
            <a:ext cx="2627709" cy="3559157"/>
          </a:xfrm>
          <a:prstGeom prst="rect">
            <a:avLst/>
          </a:prstGeom>
        </p:spPr>
      </p:pic>
    </p:spTree>
    <p:extLst>
      <p:ext uri="{BB962C8B-B14F-4D97-AF65-F5344CB8AC3E}">
        <p14:creationId xmlns:p14="http://schemas.microsoft.com/office/powerpoint/2010/main" val="2031191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1B24-2078-4E25-8938-65C1A4CD1DBA}"/>
              </a:ext>
            </a:extLst>
          </p:cNvPr>
          <p:cNvSpPr>
            <a:spLocks noGrp="1"/>
          </p:cNvSpPr>
          <p:nvPr>
            <p:ph type="title"/>
          </p:nvPr>
        </p:nvSpPr>
        <p:spPr/>
        <p:txBody>
          <a:bodyPr/>
          <a:lstStyle/>
          <a:p>
            <a:r>
              <a:rPr lang="en-US" dirty="0"/>
              <a:t>Specifying Column Order II</a:t>
            </a:r>
          </a:p>
        </p:txBody>
      </p:sp>
      <p:sp>
        <p:nvSpPr>
          <p:cNvPr id="3" name="Text Placeholder 2">
            <a:extLst>
              <a:ext uri="{FF2B5EF4-FFF2-40B4-BE49-F238E27FC236}">
                <a16:creationId xmlns:a16="http://schemas.microsoft.com/office/drawing/2014/main" id="{2482D58C-ED63-4F88-8747-7930659B2C48}"/>
              </a:ext>
            </a:extLst>
          </p:cNvPr>
          <p:cNvSpPr>
            <a:spLocks noGrp="1"/>
          </p:cNvSpPr>
          <p:nvPr>
            <p:ph type="body" idx="1"/>
          </p:nvPr>
        </p:nvSpPr>
        <p:spPr/>
        <p:txBody>
          <a:bodyPr/>
          <a:lstStyle/>
          <a:p>
            <a:pPr marL="588518" marR="44440" lvl="1" indent="0">
              <a:spcBef>
                <a:spcPts val="1000"/>
              </a:spcBef>
              <a:buNone/>
            </a:pPr>
            <a:r>
              <a:rPr lang="en-US" b="1" dirty="0">
                <a:solidFill>
                  <a:srgbClr val="00ABBD"/>
                </a:solidFill>
                <a:latin typeface="Courier New" panose="02070309020205020404" pitchFamily="49" charset="0"/>
              </a:rPr>
              <a:t>SELECT	Buyer, Department</a:t>
            </a:r>
          </a:p>
          <a:p>
            <a:pPr marL="588518" marR="44440" lvl="1" indent="0">
              <a:spcBef>
                <a:spcPts val="1000"/>
              </a:spcBef>
              <a:buNone/>
            </a:pPr>
            <a:r>
              <a:rPr lang="en-US" b="1" dirty="0">
                <a:solidFill>
                  <a:srgbClr val="00ABBD"/>
                </a:solidFill>
                <a:latin typeface="Courier New" panose="02070309020205020404" pitchFamily="49" charset="0"/>
              </a:rPr>
              <a:t>FROM 	SKU_DATA;</a:t>
            </a:r>
          </a:p>
          <a:p>
            <a:endParaRPr lang="en-US" dirty="0"/>
          </a:p>
        </p:txBody>
      </p:sp>
      <p:pic>
        <p:nvPicPr>
          <p:cNvPr id="5" name="Picture 4">
            <a:extLst>
              <a:ext uri="{FF2B5EF4-FFF2-40B4-BE49-F238E27FC236}">
                <a16:creationId xmlns:a16="http://schemas.microsoft.com/office/drawing/2014/main" id="{BCA6AE47-80D8-4F39-94EC-59CA76768106}"/>
              </a:ext>
            </a:extLst>
          </p:cNvPr>
          <p:cNvPicPr>
            <a:picLocks noChangeAspect="1"/>
          </p:cNvPicPr>
          <p:nvPr/>
        </p:nvPicPr>
        <p:blipFill>
          <a:blip r:embed="rId2"/>
          <a:stretch>
            <a:fillRect/>
          </a:stretch>
        </p:blipFill>
        <p:spPr>
          <a:xfrm>
            <a:off x="4733907" y="2436329"/>
            <a:ext cx="2724187" cy="3689834"/>
          </a:xfrm>
          <a:prstGeom prst="rect">
            <a:avLst/>
          </a:prstGeom>
        </p:spPr>
      </p:pic>
    </p:spTree>
    <p:extLst>
      <p:ext uri="{BB962C8B-B14F-4D97-AF65-F5344CB8AC3E}">
        <p14:creationId xmlns:p14="http://schemas.microsoft.com/office/powerpoint/2010/main" val="37341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C329-FD82-4E55-AA2A-3A8CF15CBCAA}"/>
              </a:ext>
            </a:extLst>
          </p:cNvPr>
          <p:cNvSpPr>
            <a:spLocks noGrp="1"/>
          </p:cNvSpPr>
          <p:nvPr>
            <p:ph type="title"/>
          </p:nvPr>
        </p:nvSpPr>
        <p:spPr/>
        <p:txBody>
          <a:bodyPr/>
          <a:lstStyle/>
          <a:p>
            <a:r>
              <a:rPr lang="en-US" dirty="0"/>
              <a:t>How Did We Get Here?</a:t>
            </a:r>
            <a:br>
              <a:rPr lang="en-US" dirty="0"/>
            </a:br>
            <a:r>
              <a:rPr lang="en-US" sz="2800" dirty="0"/>
              <a:t>The Smartphone World</a:t>
            </a:r>
            <a:endParaRPr lang="en-US" dirty="0"/>
          </a:p>
        </p:txBody>
      </p:sp>
      <p:sp>
        <p:nvSpPr>
          <p:cNvPr id="3" name="Text Placeholder 2">
            <a:extLst>
              <a:ext uri="{FF2B5EF4-FFF2-40B4-BE49-F238E27FC236}">
                <a16:creationId xmlns:a16="http://schemas.microsoft.com/office/drawing/2014/main" id="{1E995129-669C-45E2-9459-0174358F9D14}"/>
              </a:ext>
            </a:extLst>
          </p:cNvPr>
          <p:cNvSpPr>
            <a:spLocks noGrp="1"/>
          </p:cNvSpPr>
          <p:nvPr>
            <p:ph type="body" idx="1"/>
          </p:nvPr>
        </p:nvSpPr>
        <p:spPr/>
        <p:txBody>
          <a:bodyPr/>
          <a:lstStyle/>
          <a:p>
            <a:r>
              <a:rPr lang="en-US" dirty="0"/>
              <a:t>Mid 1970s: Mobile Phone (Cell Phone)</a:t>
            </a:r>
          </a:p>
          <a:p>
            <a:r>
              <a:rPr lang="en-US" dirty="0"/>
              <a:t>Smartphone</a:t>
            </a:r>
          </a:p>
          <a:p>
            <a:pPr lvl="1"/>
            <a:r>
              <a:rPr lang="en-US" dirty="0"/>
              <a:t>2007: Apple iPhone</a:t>
            </a:r>
          </a:p>
          <a:p>
            <a:pPr lvl="1"/>
            <a:r>
              <a:rPr lang="en-US" dirty="0"/>
              <a:t>2008: Google Android Operating System</a:t>
            </a:r>
          </a:p>
          <a:p>
            <a:r>
              <a:rPr lang="en-US" dirty="0"/>
              <a:t>Tablets</a:t>
            </a:r>
          </a:p>
          <a:p>
            <a:pPr lvl="1"/>
            <a:r>
              <a:rPr lang="en-US" dirty="0"/>
              <a:t>2010: Apple iPad</a:t>
            </a:r>
          </a:p>
          <a:p>
            <a:r>
              <a:rPr lang="en-US" dirty="0"/>
              <a:t>Apps</a:t>
            </a:r>
          </a:p>
          <a:p>
            <a:r>
              <a:rPr lang="en-US" dirty="0"/>
              <a:t>All of these examples depend on databases</a:t>
            </a:r>
          </a:p>
          <a:p>
            <a:endParaRPr lang="en-US" dirty="0"/>
          </a:p>
        </p:txBody>
      </p:sp>
    </p:spTree>
    <p:extLst>
      <p:ext uri="{BB962C8B-B14F-4D97-AF65-F5344CB8AC3E}">
        <p14:creationId xmlns:p14="http://schemas.microsoft.com/office/powerpoint/2010/main" val="2311680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5DD4-FC0E-4BAD-99A2-C673922FA751}"/>
              </a:ext>
            </a:extLst>
          </p:cNvPr>
          <p:cNvSpPr>
            <a:spLocks noGrp="1"/>
          </p:cNvSpPr>
          <p:nvPr>
            <p:ph type="title"/>
          </p:nvPr>
        </p:nvSpPr>
        <p:spPr/>
        <p:txBody>
          <a:bodyPr/>
          <a:lstStyle/>
          <a:p>
            <a:r>
              <a:rPr lang="en-US" sz="3200" dirty="0"/>
              <a:t>Reading Specified Rows from a Single Table</a:t>
            </a:r>
            <a:br>
              <a:rPr lang="en-US" sz="3200" dirty="0"/>
            </a:br>
            <a:r>
              <a:rPr lang="en-US" sz="2800" dirty="0"/>
              <a:t>The SQL DISTINCT Keyword</a:t>
            </a:r>
          </a:p>
        </p:txBody>
      </p:sp>
      <p:sp>
        <p:nvSpPr>
          <p:cNvPr id="3" name="Text Placeholder 2">
            <a:extLst>
              <a:ext uri="{FF2B5EF4-FFF2-40B4-BE49-F238E27FC236}">
                <a16:creationId xmlns:a16="http://schemas.microsoft.com/office/drawing/2014/main" id="{1DF5DC50-09D8-4059-B32F-1B83C402D9FD}"/>
              </a:ext>
            </a:extLst>
          </p:cNvPr>
          <p:cNvSpPr>
            <a:spLocks noGrp="1"/>
          </p:cNvSpPr>
          <p:nvPr>
            <p:ph type="body" idx="1"/>
          </p:nvPr>
        </p:nvSpPr>
        <p:spPr/>
        <p:txBody>
          <a:bodyPr/>
          <a:lstStyle/>
          <a:p>
            <a:pPr marL="588518" marR="29440" lvl="1" indent="0">
              <a:buNone/>
            </a:pPr>
            <a:r>
              <a:rPr lang="en-US" b="1" dirty="0">
                <a:solidFill>
                  <a:srgbClr val="00ABBD"/>
                </a:solidFill>
                <a:latin typeface="Courier New" panose="02070309020205020404" pitchFamily="49" charset="0"/>
              </a:rPr>
              <a:t>SELECT	  DISTINCT Buyer, Department </a:t>
            </a:r>
          </a:p>
          <a:p>
            <a:pPr marL="588518" marR="29440" lvl="1" indent="0">
              <a:buNone/>
            </a:pPr>
            <a:r>
              <a:rPr lang="en-US" b="1" dirty="0">
                <a:solidFill>
                  <a:srgbClr val="00ABBD"/>
                </a:solidFill>
                <a:latin typeface="Courier New" panose="02070309020205020404" pitchFamily="49" charset="0"/>
              </a:rPr>
              <a:t>FROM	  SKU_DATA;</a:t>
            </a:r>
          </a:p>
          <a:p>
            <a:endParaRPr lang="en-US" dirty="0"/>
          </a:p>
        </p:txBody>
      </p:sp>
      <p:pic>
        <p:nvPicPr>
          <p:cNvPr id="5" name="Picture 4">
            <a:extLst>
              <a:ext uri="{FF2B5EF4-FFF2-40B4-BE49-F238E27FC236}">
                <a16:creationId xmlns:a16="http://schemas.microsoft.com/office/drawing/2014/main" id="{46F51DA6-BC98-4C8A-9901-5C1681565816}"/>
              </a:ext>
            </a:extLst>
          </p:cNvPr>
          <p:cNvPicPr>
            <a:picLocks noChangeAspect="1"/>
          </p:cNvPicPr>
          <p:nvPr/>
        </p:nvPicPr>
        <p:blipFill>
          <a:blip r:embed="rId2"/>
          <a:stretch>
            <a:fillRect/>
          </a:stretch>
        </p:blipFill>
        <p:spPr>
          <a:xfrm>
            <a:off x="4257260" y="2973324"/>
            <a:ext cx="3266862" cy="1598677"/>
          </a:xfrm>
          <a:prstGeom prst="rect">
            <a:avLst/>
          </a:prstGeom>
        </p:spPr>
      </p:pic>
    </p:spTree>
    <p:extLst>
      <p:ext uri="{BB962C8B-B14F-4D97-AF65-F5344CB8AC3E}">
        <p14:creationId xmlns:p14="http://schemas.microsoft.com/office/powerpoint/2010/main" val="3711004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1622-F4A7-493F-8636-43E22008B9BB}"/>
              </a:ext>
            </a:extLst>
          </p:cNvPr>
          <p:cNvSpPr>
            <a:spLocks noGrp="1"/>
          </p:cNvSpPr>
          <p:nvPr>
            <p:ph type="title"/>
          </p:nvPr>
        </p:nvSpPr>
        <p:spPr/>
        <p:txBody>
          <a:bodyPr/>
          <a:lstStyle/>
          <a:p>
            <a:r>
              <a:rPr lang="en-US" sz="2700" dirty="0"/>
              <a:t>Controlling the Number of Rows from a Single Table I</a:t>
            </a:r>
            <a:br>
              <a:rPr lang="en-US" sz="2700" dirty="0"/>
            </a:br>
            <a:r>
              <a:rPr lang="en-US" sz="2400" dirty="0"/>
              <a:t>The SQL TOP {NumberOfRows} Function</a:t>
            </a:r>
          </a:p>
        </p:txBody>
      </p:sp>
      <p:sp>
        <p:nvSpPr>
          <p:cNvPr id="3" name="Text Placeholder 2">
            <a:extLst>
              <a:ext uri="{FF2B5EF4-FFF2-40B4-BE49-F238E27FC236}">
                <a16:creationId xmlns:a16="http://schemas.microsoft.com/office/drawing/2014/main" id="{56BEDC73-BDB0-4C33-8ED2-0081E2EB0B3C}"/>
              </a:ext>
            </a:extLst>
          </p:cNvPr>
          <p:cNvSpPr>
            <a:spLocks noGrp="1"/>
          </p:cNvSpPr>
          <p:nvPr>
            <p:ph type="body" idx="1"/>
          </p:nvPr>
        </p:nvSpPr>
        <p:spPr/>
        <p:txBody>
          <a:bodyPr/>
          <a:lstStyle/>
          <a:p>
            <a:pPr marL="588518" marR="32650" lvl="1" indent="0">
              <a:buNone/>
            </a:pPr>
            <a:r>
              <a:rPr lang="en-US" b="1" dirty="0">
                <a:solidFill>
                  <a:srgbClr val="00ABBD"/>
                </a:solidFill>
                <a:latin typeface="Courier New" panose="02070309020205020404" pitchFamily="49" charset="0"/>
              </a:rPr>
              <a:t>SELECT	  TOP 5 Buyer, Department </a:t>
            </a:r>
          </a:p>
          <a:p>
            <a:pPr marL="588518" marR="32650" lvl="1" indent="0">
              <a:buNone/>
            </a:pPr>
            <a:r>
              <a:rPr lang="en-US" b="1" dirty="0">
                <a:solidFill>
                  <a:srgbClr val="00ABBD"/>
                </a:solidFill>
                <a:latin typeface="Courier New" panose="02070309020205020404" pitchFamily="49" charset="0"/>
              </a:rPr>
              <a:t>FROM 	  SKU_DATA;</a:t>
            </a:r>
          </a:p>
        </p:txBody>
      </p:sp>
      <p:pic>
        <p:nvPicPr>
          <p:cNvPr id="5" name="Picture 4">
            <a:extLst>
              <a:ext uri="{FF2B5EF4-FFF2-40B4-BE49-F238E27FC236}">
                <a16:creationId xmlns:a16="http://schemas.microsoft.com/office/drawing/2014/main" id="{68778137-C70D-4C1F-9ED9-0E101378A5A3}"/>
              </a:ext>
            </a:extLst>
          </p:cNvPr>
          <p:cNvPicPr>
            <a:picLocks noChangeAspect="1"/>
          </p:cNvPicPr>
          <p:nvPr/>
        </p:nvPicPr>
        <p:blipFill>
          <a:blip r:embed="rId2"/>
          <a:stretch>
            <a:fillRect/>
          </a:stretch>
        </p:blipFill>
        <p:spPr>
          <a:xfrm>
            <a:off x="4283571" y="2866644"/>
            <a:ext cx="3624858" cy="2182011"/>
          </a:xfrm>
          <a:prstGeom prst="rect">
            <a:avLst/>
          </a:prstGeom>
        </p:spPr>
      </p:pic>
    </p:spTree>
    <p:extLst>
      <p:ext uri="{BB962C8B-B14F-4D97-AF65-F5344CB8AC3E}">
        <p14:creationId xmlns:p14="http://schemas.microsoft.com/office/powerpoint/2010/main" val="3044311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8F39-3EED-4277-98FC-5512470BC7D4}"/>
              </a:ext>
            </a:extLst>
          </p:cNvPr>
          <p:cNvSpPr>
            <a:spLocks noGrp="1"/>
          </p:cNvSpPr>
          <p:nvPr>
            <p:ph type="title"/>
          </p:nvPr>
        </p:nvSpPr>
        <p:spPr/>
        <p:txBody>
          <a:bodyPr/>
          <a:lstStyle/>
          <a:p>
            <a:r>
              <a:rPr lang="en-US" sz="2600" dirty="0"/>
              <a:t>Controlling the Number of Rows from a Single Table II</a:t>
            </a:r>
            <a:br>
              <a:rPr lang="en-US" sz="3600" dirty="0"/>
            </a:br>
            <a:r>
              <a:rPr lang="en-US" sz="2400" dirty="0"/>
              <a:t>The SQL TOP {Percentage} PERCENT Function</a:t>
            </a:r>
          </a:p>
        </p:txBody>
      </p:sp>
      <p:sp>
        <p:nvSpPr>
          <p:cNvPr id="3" name="Text Placeholder 2">
            <a:extLst>
              <a:ext uri="{FF2B5EF4-FFF2-40B4-BE49-F238E27FC236}">
                <a16:creationId xmlns:a16="http://schemas.microsoft.com/office/drawing/2014/main" id="{E02F1822-BAA5-43BD-A11A-9E04AADDA515}"/>
              </a:ext>
            </a:extLst>
          </p:cNvPr>
          <p:cNvSpPr>
            <a:spLocks noGrp="1"/>
          </p:cNvSpPr>
          <p:nvPr>
            <p:ph type="body" idx="1"/>
          </p:nvPr>
        </p:nvSpPr>
        <p:spPr/>
        <p:txBody>
          <a:bodyPr/>
          <a:lstStyle/>
          <a:p>
            <a:pPr marL="588518" marR="28690" lvl="1" indent="0">
              <a:buNone/>
            </a:pPr>
            <a:r>
              <a:rPr lang="en-US" b="1" dirty="0">
                <a:solidFill>
                  <a:srgbClr val="00ABBD"/>
                </a:solidFill>
                <a:latin typeface="Courier New" panose="02070309020205020404" pitchFamily="49" charset="0"/>
              </a:rPr>
              <a:t>SELECT	  TOP 75 PERCENT Buyer, Department </a:t>
            </a:r>
          </a:p>
          <a:p>
            <a:pPr marL="588518" marR="28690" lvl="1" indent="0">
              <a:buNone/>
            </a:pPr>
            <a:r>
              <a:rPr lang="en-US" b="1" dirty="0">
                <a:solidFill>
                  <a:srgbClr val="00ABBD"/>
                </a:solidFill>
                <a:latin typeface="Courier New" panose="02070309020205020404" pitchFamily="49" charset="0"/>
              </a:rPr>
              <a:t>FROM	  SKU_DATA;</a:t>
            </a:r>
          </a:p>
          <a:p>
            <a:endParaRPr lang="en-US" dirty="0"/>
          </a:p>
        </p:txBody>
      </p:sp>
      <p:pic>
        <p:nvPicPr>
          <p:cNvPr id="5" name="Picture 4">
            <a:extLst>
              <a:ext uri="{FF2B5EF4-FFF2-40B4-BE49-F238E27FC236}">
                <a16:creationId xmlns:a16="http://schemas.microsoft.com/office/drawing/2014/main" id="{A89CFE4F-86C3-4206-A738-55B815FDDAED}"/>
              </a:ext>
            </a:extLst>
          </p:cNvPr>
          <p:cNvPicPr>
            <a:picLocks noChangeAspect="1"/>
          </p:cNvPicPr>
          <p:nvPr/>
        </p:nvPicPr>
        <p:blipFill>
          <a:blip r:embed="rId2"/>
          <a:stretch>
            <a:fillRect/>
          </a:stretch>
        </p:blipFill>
        <p:spPr>
          <a:xfrm>
            <a:off x="4576991" y="2776080"/>
            <a:ext cx="3038019" cy="3235614"/>
          </a:xfrm>
          <a:prstGeom prst="rect">
            <a:avLst/>
          </a:prstGeom>
        </p:spPr>
      </p:pic>
    </p:spTree>
    <p:extLst>
      <p:ext uri="{BB962C8B-B14F-4D97-AF65-F5344CB8AC3E}">
        <p14:creationId xmlns:p14="http://schemas.microsoft.com/office/powerpoint/2010/main" val="4018349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AAF1-682B-40E6-9FCE-CD7ADD5AB625}"/>
              </a:ext>
            </a:extLst>
          </p:cNvPr>
          <p:cNvSpPr>
            <a:spLocks noGrp="1"/>
          </p:cNvSpPr>
          <p:nvPr>
            <p:ph type="title"/>
          </p:nvPr>
        </p:nvSpPr>
        <p:spPr/>
        <p:txBody>
          <a:bodyPr/>
          <a:lstStyle/>
          <a:p>
            <a:r>
              <a:rPr lang="en-US" sz="3000" dirty="0"/>
              <a:t>Controlling Specified Rows from a Single Table</a:t>
            </a:r>
            <a:br>
              <a:rPr lang="en-US" sz="3000" dirty="0"/>
            </a:br>
            <a:r>
              <a:rPr lang="en-US" sz="2800" dirty="0"/>
              <a:t>The SQL WHERE Clause: Character Strings</a:t>
            </a:r>
          </a:p>
        </p:txBody>
      </p:sp>
      <p:sp>
        <p:nvSpPr>
          <p:cNvPr id="3" name="Text Placeholder 2">
            <a:extLst>
              <a:ext uri="{FF2B5EF4-FFF2-40B4-BE49-F238E27FC236}">
                <a16:creationId xmlns:a16="http://schemas.microsoft.com/office/drawing/2014/main" id="{83A87796-4E95-41D4-8A34-64B421B67345}"/>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Department = 'Water Sports';</a:t>
            </a:r>
          </a:p>
          <a:p>
            <a:endParaRPr lang="en-US" dirty="0"/>
          </a:p>
        </p:txBody>
      </p:sp>
      <p:pic>
        <p:nvPicPr>
          <p:cNvPr id="5" name="Picture 4">
            <a:extLst>
              <a:ext uri="{FF2B5EF4-FFF2-40B4-BE49-F238E27FC236}">
                <a16:creationId xmlns:a16="http://schemas.microsoft.com/office/drawing/2014/main" id="{E772EC80-FA73-483B-B02A-A3851F6B2BF1}"/>
              </a:ext>
            </a:extLst>
          </p:cNvPr>
          <p:cNvPicPr>
            <a:picLocks noChangeAspect="1"/>
          </p:cNvPicPr>
          <p:nvPr/>
        </p:nvPicPr>
        <p:blipFill>
          <a:blip r:embed="rId2"/>
          <a:stretch>
            <a:fillRect/>
          </a:stretch>
        </p:blipFill>
        <p:spPr>
          <a:xfrm>
            <a:off x="3250067" y="3209936"/>
            <a:ext cx="5691866" cy="2402923"/>
          </a:xfrm>
          <a:prstGeom prst="rect">
            <a:avLst/>
          </a:prstGeom>
        </p:spPr>
      </p:pic>
    </p:spTree>
    <p:extLst>
      <p:ext uri="{BB962C8B-B14F-4D97-AF65-F5344CB8AC3E}">
        <p14:creationId xmlns:p14="http://schemas.microsoft.com/office/powerpoint/2010/main" val="2542052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9B17-774A-4861-BF1C-EC8AB0C82591}"/>
              </a:ext>
            </a:extLst>
          </p:cNvPr>
          <p:cNvSpPr>
            <a:spLocks noGrp="1"/>
          </p:cNvSpPr>
          <p:nvPr>
            <p:ph type="title"/>
          </p:nvPr>
        </p:nvSpPr>
        <p:spPr/>
        <p:txBody>
          <a:bodyPr/>
          <a:lstStyle/>
          <a:p>
            <a:r>
              <a:rPr lang="en-US" dirty="0"/>
              <a:t>SQL Comparison Operators</a:t>
            </a:r>
          </a:p>
        </p:txBody>
      </p:sp>
      <p:sp>
        <p:nvSpPr>
          <p:cNvPr id="3" name="Text Placeholder 2">
            <a:extLst>
              <a:ext uri="{FF2B5EF4-FFF2-40B4-BE49-F238E27FC236}">
                <a16:creationId xmlns:a16="http://schemas.microsoft.com/office/drawing/2014/main" id="{190E1DE8-CD90-4A22-9142-EE512BB4FA47}"/>
              </a:ext>
            </a:extLst>
          </p:cNvPr>
          <p:cNvSpPr>
            <a:spLocks noGrp="1"/>
          </p:cNvSpPr>
          <p:nvPr>
            <p:ph type="body" idx="1"/>
          </p:nvPr>
        </p:nvSpPr>
        <p:spPr>
          <a:xfrm>
            <a:off x="1981200" y="1312651"/>
            <a:ext cx="8229600" cy="4525963"/>
          </a:xfrm>
        </p:spPr>
        <p:txBody>
          <a:bodyPr/>
          <a:lstStyle/>
          <a:p>
            <a:pPr marL="101600" indent="0" algn="ctr">
              <a:buNone/>
            </a:pPr>
            <a:r>
              <a:rPr lang="en-US" dirty="0"/>
              <a:t>SQL Comparison Operators</a:t>
            </a:r>
          </a:p>
          <a:p>
            <a:pPr marL="101600" indent="0">
              <a:buNone/>
            </a:pPr>
            <a:endParaRPr lang="en-US" dirty="0"/>
          </a:p>
        </p:txBody>
      </p:sp>
      <p:graphicFrame>
        <p:nvGraphicFramePr>
          <p:cNvPr id="5" name="Table 4">
            <a:extLst>
              <a:ext uri="{FF2B5EF4-FFF2-40B4-BE49-F238E27FC236}">
                <a16:creationId xmlns:a16="http://schemas.microsoft.com/office/drawing/2014/main" id="{189BB0BA-2516-4613-A4F3-E2B876E2397B}"/>
              </a:ext>
            </a:extLst>
          </p:cNvPr>
          <p:cNvGraphicFramePr>
            <a:graphicFrameLocks noGrp="1"/>
          </p:cNvGraphicFramePr>
          <p:nvPr/>
        </p:nvGraphicFramePr>
        <p:xfrm>
          <a:off x="3048000" y="1674539"/>
          <a:ext cx="6096000" cy="4675996"/>
        </p:xfrm>
        <a:graphic>
          <a:graphicData uri="http://schemas.openxmlformats.org/drawingml/2006/table">
            <a:tbl>
              <a:tblPr firstRow="1" bandRow="1"/>
              <a:tblGrid>
                <a:gridCol w="1491574">
                  <a:extLst>
                    <a:ext uri="{9D8B030D-6E8A-4147-A177-3AD203B41FA5}">
                      <a16:colId xmlns:a16="http://schemas.microsoft.com/office/drawing/2014/main" val="2520942697"/>
                    </a:ext>
                  </a:extLst>
                </a:gridCol>
                <a:gridCol w="4604426">
                  <a:extLst>
                    <a:ext uri="{9D8B030D-6E8A-4147-A177-3AD203B41FA5}">
                      <a16:colId xmlns:a16="http://schemas.microsoft.com/office/drawing/2014/main" val="3957224732"/>
                    </a:ext>
                  </a:extLst>
                </a:gridCol>
              </a:tblGrid>
              <a:tr h="356798">
                <a:tc>
                  <a:txBody>
                    <a:bodyPr/>
                    <a:lstStyle/>
                    <a:p>
                      <a:pPr algn="ctr"/>
                      <a:r>
                        <a:rPr lang="en-US" dirty="0"/>
                        <a:t>Operator</a:t>
                      </a:r>
                    </a:p>
                  </a:txBody>
                  <a:tcPr/>
                </a:tc>
                <a:tc>
                  <a:txBody>
                    <a:bodyPr/>
                    <a:lstStyle/>
                    <a:p>
                      <a:pPr algn="ctr"/>
                      <a:r>
                        <a:rPr lang="en-US" dirty="0"/>
                        <a:t>Meaning</a:t>
                      </a:r>
                    </a:p>
                  </a:txBody>
                  <a:tcPr/>
                </a:tc>
                <a:extLst>
                  <a:ext uri="{0D108BD9-81ED-4DB2-BD59-A6C34878D82A}">
                    <a16:rowId xmlns:a16="http://schemas.microsoft.com/office/drawing/2014/main" val="3395693032"/>
                  </a:ext>
                </a:extLst>
              </a:tr>
              <a:tr h="293259">
                <a:tc>
                  <a:txBody>
                    <a:bodyPr/>
                    <a:lstStyle/>
                    <a:p>
                      <a:pPr algn="ctr"/>
                      <a:r>
                        <a:rPr lang="en-US" dirty="0"/>
                        <a:t>=</a:t>
                      </a:r>
                    </a:p>
                  </a:txBody>
                  <a:tcPr/>
                </a:tc>
                <a:tc>
                  <a:txBody>
                    <a:bodyPr/>
                    <a:lstStyle/>
                    <a:p>
                      <a:r>
                        <a:rPr lang="en-US" dirty="0"/>
                        <a:t>Is equal to</a:t>
                      </a:r>
                    </a:p>
                  </a:txBody>
                  <a:tcPr/>
                </a:tc>
                <a:extLst>
                  <a:ext uri="{0D108BD9-81ED-4DB2-BD59-A6C34878D82A}">
                    <a16:rowId xmlns:a16="http://schemas.microsoft.com/office/drawing/2014/main" val="2571991747"/>
                  </a:ext>
                </a:extLst>
              </a:tr>
              <a:tr h="293259">
                <a:tc>
                  <a:txBody>
                    <a:bodyPr/>
                    <a:lstStyle/>
                    <a:p>
                      <a:pPr algn="ctr"/>
                      <a:r>
                        <a:rPr lang="en-US" dirty="0"/>
                        <a:t>&lt;&gt;</a:t>
                      </a:r>
                    </a:p>
                  </a:txBody>
                  <a:tcPr/>
                </a:tc>
                <a:tc>
                  <a:txBody>
                    <a:bodyPr/>
                    <a:lstStyle/>
                    <a:p>
                      <a:r>
                        <a:rPr lang="en-US" dirty="0"/>
                        <a:t>Is NOT Equal to</a:t>
                      </a:r>
                    </a:p>
                  </a:txBody>
                  <a:tcPr/>
                </a:tc>
                <a:extLst>
                  <a:ext uri="{0D108BD9-81ED-4DB2-BD59-A6C34878D82A}">
                    <a16:rowId xmlns:a16="http://schemas.microsoft.com/office/drawing/2014/main" val="4237231611"/>
                  </a:ext>
                </a:extLst>
              </a:tr>
              <a:tr h="293259">
                <a:tc>
                  <a:txBody>
                    <a:bodyPr/>
                    <a:lstStyle/>
                    <a:p>
                      <a:pPr algn="ctr"/>
                      <a:r>
                        <a:rPr lang="en-US" dirty="0"/>
                        <a:t>&lt;</a:t>
                      </a:r>
                    </a:p>
                  </a:txBody>
                  <a:tcPr/>
                </a:tc>
                <a:tc>
                  <a:txBody>
                    <a:bodyPr/>
                    <a:lstStyle/>
                    <a:p>
                      <a:r>
                        <a:rPr lang="en-US" dirty="0"/>
                        <a:t>Is less than</a:t>
                      </a:r>
                    </a:p>
                  </a:txBody>
                  <a:tcPr/>
                </a:tc>
                <a:extLst>
                  <a:ext uri="{0D108BD9-81ED-4DB2-BD59-A6C34878D82A}">
                    <a16:rowId xmlns:a16="http://schemas.microsoft.com/office/drawing/2014/main" val="2005604881"/>
                  </a:ext>
                </a:extLst>
              </a:tr>
              <a:tr h="293259">
                <a:tc>
                  <a:txBody>
                    <a:bodyPr/>
                    <a:lstStyle/>
                    <a:p>
                      <a:pPr algn="ctr"/>
                      <a:r>
                        <a:rPr lang="en-US" dirty="0"/>
                        <a:t>&gt;</a:t>
                      </a:r>
                    </a:p>
                  </a:txBody>
                  <a:tcPr/>
                </a:tc>
                <a:tc>
                  <a:txBody>
                    <a:bodyPr/>
                    <a:lstStyle/>
                    <a:p>
                      <a:r>
                        <a:rPr lang="en-US" dirty="0"/>
                        <a:t>Is greater than</a:t>
                      </a:r>
                    </a:p>
                  </a:txBody>
                  <a:tcPr/>
                </a:tc>
                <a:extLst>
                  <a:ext uri="{0D108BD9-81ED-4DB2-BD59-A6C34878D82A}">
                    <a16:rowId xmlns:a16="http://schemas.microsoft.com/office/drawing/2014/main" val="3583882371"/>
                  </a:ext>
                </a:extLst>
              </a:tr>
              <a:tr h="293259">
                <a:tc>
                  <a:txBody>
                    <a:bodyPr/>
                    <a:lstStyle/>
                    <a:p>
                      <a:pPr algn="ctr"/>
                      <a:r>
                        <a:rPr lang="en-US" dirty="0"/>
                        <a:t>&lt;=</a:t>
                      </a:r>
                    </a:p>
                  </a:txBody>
                  <a:tcPr/>
                </a:tc>
                <a:tc>
                  <a:txBody>
                    <a:bodyPr/>
                    <a:lstStyle/>
                    <a:p>
                      <a:r>
                        <a:rPr lang="en-US" dirty="0"/>
                        <a:t>Is less than OR equal to</a:t>
                      </a:r>
                    </a:p>
                  </a:txBody>
                  <a:tcPr/>
                </a:tc>
                <a:extLst>
                  <a:ext uri="{0D108BD9-81ED-4DB2-BD59-A6C34878D82A}">
                    <a16:rowId xmlns:a16="http://schemas.microsoft.com/office/drawing/2014/main" val="4014968491"/>
                  </a:ext>
                </a:extLst>
              </a:tr>
              <a:tr h="293259">
                <a:tc>
                  <a:txBody>
                    <a:bodyPr/>
                    <a:lstStyle/>
                    <a:p>
                      <a:pPr algn="ctr"/>
                      <a:r>
                        <a:rPr lang="en-US" dirty="0"/>
                        <a:t>&gt;=</a:t>
                      </a:r>
                    </a:p>
                  </a:txBody>
                  <a:tcPr/>
                </a:tc>
                <a:tc>
                  <a:txBody>
                    <a:bodyPr/>
                    <a:lstStyle/>
                    <a:p>
                      <a:r>
                        <a:rPr lang="en-US" dirty="0"/>
                        <a:t>Is greater than OR equal to</a:t>
                      </a:r>
                    </a:p>
                  </a:txBody>
                  <a:tcPr/>
                </a:tc>
                <a:extLst>
                  <a:ext uri="{0D108BD9-81ED-4DB2-BD59-A6C34878D82A}">
                    <a16:rowId xmlns:a16="http://schemas.microsoft.com/office/drawing/2014/main" val="579426729"/>
                  </a:ext>
                </a:extLst>
              </a:tr>
              <a:tr h="293259">
                <a:tc>
                  <a:txBody>
                    <a:bodyPr/>
                    <a:lstStyle/>
                    <a:p>
                      <a:pPr algn="ctr"/>
                      <a:r>
                        <a:rPr lang="en-US" dirty="0"/>
                        <a:t>IN</a:t>
                      </a:r>
                    </a:p>
                  </a:txBody>
                  <a:tcPr/>
                </a:tc>
                <a:tc>
                  <a:txBody>
                    <a:bodyPr/>
                    <a:lstStyle/>
                    <a:p>
                      <a:r>
                        <a:rPr lang="en-US" dirty="0"/>
                        <a:t>Is equal to one of a set of values</a:t>
                      </a:r>
                    </a:p>
                  </a:txBody>
                  <a:tcPr/>
                </a:tc>
                <a:extLst>
                  <a:ext uri="{0D108BD9-81ED-4DB2-BD59-A6C34878D82A}">
                    <a16:rowId xmlns:a16="http://schemas.microsoft.com/office/drawing/2014/main" val="466835532"/>
                  </a:ext>
                </a:extLst>
              </a:tr>
              <a:tr h="293259">
                <a:tc>
                  <a:txBody>
                    <a:bodyPr/>
                    <a:lstStyle/>
                    <a:p>
                      <a:pPr algn="ctr"/>
                      <a:r>
                        <a:rPr lang="en-US" dirty="0"/>
                        <a:t>NOT IN</a:t>
                      </a:r>
                    </a:p>
                  </a:txBody>
                  <a:tcPr/>
                </a:tc>
                <a:tc>
                  <a:txBody>
                    <a:bodyPr/>
                    <a:lstStyle/>
                    <a:p>
                      <a:r>
                        <a:rPr lang="en-US" dirty="0"/>
                        <a:t>Is NOT equal to one of a set of values</a:t>
                      </a:r>
                    </a:p>
                  </a:txBody>
                  <a:tcPr/>
                </a:tc>
                <a:extLst>
                  <a:ext uri="{0D108BD9-81ED-4DB2-BD59-A6C34878D82A}">
                    <a16:rowId xmlns:a16="http://schemas.microsoft.com/office/drawing/2014/main" val="2707917155"/>
                  </a:ext>
                </a:extLst>
              </a:tr>
              <a:tr h="293259">
                <a:tc>
                  <a:txBody>
                    <a:bodyPr/>
                    <a:lstStyle/>
                    <a:p>
                      <a:pPr algn="ctr"/>
                      <a:r>
                        <a:rPr lang="en-US" dirty="0"/>
                        <a:t>BETWEEN</a:t>
                      </a:r>
                    </a:p>
                  </a:txBody>
                  <a:tcPr/>
                </a:tc>
                <a:tc>
                  <a:txBody>
                    <a:bodyPr/>
                    <a:lstStyle/>
                    <a:p>
                      <a:r>
                        <a:rPr lang="en-US" dirty="0"/>
                        <a:t>Is within a range of numbers (includes the end points)</a:t>
                      </a:r>
                    </a:p>
                  </a:txBody>
                  <a:tcPr/>
                </a:tc>
                <a:extLst>
                  <a:ext uri="{0D108BD9-81ED-4DB2-BD59-A6C34878D82A}">
                    <a16:rowId xmlns:a16="http://schemas.microsoft.com/office/drawing/2014/main" val="1540960384"/>
                  </a:ext>
                </a:extLst>
              </a:tr>
              <a:tr h="293259">
                <a:tc>
                  <a:txBody>
                    <a:bodyPr/>
                    <a:lstStyle/>
                    <a:p>
                      <a:pPr algn="ctr"/>
                      <a:r>
                        <a:rPr lang="en-US" dirty="0"/>
                        <a:t>NOT BETWEEN</a:t>
                      </a:r>
                    </a:p>
                  </a:txBody>
                  <a:tcPr/>
                </a:tc>
                <a:tc>
                  <a:txBody>
                    <a:bodyPr/>
                    <a:lstStyle/>
                    <a:p>
                      <a:r>
                        <a:rPr lang="en-US" sz="1200" dirty="0"/>
                        <a:t>Is NOT within a range of numbers (includes the end points)</a:t>
                      </a:r>
                    </a:p>
                  </a:txBody>
                  <a:tcPr/>
                </a:tc>
                <a:extLst>
                  <a:ext uri="{0D108BD9-81ED-4DB2-BD59-A6C34878D82A}">
                    <a16:rowId xmlns:a16="http://schemas.microsoft.com/office/drawing/2014/main" val="3270670020"/>
                  </a:ext>
                </a:extLst>
              </a:tr>
              <a:tr h="293259">
                <a:tc>
                  <a:txBody>
                    <a:bodyPr/>
                    <a:lstStyle/>
                    <a:p>
                      <a:pPr algn="ctr"/>
                      <a:r>
                        <a:rPr lang="en-US" dirty="0"/>
                        <a:t>LIKE</a:t>
                      </a:r>
                    </a:p>
                  </a:txBody>
                  <a:tcPr/>
                </a:tc>
                <a:tc>
                  <a:txBody>
                    <a:bodyPr/>
                    <a:lstStyle/>
                    <a:p>
                      <a:r>
                        <a:rPr lang="en-US" dirty="0"/>
                        <a:t>Matches a sequence of characters</a:t>
                      </a:r>
                    </a:p>
                  </a:txBody>
                  <a:tcPr/>
                </a:tc>
                <a:extLst>
                  <a:ext uri="{0D108BD9-81ED-4DB2-BD59-A6C34878D82A}">
                    <a16:rowId xmlns:a16="http://schemas.microsoft.com/office/drawing/2014/main" val="3302832665"/>
                  </a:ext>
                </a:extLst>
              </a:tr>
              <a:tr h="293259">
                <a:tc>
                  <a:txBody>
                    <a:bodyPr/>
                    <a:lstStyle/>
                    <a:p>
                      <a:pPr algn="ctr"/>
                      <a:r>
                        <a:rPr lang="en-US" dirty="0"/>
                        <a:t>NOT LIKE</a:t>
                      </a:r>
                    </a:p>
                  </a:txBody>
                  <a:tcPr/>
                </a:tc>
                <a:tc>
                  <a:txBody>
                    <a:bodyPr/>
                    <a:lstStyle/>
                    <a:p>
                      <a:r>
                        <a:rPr lang="en-US" dirty="0"/>
                        <a:t>Does NOT match a sequence of characters</a:t>
                      </a:r>
                    </a:p>
                  </a:txBody>
                  <a:tcPr/>
                </a:tc>
                <a:extLst>
                  <a:ext uri="{0D108BD9-81ED-4DB2-BD59-A6C34878D82A}">
                    <a16:rowId xmlns:a16="http://schemas.microsoft.com/office/drawing/2014/main" val="162748390"/>
                  </a:ext>
                </a:extLst>
              </a:tr>
              <a:tr h="293259">
                <a:tc>
                  <a:txBody>
                    <a:bodyPr/>
                    <a:lstStyle/>
                    <a:p>
                      <a:pPr algn="ctr"/>
                      <a:r>
                        <a:rPr lang="en-US" dirty="0"/>
                        <a:t>IS NULL</a:t>
                      </a:r>
                    </a:p>
                  </a:txBody>
                  <a:tcPr/>
                </a:tc>
                <a:tc>
                  <a:txBody>
                    <a:bodyPr/>
                    <a:lstStyle/>
                    <a:p>
                      <a:r>
                        <a:rPr lang="en-US" dirty="0"/>
                        <a:t>Is equal to NULL</a:t>
                      </a:r>
                    </a:p>
                  </a:txBody>
                  <a:tcPr/>
                </a:tc>
                <a:extLst>
                  <a:ext uri="{0D108BD9-81ED-4DB2-BD59-A6C34878D82A}">
                    <a16:rowId xmlns:a16="http://schemas.microsoft.com/office/drawing/2014/main" val="3917994957"/>
                  </a:ext>
                </a:extLst>
              </a:tr>
              <a:tr h="356798">
                <a:tc>
                  <a:txBody>
                    <a:bodyPr/>
                    <a:lstStyle/>
                    <a:p>
                      <a:pPr algn="ctr"/>
                      <a:r>
                        <a:rPr lang="en-US" dirty="0"/>
                        <a:t>IS NOT NULL</a:t>
                      </a:r>
                    </a:p>
                  </a:txBody>
                  <a:tcPr/>
                </a:tc>
                <a:tc>
                  <a:txBody>
                    <a:bodyPr/>
                    <a:lstStyle/>
                    <a:p>
                      <a:r>
                        <a:rPr lang="en-US" dirty="0"/>
                        <a:t>Is NOT equal to NULL</a:t>
                      </a:r>
                    </a:p>
                  </a:txBody>
                  <a:tcPr/>
                </a:tc>
                <a:extLst>
                  <a:ext uri="{0D108BD9-81ED-4DB2-BD59-A6C34878D82A}">
                    <a16:rowId xmlns:a16="http://schemas.microsoft.com/office/drawing/2014/main" val="3419122746"/>
                  </a:ext>
                </a:extLst>
              </a:tr>
            </a:tbl>
          </a:graphicData>
        </a:graphic>
      </p:graphicFrame>
    </p:spTree>
    <p:extLst>
      <p:ext uri="{BB962C8B-B14F-4D97-AF65-F5344CB8AC3E}">
        <p14:creationId xmlns:p14="http://schemas.microsoft.com/office/powerpoint/2010/main" val="960864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6DD9-C069-4388-A2CA-8670532A5718}"/>
              </a:ext>
            </a:extLst>
          </p:cNvPr>
          <p:cNvSpPr>
            <a:spLocks noGrp="1"/>
          </p:cNvSpPr>
          <p:nvPr>
            <p:ph type="title"/>
          </p:nvPr>
        </p:nvSpPr>
        <p:spPr/>
        <p:txBody>
          <a:bodyPr/>
          <a:lstStyle/>
          <a:p>
            <a:r>
              <a:rPr lang="en-US" sz="3100" dirty="0"/>
              <a:t>Reading Specified Rows from a Single Table I</a:t>
            </a:r>
            <a:br>
              <a:rPr lang="en-US" sz="3100" dirty="0"/>
            </a:br>
            <a:r>
              <a:rPr lang="en-US" sz="3100" dirty="0"/>
              <a:t>The SQL WHERE Clause: Dates</a:t>
            </a:r>
          </a:p>
        </p:txBody>
      </p:sp>
      <p:sp>
        <p:nvSpPr>
          <p:cNvPr id="3" name="Text Placeholder 2">
            <a:extLst>
              <a:ext uri="{FF2B5EF4-FFF2-40B4-BE49-F238E27FC236}">
                <a16:creationId xmlns:a16="http://schemas.microsoft.com/office/drawing/2014/main" id="{8735A3E9-B0B6-4145-9F57-11CB57F1613C}"/>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CATALOG_SKU_2017</a:t>
            </a:r>
          </a:p>
          <a:p>
            <a:pPr marL="588518" lvl="1" indent="0">
              <a:buNone/>
            </a:pPr>
            <a:r>
              <a:rPr lang="en-US" b="1" dirty="0">
                <a:solidFill>
                  <a:srgbClr val="00ABBD"/>
                </a:solidFill>
                <a:latin typeface="Courier New" panose="02070309020205020404" pitchFamily="49" charset="0"/>
              </a:rPr>
              <a:t>WHERE 	DateOnWebSite = '01-JAN-2017';</a:t>
            </a:r>
          </a:p>
          <a:p>
            <a:endParaRPr lang="en-US" dirty="0"/>
          </a:p>
        </p:txBody>
      </p:sp>
      <p:pic>
        <p:nvPicPr>
          <p:cNvPr id="5" name="Picture 4">
            <a:extLst>
              <a:ext uri="{FF2B5EF4-FFF2-40B4-BE49-F238E27FC236}">
                <a16:creationId xmlns:a16="http://schemas.microsoft.com/office/drawing/2014/main" id="{2487378F-8751-4BEC-B691-3B37A45FB28C}"/>
              </a:ext>
            </a:extLst>
          </p:cNvPr>
          <p:cNvPicPr>
            <a:picLocks noChangeAspect="1"/>
          </p:cNvPicPr>
          <p:nvPr/>
        </p:nvPicPr>
        <p:blipFill>
          <a:blip r:embed="rId2"/>
          <a:stretch>
            <a:fillRect/>
          </a:stretch>
        </p:blipFill>
        <p:spPr>
          <a:xfrm>
            <a:off x="2439241" y="3147157"/>
            <a:ext cx="7313518" cy="2285741"/>
          </a:xfrm>
          <a:prstGeom prst="rect">
            <a:avLst/>
          </a:prstGeom>
        </p:spPr>
      </p:pic>
    </p:spTree>
    <p:extLst>
      <p:ext uri="{BB962C8B-B14F-4D97-AF65-F5344CB8AC3E}">
        <p14:creationId xmlns:p14="http://schemas.microsoft.com/office/powerpoint/2010/main" val="182465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F7758-A36A-4C98-815F-D5E082F84AF0}"/>
              </a:ext>
            </a:extLst>
          </p:cNvPr>
          <p:cNvSpPr>
            <a:spLocks noGrp="1"/>
          </p:cNvSpPr>
          <p:nvPr>
            <p:ph type="title"/>
          </p:nvPr>
        </p:nvSpPr>
        <p:spPr/>
        <p:txBody>
          <a:bodyPr/>
          <a:lstStyle/>
          <a:p>
            <a:r>
              <a:rPr lang="en-US" sz="3100" dirty="0"/>
              <a:t>Reading Specified Rows from a Single Table II</a:t>
            </a:r>
            <a:br>
              <a:rPr lang="en-US" sz="3100" dirty="0"/>
            </a:br>
            <a:r>
              <a:rPr lang="en-US" sz="3100" dirty="0"/>
              <a:t>The SQL WHERE Clause: Numbers</a:t>
            </a:r>
            <a:endParaRPr lang="en-US" dirty="0"/>
          </a:p>
        </p:txBody>
      </p:sp>
      <p:sp>
        <p:nvSpPr>
          <p:cNvPr id="3" name="Text Placeholder 2">
            <a:extLst>
              <a:ext uri="{FF2B5EF4-FFF2-40B4-BE49-F238E27FC236}">
                <a16:creationId xmlns:a16="http://schemas.microsoft.com/office/drawing/2014/main" id="{26558F55-A31B-44F5-B296-B908BD22A2F4}"/>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SKU &gt; 200000;</a:t>
            </a:r>
          </a:p>
          <a:p>
            <a:pPr marL="101600" indent="0">
              <a:buNone/>
            </a:pPr>
            <a:endParaRPr lang="en-US" dirty="0"/>
          </a:p>
        </p:txBody>
      </p:sp>
      <p:pic>
        <p:nvPicPr>
          <p:cNvPr id="5" name="Picture 4">
            <a:extLst>
              <a:ext uri="{FF2B5EF4-FFF2-40B4-BE49-F238E27FC236}">
                <a16:creationId xmlns:a16="http://schemas.microsoft.com/office/drawing/2014/main" id="{99C052A7-8138-4483-8433-AD39D514F994}"/>
              </a:ext>
            </a:extLst>
          </p:cNvPr>
          <p:cNvPicPr>
            <a:picLocks noChangeAspect="1"/>
          </p:cNvPicPr>
          <p:nvPr/>
        </p:nvPicPr>
        <p:blipFill>
          <a:blip r:embed="rId2"/>
          <a:stretch>
            <a:fillRect/>
          </a:stretch>
        </p:blipFill>
        <p:spPr>
          <a:xfrm>
            <a:off x="3331575" y="3166224"/>
            <a:ext cx="5528851" cy="1600330"/>
          </a:xfrm>
          <a:prstGeom prst="rect">
            <a:avLst/>
          </a:prstGeom>
        </p:spPr>
      </p:pic>
    </p:spTree>
    <p:extLst>
      <p:ext uri="{BB962C8B-B14F-4D97-AF65-F5344CB8AC3E}">
        <p14:creationId xmlns:p14="http://schemas.microsoft.com/office/powerpoint/2010/main" val="174197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C75E-1BDB-4E37-B9B9-9F652B1F5CEA}"/>
              </a:ext>
            </a:extLst>
          </p:cNvPr>
          <p:cNvSpPr>
            <a:spLocks noGrp="1"/>
          </p:cNvSpPr>
          <p:nvPr>
            <p:ph type="title"/>
          </p:nvPr>
        </p:nvSpPr>
        <p:spPr/>
        <p:txBody>
          <a:bodyPr/>
          <a:lstStyle/>
          <a:p>
            <a:r>
              <a:rPr lang="en-US" sz="2400" dirty="0"/>
              <a:t>Reading Specified Columns and Rows from a Single Table I</a:t>
            </a:r>
            <a:br>
              <a:rPr lang="en-US" sz="3100" dirty="0"/>
            </a:br>
            <a:r>
              <a:rPr lang="en-US" sz="2200" dirty="0"/>
              <a:t>Column Names and the SQL WHERE Clause</a:t>
            </a:r>
          </a:p>
        </p:txBody>
      </p:sp>
      <p:sp>
        <p:nvSpPr>
          <p:cNvPr id="3" name="Text Placeholder 2">
            <a:extLst>
              <a:ext uri="{FF2B5EF4-FFF2-40B4-BE49-F238E27FC236}">
                <a16:creationId xmlns:a16="http://schemas.microsoft.com/office/drawing/2014/main" id="{15C552B7-1740-4810-AF63-84277F364DAE}"/>
              </a:ext>
            </a:extLst>
          </p:cNvPr>
          <p:cNvSpPr>
            <a:spLocks noGrp="1"/>
          </p:cNvSpPr>
          <p:nvPr>
            <p:ph type="body" idx="1"/>
          </p:nvPr>
        </p:nvSpPr>
        <p:spPr/>
        <p:txBody>
          <a:bodyPr/>
          <a:lstStyle/>
          <a:p>
            <a:pPr marL="588518" marR="28370" lvl="1" indent="0">
              <a:buNone/>
            </a:pPr>
            <a:r>
              <a:rPr lang="en-US" b="1" dirty="0">
                <a:solidFill>
                  <a:srgbClr val="00ABBD"/>
                </a:solidFill>
                <a:latin typeface="Courier New" panose="02070309020205020404" pitchFamily="49" charset="0"/>
              </a:rPr>
              <a:t>SELECT	  SKU_Description, Department </a:t>
            </a:r>
          </a:p>
          <a:p>
            <a:pPr marL="588518" marR="28370"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Department = 'Climbing';</a:t>
            </a:r>
          </a:p>
          <a:p>
            <a:endParaRPr lang="en-US" dirty="0"/>
          </a:p>
        </p:txBody>
      </p:sp>
      <p:pic>
        <p:nvPicPr>
          <p:cNvPr id="5" name="Picture 4">
            <a:extLst>
              <a:ext uri="{FF2B5EF4-FFF2-40B4-BE49-F238E27FC236}">
                <a16:creationId xmlns:a16="http://schemas.microsoft.com/office/drawing/2014/main" id="{DB9ABD8A-4491-47BD-878B-35E2ED1A6315}"/>
              </a:ext>
            </a:extLst>
          </p:cNvPr>
          <p:cNvPicPr>
            <a:picLocks noChangeAspect="1"/>
          </p:cNvPicPr>
          <p:nvPr/>
        </p:nvPicPr>
        <p:blipFill>
          <a:blip r:embed="rId2"/>
          <a:stretch>
            <a:fillRect/>
          </a:stretch>
        </p:blipFill>
        <p:spPr>
          <a:xfrm>
            <a:off x="3840219" y="3310322"/>
            <a:ext cx="4511563" cy="1067124"/>
          </a:xfrm>
          <a:prstGeom prst="rect">
            <a:avLst/>
          </a:prstGeom>
        </p:spPr>
      </p:pic>
    </p:spTree>
    <p:extLst>
      <p:ext uri="{BB962C8B-B14F-4D97-AF65-F5344CB8AC3E}">
        <p14:creationId xmlns:p14="http://schemas.microsoft.com/office/powerpoint/2010/main" val="2113215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C616-2A98-41D0-8C85-CF0D36D263ED}"/>
              </a:ext>
            </a:extLst>
          </p:cNvPr>
          <p:cNvSpPr>
            <a:spLocks noGrp="1"/>
          </p:cNvSpPr>
          <p:nvPr>
            <p:ph type="title"/>
          </p:nvPr>
        </p:nvSpPr>
        <p:spPr/>
        <p:txBody>
          <a:bodyPr/>
          <a:lstStyle/>
          <a:p>
            <a:r>
              <a:rPr lang="en-US" sz="2400" dirty="0"/>
              <a:t>Reading Specified Columns and Rows from a Single Table II</a:t>
            </a:r>
            <a:br>
              <a:rPr lang="en-US" sz="3100" dirty="0"/>
            </a:br>
            <a:r>
              <a:rPr lang="en-US" sz="2200" dirty="0"/>
              <a:t>Column Names and the SQL WHERE Clause</a:t>
            </a:r>
            <a:endParaRPr lang="en-US" dirty="0"/>
          </a:p>
        </p:txBody>
      </p:sp>
      <p:sp>
        <p:nvSpPr>
          <p:cNvPr id="3" name="Text Placeholder 2">
            <a:extLst>
              <a:ext uri="{FF2B5EF4-FFF2-40B4-BE49-F238E27FC236}">
                <a16:creationId xmlns:a16="http://schemas.microsoft.com/office/drawing/2014/main" id="{B5AE271D-D918-4583-B58A-CDCF2A77C1F2}"/>
              </a:ext>
            </a:extLst>
          </p:cNvPr>
          <p:cNvSpPr>
            <a:spLocks noGrp="1"/>
          </p:cNvSpPr>
          <p:nvPr>
            <p:ph type="body" idx="1"/>
          </p:nvPr>
        </p:nvSpPr>
        <p:spPr/>
        <p:txBody>
          <a:bodyPr/>
          <a:lstStyle/>
          <a:p>
            <a:pPr marL="588518" marR="40150" lvl="1" indent="0">
              <a:buNone/>
            </a:pPr>
            <a:r>
              <a:rPr lang="en-US" b="1" dirty="0">
                <a:solidFill>
                  <a:srgbClr val="00ABBD"/>
                </a:solidFill>
                <a:latin typeface="Courier New" panose="02070309020205020404" pitchFamily="49" charset="0"/>
              </a:rPr>
              <a:t>SELECT	  SKU_Description, Buyer </a:t>
            </a:r>
          </a:p>
          <a:p>
            <a:pPr marL="588518" marR="40150"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Department = 'Climbing’;</a:t>
            </a:r>
          </a:p>
          <a:p>
            <a:r>
              <a:rPr lang="en-US" sz="2400" dirty="0"/>
              <a:t>SQL does not require that the column used in the WHERE clause also appear in the SELECT clause column list as seen above.</a:t>
            </a:r>
          </a:p>
          <a:p>
            <a:endParaRPr lang="en-US" sz="2400" dirty="0"/>
          </a:p>
        </p:txBody>
      </p:sp>
      <p:pic>
        <p:nvPicPr>
          <p:cNvPr id="5" name="Picture 4">
            <a:extLst>
              <a:ext uri="{FF2B5EF4-FFF2-40B4-BE49-F238E27FC236}">
                <a16:creationId xmlns:a16="http://schemas.microsoft.com/office/drawing/2014/main" id="{9B810717-95C8-4CE5-842E-FCE8CDFBBE7B}"/>
              </a:ext>
            </a:extLst>
          </p:cNvPr>
          <p:cNvPicPr>
            <a:picLocks noChangeAspect="1"/>
          </p:cNvPicPr>
          <p:nvPr/>
        </p:nvPicPr>
        <p:blipFill>
          <a:blip r:embed="rId2"/>
          <a:stretch>
            <a:fillRect/>
          </a:stretch>
        </p:blipFill>
        <p:spPr>
          <a:xfrm>
            <a:off x="3541877" y="4438731"/>
            <a:ext cx="5108246" cy="1213040"/>
          </a:xfrm>
          <a:prstGeom prst="rect">
            <a:avLst/>
          </a:prstGeom>
        </p:spPr>
      </p:pic>
    </p:spTree>
    <p:extLst>
      <p:ext uri="{BB962C8B-B14F-4D97-AF65-F5344CB8AC3E}">
        <p14:creationId xmlns:p14="http://schemas.microsoft.com/office/powerpoint/2010/main" val="3975467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#2</a:t>
            </a:r>
          </a:p>
          <a:p>
            <a:pPr marL="101600" indent="0" algn="ctr">
              <a:buNone/>
            </a:pPr>
            <a:r>
              <a:rPr lang="en-US" sz="3600" dirty="0">
                <a:solidFill>
                  <a:srgbClr val="000000"/>
                </a:solidFill>
              </a:rPr>
              <a:t>Part 1A</a:t>
            </a:r>
          </a:p>
          <a:p>
            <a:endParaRPr lang="en-US" dirty="0"/>
          </a:p>
        </p:txBody>
      </p:sp>
    </p:spTree>
    <p:extLst>
      <p:ext uri="{BB962C8B-B14F-4D97-AF65-F5344CB8AC3E}">
        <p14:creationId xmlns:p14="http://schemas.microsoft.com/office/powerpoint/2010/main" val="146757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F67D-68E2-4625-81A6-7B9E1FFB5AB0}"/>
              </a:ext>
            </a:extLst>
          </p:cNvPr>
          <p:cNvSpPr>
            <a:spLocks noGrp="1"/>
          </p:cNvSpPr>
          <p:nvPr>
            <p:ph type="title"/>
          </p:nvPr>
        </p:nvSpPr>
        <p:spPr/>
        <p:txBody>
          <a:bodyPr/>
          <a:lstStyle/>
          <a:p>
            <a:r>
              <a:rPr lang="en-US" dirty="0"/>
              <a:t>The Internet and Mobile Device World</a:t>
            </a:r>
          </a:p>
        </p:txBody>
      </p:sp>
      <p:pic>
        <p:nvPicPr>
          <p:cNvPr id="5" name="Picture 4">
            <a:extLst>
              <a:ext uri="{FF2B5EF4-FFF2-40B4-BE49-F238E27FC236}">
                <a16:creationId xmlns:a16="http://schemas.microsoft.com/office/drawing/2014/main" id="{31087F4E-E7A2-4244-AED9-34E112EB2EFC}"/>
              </a:ext>
            </a:extLst>
          </p:cNvPr>
          <p:cNvPicPr>
            <a:picLocks noChangeAspect="1"/>
          </p:cNvPicPr>
          <p:nvPr/>
        </p:nvPicPr>
        <p:blipFill>
          <a:blip r:embed="rId2"/>
          <a:stretch>
            <a:fillRect/>
          </a:stretch>
        </p:blipFill>
        <p:spPr>
          <a:xfrm>
            <a:off x="2062620" y="1692483"/>
            <a:ext cx="8098589" cy="3356172"/>
          </a:xfrm>
          <a:prstGeom prst="rect">
            <a:avLst/>
          </a:prstGeom>
        </p:spPr>
      </p:pic>
    </p:spTree>
    <p:extLst>
      <p:ext uri="{BB962C8B-B14F-4D97-AF65-F5344CB8AC3E}">
        <p14:creationId xmlns:p14="http://schemas.microsoft.com/office/powerpoint/2010/main" val="587996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7010400"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#3</a:t>
            </a:r>
          </a:p>
          <a:p>
            <a:pPr marL="0" indent="0">
              <a:spcBef>
                <a:spcPts val="0"/>
              </a:spcBef>
              <a:buClr>
                <a:srgbClr val="007FA3"/>
              </a:buClr>
              <a:buSzPct val="25000"/>
              <a:buNone/>
            </a:pPr>
            <a:r>
              <a:rPr lang="en-US" sz="2400" dirty="0"/>
              <a:t>Part 1B</a:t>
            </a:r>
            <a:endParaRPr lang="en-US" sz="2400" dirty="0">
              <a:solidFill>
                <a:schemeClr val="dk1"/>
              </a:solidFill>
              <a:latin typeface="Arial"/>
              <a:ea typeface="Arial"/>
              <a:cs typeface="Arial"/>
              <a:sym typeface="Arial"/>
            </a:endParaRPr>
          </a:p>
        </p:txBody>
      </p:sp>
      <p:sp>
        <p:nvSpPr>
          <p:cNvPr id="199" name="Shape 199"/>
          <p:cNvSpPr txBox="1">
            <a:spLocks noGrp="1"/>
          </p:cNvSpPr>
          <p:nvPr>
            <p:ph type="body" idx="4294967295"/>
          </p:nvPr>
        </p:nvSpPr>
        <p:spPr>
          <a:xfrm>
            <a:off x="7010400"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Introduction to Structured Query Language</a:t>
            </a:r>
          </a:p>
        </p:txBody>
      </p:sp>
      <p:pic>
        <p:nvPicPr>
          <p:cNvPr id="3" name="Picture 2">
            <a:extLst>
              <a:ext uri="{FF2B5EF4-FFF2-40B4-BE49-F238E27FC236}">
                <a16:creationId xmlns:a16="http://schemas.microsoft.com/office/drawing/2014/main" id="{CDD65714-D192-45D5-A8A7-9DA5B9EF849A}"/>
              </a:ext>
            </a:extLst>
          </p:cNvPr>
          <p:cNvPicPr>
            <a:picLocks noChangeAspect="1"/>
          </p:cNvPicPr>
          <p:nvPr/>
        </p:nvPicPr>
        <p:blipFill>
          <a:blip r:embed="rId3"/>
          <a:stretch>
            <a:fillRect/>
          </a:stretch>
        </p:blipFill>
        <p:spPr>
          <a:xfrm>
            <a:off x="1981201" y="1600201"/>
            <a:ext cx="3570051" cy="456877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36BF-9531-4030-8B1F-826FA2E387CC}"/>
              </a:ext>
            </a:extLst>
          </p:cNvPr>
          <p:cNvSpPr>
            <a:spLocks noGrp="1"/>
          </p:cNvSpPr>
          <p:nvPr>
            <p:ph type="title"/>
          </p:nvPr>
        </p:nvSpPr>
        <p:spPr/>
        <p:txBody>
          <a:bodyPr/>
          <a:lstStyle/>
          <a:p>
            <a:r>
              <a:rPr lang="en-US" dirty="0"/>
              <a:t>Sorting the SQL Query Results I</a:t>
            </a:r>
            <a:br>
              <a:rPr lang="en-US" dirty="0"/>
            </a:br>
            <a:r>
              <a:rPr lang="en-US" sz="3000" dirty="0"/>
              <a:t>The SQL ORDER BY Clause</a:t>
            </a:r>
          </a:p>
        </p:txBody>
      </p:sp>
      <p:sp>
        <p:nvSpPr>
          <p:cNvPr id="3" name="Text Placeholder 2">
            <a:extLst>
              <a:ext uri="{FF2B5EF4-FFF2-40B4-BE49-F238E27FC236}">
                <a16:creationId xmlns:a16="http://schemas.microsoft.com/office/drawing/2014/main" id="{F7FF86C5-FE2F-4C8B-A2C6-FC0424DA3ACE}"/>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ORDER_ITEM</a:t>
            </a:r>
          </a:p>
          <a:p>
            <a:pPr marL="588518" lvl="1" indent="0">
              <a:buNone/>
            </a:pPr>
            <a:r>
              <a:rPr lang="en-US" b="1" dirty="0">
                <a:solidFill>
                  <a:srgbClr val="00ABBD"/>
                </a:solidFill>
                <a:latin typeface="Courier New" panose="02070309020205020404" pitchFamily="49" charset="0"/>
              </a:rPr>
              <a:t>ORDER BY OrderNumber;</a:t>
            </a:r>
          </a:p>
          <a:p>
            <a:endParaRPr lang="en-US" dirty="0"/>
          </a:p>
        </p:txBody>
      </p:sp>
      <p:pic>
        <p:nvPicPr>
          <p:cNvPr id="7" name="Picture 6">
            <a:extLst>
              <a:ext uri="{FF2B5EF4-FFF2-40B4-BE49-F238E27FC236}">
                <a16:creationId xmlns:a16="http://schemas.microsoft.com/office/drawing/2014/main" id="{59485EBA-1F0C-44EF-B9DE-173D0FDC37B8}"/>
              </a:ext>
            </a:extLst>
          </p:cNvPr>
          <p:cNvPicPr>
            <a:picLocks noChangeAspect="1"/>
          </p:cNvPicPr>
          <p:nvPr/>
        </p:nvPicPr>
        <p:blipFill>
          <a:blip r:embed="rId2"/>
          <a:stretch>
            <a:fillRect/>
          </a:stretch>
        </p:blipFill>
        <p:spPr>
          <a:xfrm>
            <a:off x="3892145" y="3136233"/>
            <a:ext cx="4407711" cy="1902695"/>
          </a:xfrm>
          <a:prstGeom prst="rect">
            <a:avLst/>
          </a:prstGeom>
        </p:spPr>
      </p:pic>
    </p:spTree>
    <p:extLst>
      <p:ext uri="{BB962C8B-B14F-4D97-AF65-F5344CB8AC3E}">
        <p14:creationId xmlns:p14="http://schemas.microsoft.com/office/powerpoint/2010/main" val="2379360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4A43-6137-442C-B800-EBA990997C87}"/>
              </a:ext>
            </a:extLst>
          </p:cNvPr>
          <p:cNvSpPr>
            <a:spLocks noGrp="1"/>
          </p:cNvSpPr>
          <p:nvPr>
            <p:ph type="title"/>
          </p:nvPr>
        </p:nvSpPr>
        <p:spPr/>
        <p:txBody>
          <a:bodyPr/>
          <a:lstStyle/>
          <a:p>
            <a:r>
              <a:rPr lang="en-US" dirty="0"/>
              <a:t>Sorting the SQL Query Results II</a:t>
            </a:r>
            <a:br>
              <a:rPr lang="en-US" dirty="0"/>
            </a:br>
            <a:r>
              <a:rPr lang="en-US" sz="3000" dirty="0"/>
              <a:t>Ascending and Descending Sort Order</a:t>
            </a:r>
            <a:endParaRPr lang="en-US" dirty="0"/>
          </a:p>
        </p:txBody>
      </p:sp>
      <p:sp>
        <p:nvSpPr>
          <p:cNvPr id="3" name="Text Placeholder 2">
            <a:extLst>
              <a:ext uri="{FF2B5EF4-FFF2-40B4-BE49-F238E27FC236}">
                <a16:creationId xmlns:a16="http://schemas.microsoft.com/office/drawing/2014/main" id="{AF41698D-8DA8-4961-9055-6986C36339F5}"/>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ORDER_ITEM</a:t>
            </a:r>
          </a:p>
          <a:p>
            <a:pPr marL="588518" lvl="1" indent="0">
              <a:buNone/>
            </a:pPr>
            <a:r>
              <a:rPr lang="en-US" b="1" dirty="0">
                <a:solidFill>
                  <a:srgbClr val="00ABBD"/>
                </a:solidFill>
                <a:latin typeface="Courier New" panose="02070309020205020404" pitchFamily="49" charset="0"/>
              </a:rPr>
              <a:t>ORDER BY	Price DESC, OrderNumber ASC;</a:t>
            </a:r>
          </a:p>
          <a:p>
            <a:endParaRPr lang="en-US" dirty="0"/>
          </a:p>
        </p:txBody>
      </p:sp>
      <p:pic>
        <p:nvPicPr>
          <p:cNvPr id="5" name="Picture 4">
            <a:extLst>
              <a:ext uri="{FF2B5EF4-FFF2-40B4-BE49-F238E27FC236}">
                <a16:creationId xmlns:a16="http://schemas.microsoft.com/office/drawing/2014/main" id="{13E4E2A7-DCDC-4148-8A67-63E33A877F40}"/>
              </a:ext>
            </a:extLst>
          </p:cNvPr>
          <p:cNvPicPr>
            <a:picLocks noChangeAspect="1"/>
          </p:cNvPicPr>
          <p:nvPr/>
        </p:nvPicPr>
        <p:blipFill>
          <a:blip r:embed="rId2"/>
          <a:stretch>
            <a:fillRect/>
          </a:stretch>
        </p:blipFill>
        <p:spPr>
          <a:xfrm>
            <a:off x="3824541" y="3136233"/>
            <a:ext cx="4542919" cy="1961061"/>
          </a:xfrm>
          <a:prstGeom prst="rect">
            <a:avLst/>
          </a:prstGeom>
        </p:spPr>
      </p:pic>
    </p:spTree>
    <p:extLst>
      <p:ext uri="{BB962C8B-B14F-4D97-AF65-F5344CB8AC3E}">
        <p14:creationId xmlns:p14="http://schemas.microsoft.com/office/powerpoint/2010/main" val="421373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5067-7059-4E26-9DE3-3D500FEEDB4F}"/>
              </a:ext>
            </a:extLst>
          </p:cNvPr>
          <p:cNvSpPr>
            <a:spLocks noGrp="1"/>
          </p:cNvSpPr>
          <p:nvPr>
            <p:ph type="title"/>
          </p:nvPr>
        </p:nvSpPr>
        <p:spPr/>
        <p:txBody>
          <a:bodyPr/>
          <a:lstStyle/>
          <a:p>
            <a:r>
              <a:rPr lang="en-US" sz="3000" dirty="0"/>
              <a:t>SQL Logical Operators</a:t>
            </a:r>
          </a:p>
        </p:txBody>
      </p:sp>
      <p:sp>
        <p:nvSpPr>
          <p:cNvPr id="3" name="Text Placeholder 2">
            <a:extLst>
              <a:ext uri="{FF2B5EF4-FFF2-40B4-BE49-F238E27FC236}">
                <a16:creationId xmlns:a16="http://schemas.microsoft.com/office/drawing/2014/main" id="{8C80A204-DF63-4C0F-BD9C-72DD1CE31985}"/>
              </a:ext>
            </a:extLst>
          </p:cNvPr>
          <p:cNvSpPr>
            <a:spLocks noGrp="1"/>
          </p:cNvSpPr>
          <p:nvPr>
            <p:ph type="body" idx="1"/>
          </p:nvPr>
        </p:nvSpPr>
        <p:spPr/>
        <p:txBody>
          <a:bodyPr/>
          <a:lstStyle/>
          <a:p>
            <a:pPr marL="101600" indent="0" algn="ctr">
              <a:buNone/>
            </a:pPr>
            <a:r>
              <a:rPr lang="en-US" sz="2400" b="1" dirty="0"/>
              <a:t>SQL Logical Operators</a:t>
            </a:r>
          </a:p>
          <a:p>
            <a:pPr marL="101600" indent="0">
              <a:buNone/>
            </a:pPr>
            <a:endParaRPr lang="en-US" sz="2400" b="1" dirty="0"/>
          </a:p>
        </p:txBody>
      </p:sp>
      <p:graphicFrame>
        <p:nvGraphicFramePr>
          <p:cNvPr id="4" name="Table 3">
            <a:extLst>
              <a:ext uri="{FF2B5EF4-FFF2-40B4-BE49-F238E27FC236}">
                <a16:creationId xmlns:a16="http://schemas.microsoft.com/office/drawing/2014/main" id="{E7F0A478-564D-4B23-902C-564D6D9FB611}"/>
              </a:ext>
            </a:extLst>
          </p:cNvPr>
          <p:cNvGraphicFramePr>
            <a:graphicFrameLocks noGrp="1"/>
          </p:cNvGraphicFramePr>
          <p:nvPr/>
        </p:nvGraphicFramePr>
        <p:xfrm>
          <a:off x="3048000" y="2165485"/>
          <a:ext cx="6096000" cy="1483360"/>
        </p:xfrm>
        <a:graphic>
          <a:graphicData uri="http://schemas.openxmlformats.org/drawingml/2006/table">
            <a:tbl>
              <a:tblPr firstRow="1" bandRow="1"/>
              <a:tblGrid>
                <a:gridCol w="2114145">
                  <a:extLst>
                    <a:ext uri="{9D8B030D-6E8A-4147-A177-3AD203B41FA5}">
                      <a16:colId xmlns:a16="http://schemas.microsoft.com/office/drawing/2014/main" val="3393942679"/>
                    </a:ext>
                  </a:extLst>
                </a:gridCol>
                <a:gridCol w="3981855">
                  <a:extLst>
                    <a:ext uri="{9D8B030D-6E8A-4147-A177-3AD203B41FA5}">
                      <a16:colId xmlns:a16="http://schemas.microsoft.com/office/drawing/2014/main" val="232299143"/>
                    </a:ext>
                  </a:extLst>
                </a:gridCol>
              </a:tblGrid>
              <a:tr h="370840">
                <a:tc>
                  <a:txBody>
                    <a:bodyPr/>
                    <a:lstStyle/>
                    <a:p>
                      <a:pPr algn="ctr"/>
                      <a:r>
                        <a:rPr lang="en-US" dirty="0"/>
                        <a:t>Operator</a:t>
                      </a:r>
                    </a:p>
                  </a:txBody>
                  <a:tcPr/>
                </a:tc>
                <a:tc>
                  <a:txBody>
                    <a:bodyPr/>
                    <a:lstStyle/>
                    <a:p>
                      <a:pPr algn="ctr"/>
                      <a:r>
                        <a:rPr lang="en-US" dirty="0"/>
                        <a:t>Meaning</a:t>
                      </a:r>
                    </a:p>
                  </a:txBody>
                  <a:tcPr/>
                </a:tc>
                <a:extLst>
                  <a:ext uri="{0D108BD9-81ED-4DB2-BD59-A6C34878D82A}">
                    <a16:rowId xmlns:a16="http://schemas.microsoft.com/office/drawing/2014/main" val="2286459318"/>
                  </a:ext>
                </a:extLst>
              </a:tr>
              <a:tr h="370840">
                <a:tc>
                  <a:txBody>
                    <a:bodyPr/>
                    <a:lstStyle/>
                    <a:p>
                      <a:pPr algn="ctr"/>
                      <a:r>
                        <a:rPr lang="en-US" dirty="0"/>
                        <a:t>AND</a:t>
                      </a:r>
                    </a:p>
                  </a:txBody>
                  <a:tcPr/>
                </a:tc>
                <a:tc>
                  <a:txBody>
                    <a:bodyPr/>
                    <a:lstStyle/>
                    <a:p>
                      <a:r>
                        <a:rPr lang="en-US" dirty="0"/>
                        <a:t>Both conditions are TRUE</a:t>
                      </a:r>
                    </a:p>
                  </a:txBody>
                  <a:tcPr/>
                </a:tc>
                <a:extLst>
                  <a:ext uri="{0D108BD9-81ED-4DB2-BD59-A6C34878D82A}">
                    <a16:rowId xmlns:a16="http://schemas.microsoft.com/office/drawing/2014/main" val="1456303738"/>
                  </a:ext>
                </a:extLst>
              </a:tr>
              <a:tr h="370840">
                <a:tc>
                  <a:txBody>
                    <a:bodyPr/>
                    <a:lstStyle/>
                    <a:p>
                      <a:pPr algn="ctr"/>
                      <a:r>
                        <a:rPr lang="en-US" dirty="0"/>
                        <a:t>OR</a:t>
                      </a:r>
                    </a:p>
                  </a:txBody>
                  <a:tcPr/>
                </a:tc>
                <a:tc>
                  <a:txBody>
                    <a:bodyPr/>
                    <a:lstStyle/>
                    <a:p>
                      <a:r>
                        <a:rPr lang="en-US" dirty="0"/>
                        <a:t>One of the other or both conditions are TRUE</a:t>
                      </a:r>
                    </a:p>
                  </a:txBody>
                  <a:tcPr/>
                </a:tc>
                <a:extLst>
                  <a:ext uri="{0D108BD9-81ED-4DB2-BD59-A6C34878D82A}">
                    <a16:rowId xmlns:a16="http://schemas.microsoft.com/office/drawing/2014/main" val="2581649631"/>
                  </a:ext>
                </a:extLst>
              </a:tr>
              <a:tr h="370840">
                <a:tc>
                  <a:txBody>
                    <a:bodyPr/>
                    <a:lstStyle/>
                    <a:p>
                      <a:pPr algn="ctr"/>
                      <a:r>
                        <a:rPr lang="en-US" dirty="0"/>
                        <a:t>NOT</a:t>
                      </a:r>
                    </a:p>
                  </a:txBody>
                  <a:tcPr/>
                </a:tc>
                <a:tc>
                  <a:txBody>
                    <a:bodyPr/>
                    <a:lstStyle/>
                    <a:p>
                      <a:r>
                        <a:rPr lang="en-US" dirty="0"/>
                        <a:t>Negates the associated condition</a:t>
                      </a:r>
                    </a:p>
                  </a:txBody>
                  <a:tcPr/>
                </a:tc>
                <a:extLst>
                  <a:ext uri="{0D108BD9-81ED-4DB2-BD59-A6C34878D82A}">
                    <a16:rowId xmlns:a16="http://schemas.microsoft.com/office/drawing/2014/main" val="2480782812"/>
                  </a:ext>
                </a:extLst>
              </a:tr>
            </a:tbl>
          </a:graphicData>
        </a:graphic>
      </p:graphicFrame>
    </p:spTree>
    <p:extLst>
      <p:ext uri="{BB962C8B-B14F-4D97-AF65-F5344CB8AC3E}">
        <p14:creationId xmlns:p14="http://schemas.microsoft.com/office/powerpoint/2010/main" val="3394102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4490-C474-4BD4-BCDA-567BB1CA63D7}"/>
              </a:ext>
            </a:extLst>
          </p:cNvPr>
          <p:cNvSpPr>
            <a:spLocks noGrp="1"/>
          </p:cNvSpPr>
          <p:nvPr>
            <p:ph type="title"/>
          </p:nvPr>
        </p:nvSpPr>
        <p:spPr/>
        <p:txBody>
          <a:bodyPr/>
          <a:lstStyle/>
          <a:p>
            <a:r>
              <a:rPr lang="en-US" dirty="0"/>
              <a:t>SQL WHERE Clause Options II</a:t>
            </a:r>
            <a:br>
              <a:rPr lang="en-US" dirty="0"/>
            </a:br>
            <a:r>
              <a:rPr lang="en-US" sz="3000" dirty="0"/>
              <a:t>SQL AND Operator</a:t>
            </a:r>
            <a:endParaRPr lang="en-US" dirty="0"/>
          </a:p>
        </p:txBody>
      </p:sp>
      <p:sp>
        <p:nvSpPr>
          <p:cNvPr id="3" name="Text Placeholder 2">
            <a:extLst>
              <a:ext uri="{FF2B5EF4-FFF2-40B4-BE49-F238E27FC236}">
                <a16:creationId xmlns:a16="http://schemas.microsoft.com/office/drawing/2014/main" id="{42FD7E59-5E53-4FD2-8155-DFC9B22F5287}"/>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58800" marR="36040" lvl="1" indent="0">
              <a:buNone/>
            </a:pPr>
            <a:r>
              <a:rPr lang="en-US" b="1" dirty="0">
                <a:solidFill>
                  <a:srgbClr val="00ABBD"/>
                </a:solidFill>
                <a:latin typeface="Courier New" panose="02070309020205020404" pitchFamily="49" charset="0"/>
              </a:rPr>
              <a:t>WHERE	 Department='Water Sports’</a:t>
            </a:r>
          </a:p>
          <a:p>
            <a:pPr marL="558800" marR="36040" lvl="1" indent="0">
              <a:buNone/>
            </a:pPr>
            <a:r>
              <a:rPr lang="en-US" b="1" dirty="0">
                <a:solidFill>
                  <a:srgbClr val="00ABBD"/>
                </a:solidFill>
                <a:latin typeface="Courier New" panose="02070309020205020404" pitchFamily="49" charset="0"/>
              </a:rPr>
              <a:t>  AND 	 Buyer='Nancy Meyers';</a:t>
            </a:r>
          </a:p>
          <a:p>
            <a:endParaRPr lang="en-US" dirty="0"/>
          </a:p>
        </p:txBody>
      </p:sp>
      <p:pic>
        <p:nvPicPr>
          <p:cNvPr id="5" name="Picture 4">
            <a:extLst>
              <a:ext uri="{FF2B5EF4-FFF2-40B4-BE49-F238E27FC236}">
                <a16:creationId xmlns:a16="http://schemas.microsoft.com/office/drawing/2014/main" id="{A8AFFED1-55DF-42CD-995A-727F8F7F8838}"/>
              </a:ext>
            </a:extLst>
          </p:cNvPr>
          <p:cNvPicPr>
            <a:picLocks noChangeAspect="1"/>
          </p:cNvPicPr>
          <p:nvPr/>
        </p:nvPicPr>
        <p:blipFill>
          <a:blip r:embed="rId2"/>
          <a:stretch>
            <a:fillRect/>
          </a:stretch>
        </p:blipFill>
        <p:spPr>
          <a:xfrm>
            <a:off x="3229252" y="3715320"/>
            <a:ext cx="5733496" cy="885862"/>
          </a:xfrm>
          <a:prstGeom prst="rect">
            <a:avLst/>
          </a:prstGeom>
        </p:spPr>
      </p:pic>
    </p:spTree>
    <p:extLst>
      <p:ext uri="{BB962C8B-B14F-4D97-AF65-F5344CB8AC3E}">
        <p14:creationId xmlns:p14="http://schemas.microsoft.com/office/powerpoint/2010/main" val="3644680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F40D-0AFC-4A32-A03F-CAE865DD0127}"/>
              </a:ext>
            </a:extLst>
          </p:cNvPr>
          <p:cNvSpPr>
            <a:spLocks noGrp="1"/>
          </p:cNvSpPr>
          <p:nvPr>
            <p:ph type="title"/>
          </p:nvPr>
        </p:nvSpPr>
        <p:spPr/>
        <p:txBody>
          <a:bodyPr/>
          <a:lstStyle/>
          <a:p>
            <a:r>
              <a:rPr lang="en-US" dirty="0"/>
              <a:t>SQL WHERE Clause Options III</a:t>
            </a:r>
            <a:br>
              <a:rPr lang="en-US" dirty="0"/>
            </a:br>
            <a:r>
              <a:rPr lang="en-US" sz="3000" dirty="0"/>
              <a:t>SQL OR Operator</a:t>
            </a:r>
            <a:endParaRPr lang="en-US" dirty="0"/>
          </a:p>
        </p:txBody>
      </p:sp>
      <p:sp>
        <p:nvSpPr>
          <p:cNvPr id="3" name="Text Placeholder 2">
            <a:extLst>
              <a:ext uri="{FF2B5EF4-FFF2-40B4-BE49-F238E27FC236}">
                <a16:creationId xmlns:a16="http://schemas.microsoft.com/office/drawing/2014/main" id="{1342515D-1F4F-45CA-9B01-0DD4ECCD6345}"/>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58800" marR="39190" lvl="1" indent="0">
              <a:buNone/>
            </a:pPr>
            <a:r>
              <a:rPr lang="en-US" b="1" dirty="0">
                <a:solidFill>
                  <a:srgbClr val="00ABBD"/>
                </a:solidFill>
                <a:latin typeface="Courier New" panose="02070309020205020404" pitchFamily="49" charset="0"/>
              </a:rPr>
              <a:t>WHERE	 Department='Camping’</a:t>
            </a:r>
          </a:p>
          <a:p>
            <a:pPr marL="558800" marR="39190" lvl="1" indent="0">
              <a:buNone/>
            </a:pPr>
            <a:r>
              <a:rPr lang="en-US" b="1" dirty="0">
                <a:solidFill>
                  <a:srgbClr val="00ABBD"/>
                </a:solidFill>
                <a:latin typeface="Courier New" panose="02070309020205020404" pitchFamily="49" charset="0"/>
              </a:rPr>
              <a:t>  OR	 Department='Climbing';</a:t>
            </a:r>
          </a:p>
          <a:p>
            <a:endParaRPr lang="en-US" dirty="0"/>
          </a:p>
        </p:txBody>
      </p:sp>
      <p:pic>
        <p:nvPicPr>
          <p:cNvPr id="5" name="Picture 4">
            <a:extLst>
              <a:ext uri="{FF2B5EF4-FFF2-40B4-BE49-F238E27FC236}">
                <a16:creationId xmlns:a16="http://schemas.microsoft.com/office/drawing/2014/main" id="{99494BB6-0338-442C-8ADD-1CB79364548D}"/>
              </a:ext>
            </a:extLst>
          </p:cNvPr>
          <p:cNvPicPr>
            <a:picLocks noChangeAspect="1"/>
          </p:cNvPicPr>
          <p:nvPr/>
        </p:nvPicPr>
        <p:blipFill>
          <a:blip r:embed="rId2"/>
          <a:stretch>
            <a:fillRect/>
          </a:stretch>
        </p:blipFill>
        <p:spPr>
          <a:xfrm>
            <a:off x="3399015" y="3526277"/>
            <a:ext cx="5393971" cy="1561289"/>
          </a:xfrm>
          <a:prstGeom prst="rect">
            <a:avLst/>
          </a:prstGeom>
        </p:spPr>
      </p:pic>
    </p:spTree>
    <p:extLst>
      <p:ext uri="{BB962C8B-B14F-4D97-AF65-F5344CB8AC3E}">
        <p14:creationId xmlns:p14="http://schemas.microsoft.com/office/powerpoint/2010/main" val="2729809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1C36-AF6D-4417-854A-811D47478CD3}"/>
              </a:ext>
            </a:extLst>
          </p:cNvPr>
          <p:cNvSpPr>
            <a:spLocks noGrp="1"/>
          </p:cNvSpPr>
          <p:nvPr>
            <p:ph type="title"/>
          </p:nvPr>
        </p:nvSpPr>
        <p:spPr/>
        <p:txBody>
          <a:bodyPr/>
          <a:lstStyle/>
          <a:p>
            <a:r>
              <a:rPr lang="en-US" dirty="0"/>
              <a:t>SQL WHERE Clause Options IV</a:t>
            </a:r>
            <a:br>
              <a:rPr lang="en-US" dirty="0"/>
            </a:br>
            <a:r>
              <a:rPr lang="en-US" sz="3000" dirty="0"/>
              <a:t>SQL NOT Operator</a:t>
            </a:r>
            <a:endParaRPr lang="en-US" dirty="0"/>
          </a:p>
        </p:txBody>
      </p:sp>
      <p:sp>
        <p:nvSpPr>
          <p:cNvPr id="3" name="Text Placeholder 2">
            <a:extLst>
              <a:ext uri="{FF2B5EF4-FFF2-40B4-BE49-F238E27FC236}">
                <a16:creationId xmlns:a16="http://schemas.microsoft.com/office/drawing/2014/main" id="{FD59FB91-73BB-43D0-B485-F6320FD923EB}"/>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58800" marR="33720" lvl="1" indent="0">
              <a:buNone/>
            </a:pPr>
            <a:r>
              <a:rPr lang="en-US" b="1" dirty="0">
                <a:solidFill>
                  <a:srgbClr val="00ABBD"/>
                </a:solidFill>
                <a:latin typeface="Courier New" panose="02070309020205020404" pitchFamily="49" charset="0"/>
              </a:rPr>
              <a:t>WHERE	Department='Water Sports’ </a:t>
            </a:r>
          </a:p>
          <a:p>
            <a:pPr marL="558800" marR="33720" lvl="1" indent="0">
              <a:buNone/>
            </a:pPr>
            <a:r>
              <a:rPr lang="en-US" b="1" dirty="0">
                <a:solidFill>
                  <a:srgbClr val="00ABBD"/>
                </a:solidFill>
                <a:latin typeface="Courier New" panose="02070309020205020404" pitchFamily="49" charset="0"/>
              </a:rPr>
              <a:t>  AND NOT	Buyer='Nancy Meyers';</a:t>
            </a:r>
          </a:p>
          <a:p>
            <a:endParaRPr lang="en-US" dirty="0"/>
          </a:p>
        </p:txBody>
      </p:sp>
      <p:pic>
        <p:nvPicPr>
          <p:cNvPr id="5" name="Picture 4">
            <a:extLst>
              <a:ext uri="{FF2B5EF4-FFF2-40B4-BE49-F238E27FC236}">
                <a16:creationId xmlns:a16="http://schemas.microsoft.com/office/drawing/2014/main" id="{8B58C8E2-92F9-4F0E-A146-ECBBE6B3F452}"/>
              </a:ext>
            </a:extLst>
          </p:cNvPr>
          <p:cNvPicPr>
            <a:picLocks noChangeAspect="1"/>
          </p:cNvPicPr>
          <p:nvPr/>
        </p:nvPicPr>
        <p:blipFill>
          <a:blip r:embed="rId2"/>
          <a:stretch>
            <a:fillRect/>
          </a:stretch>
        </p:blipFill>
        <p:spPr>
          <a:xfrm>
            <a:off x="3553997" y="3560324"/>
            <a:ext cx="5084007" cy="1697477"/>
          </a:xfrm>
          <a:prstGeom prst="rect">
            <a:avLst/>
          </a:prstGeom>
        </p:spPr>
      </p:pic>
    </p:spTree>
    <p:extLst>
      <p:ext uri="{BB962C8B-B14F-4D97-AF65-F5344CB8AC3E}">
        <p14:creationId xmlns:p14="http://schemas.microsoft.com/office/powerpoint/2010/main" val="374689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BF59-8B33-4C99-A14B-20A89BF4B197}"/>
              </a:ext>
            </a:extLst>
          </p:cNvPr>
          <p:cNvSpPr>
            <a:spLocks noGrp="1"/>
          </p:cNvSpPr>
          <p:nvPr>
            <p:ph type="title"/>
          </p:nvPr>
        </p:nvSpPr>
        <p:spPr/>
        <p:txBody>
          <a:bodyPr/>
          <a:lstStyle/>
          <a:p>
            <a:r>
              <a:rPr lang="en-US" dirty="0"/>
              <a:t>SQL WHERE Clause Options V</a:t>
            </a:r>
            <a:br>
              <a:rPr lang="en-US" dirty="0"/>
            </a:br>
            <a:r>
              <a:rPr lang="en-US" sz="3000" dirty="0"/>
              <a:t>Sets of Values: SQL IN Operator</a:t>
            </a:r>
            <a:endParaRPr lang="en-US" dirty="0"/>
          </a:p>
        </p:txBody>
      </p:sp>
      <p:sp>
        <p:nvSpPr>
          <p:cNvPr id="3" name="Text Placeholder 2">
            <a:extLst>
              <a:ext uri="{FF2B5EF4-FFF2-40B4-BE49-F238E27FC236}">
                <a16:creationId xmlns:a16="http://schemas.microsoft.com/office/drawing/2014/main" id="{A5C04792-335B-4F81-8890-DE7FC4380771}"/>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Buyer IN ('Nancy Meyers', 'Cindy Lo', 'Jerry 		 Martin');</a:t>
            </a:r>
          </a:p>
          <a:p>
            <a:endParaRPr lang="en-US" dirty="0"/>
          </a:p>
        </p:txBody>
      </p:sp>
      <p:pic>
        <p:nvPicPr>
          <p:cNvPr id="5" name="Picture 4">
            <a:extLst>
              <a:ext uri="{FF2B5EF4-FFF2-40B4-BE49-F238E27FC236}">
                <a16:creationId xmlns:a16="http://schemas.microsoft.com/office/drawing/2014/main" id="{C02F68FB-F18F-4B60-9ED8-B773D35A271F}"/>
              </a:ext>
            </a:extLst>
          </p:cNvPr>
          <p:cNvPicPr>
            <a:picLocks noChangeAspect="1"/>
          </p:cNvPicPr>
          <p:nvPr/>
        </p:nvPicPr>
        <p:blipFill>
          <a:blip r:embed="rId2"/>
          <a:stretch>
            <a:fillRect/>
          </a:stretch>
        </p:blipFill>
        <p:spPr>
          <a:xfrm>
            <a:off x="3553968" y="3429000"/>
            <a:ext cx="5084065" cy="1857558"/>
          </a:xfrm>
          <a:prstGeom prst="rect">
            <a:avLst/>
          </a:prstGeom>
        </p:spPr>
      </p:pic>
    </p:spTree>
    <p:extLst>
      <p:ext uri="{BB962C8B-B14F-4D97-AF65-F5344CB8AC3E}">
        <p14:creationId xmlns:p14="http://schemas.microsoft.com/office/powerpoint/2010/main" val="373380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E965-B327-460D-B042-E110DDFFEFF3}"/>
              </a:ext>
            </a:extLst>
          </p:cNvPr>
          <p:cNvSpPr>
            <a:spLocks noGrp="1"/>
          </p:cNvSpPr>
          <p:nvPr>
            <p:ph type="title"/>
          </p:nvPr>
        </p:nvSpPr>
        <p:spPr/>
        <p:txBody>
          <a:bodyPr/>
          <a:lstStyle/>
          <a:p>
            <a:r>
              <a:rPr lang="en-US" dirty="0"/>
              <a:t>SQL WHERE Clause Options VI</a:t>
            </a:r>
            <a:br>
              <a:rPr lang="en-US" dirty="0"/>
            </a:br>
            <a:r>
              <a:rPr lang="en-US" sz="3000" dirty="0"/>
              <a:t>Sets of Values: SQL NOT IN Operator</a:t>
            </a:r>
            <a:endParaRPr lang="en-US" dirty="0"/>
          </a:p>
        </p:txBody>
      </p:sp>
      <p:sp>
        <p:nvSpPr>
          <p:cNvPr id="3" name="Text Placeholder 2">
            <a:extLst>
              <a:ext uri="{FF2B5EF4-FFF2-40B4-BE49-F238E27FC236}">
                <a16:creationId xmlns:a16="http://schemas.microsoft.com/office/drawing/2014/main" id="{5AB8E85C-2CD0-4659-A00D-8DE68C33F193}"/>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Buyer NOT IN ('Nancy Meyers', 'Cindy Lo', 'Jerry 	 	 Martin');</a:t>
            </a:r>
          </a:p>
          <a:p>
            <a:endParaRPr lang="en-US" dirty="0"/>
          </a:p>
        </p:txBody>
      </p:sp>
      <p:pic>
        <p:nvPicPr>
          <p:cNvPr id="5" name="Picture 4">
            <a:extLst>
              <a:ext uri="{FF2B5EF4-FFF2-40B4-BE49-F238E27FC236}">
                <a16:creationId xmlns:a16="http://schemas.microsoft.com/office/drawing/2014/main" id="{C244431B-3372-44F1-84FB-3D11B20652DA}"/>
              </a:ext>
            </a:extLst>
          </p:cNvPr>
          <p:cNvPicPr>
            <a:picLocks noChangeAspect="1"/>
          </p:cNvPicPr>
          <p:nvPr/>
        </p:nvPicPr>
        <p:blipFill>
          <a:blip r:embed="rId2"/>
          <a:stretch>
            <a:fillRect/>
          </a:stretch>
        </p:blipFill>
        <p:spPr>
          <a:xfrm>
            <a:off x="3460169" y="3506822"/>
            <a:ext cx="5271662" cy="773349"/>
          </a:xfrm>
          <a:prstGeom prst="rect">
            <a:avLst/>
          </a:prstGeom>
        </p:spPr>
      </p:pic>
    </p:spTree>
    <p:extLst>
      <p:ext uri="{BB962C8B-B14F-4D97-AF65-F5344CB8AC3E}">
        <p14:creationId xmlns:p14="http://schemas.microsoft.com/office/powerpoint/2010/main" val="1457301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F136-2038-41CB-A717-C6BF9257C0BD}"/>
              </a:ext>
            </a:extLst>
          </p:cNvPr>
          <p:cNvSpPr>
            <a:spLocks noGrp="1"/>
          </p:cNvSpPr>
          <p:nvPr>
            <p:ph type="title"/>
          </p:nvPr>
        </p:nvSpPr>
        <p:spPr/>
        <p:txBody>
          <a:bodyPr/>
          <a:lstStyle/>
          <a:p>
            <a:r>
              <a:rPr lang="en-US" dirty="0"/>
              <a:t>SQL WHERE Clause Options VII</a:t>
            </a:r>
            <a:br>
              <a:rPr lang="en-US" dirty="0"/>
            </a:br>
            <a:r>
              <a:rPr lang="en-US" sz="3000" dirty="0"/>
              <a:t>Ranges of Values: Using Math Symbols</a:t>
            </a:r>
            <a:endParaRPr lang="en-US" dirty="0"/>
          </a:p>
        </p:txBody>
      </p:sp>
      <p:sp>
        <p:nvSpPr>
          <p:cNvPr id="3" name="Text Placeholder 2">
            <a:extLst>
              <a:ext uri="{FF2B5EF4-FFF2-40B4-BE49-F238E27FC236}">
                <a16:creationId xmlns:a16="http://schemas.microsoft.com/office/drawing/2014/main" id="{B4A6C749-EC83-496F-972E-9BB5A7F8B4CD}"/>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ORDER_ITEM</a:t>
            </a:r>
          </a:p>
          <a:p>
            <a:pPr marL="588518" lvl="1" indent="0">
              <a:buNone/>
            </a:pPr>
            <a:r>
              <a:rPr lang="en-US" b="1" dirty="0">
                <a:solidFill>
                  <a:srgbClr val="00ABBD"/>
                </a:solidFill>
                <a:latin typeface="Courier New" panose="02070309020205020404" pitchFamily="49" charset="0"/>
              </a:rPr>
              <a:t>WHERE	ExtendedPrice &gt;= 100</a:t>
            </a:r>
          </a:p>
          <a:p>
            <a:pPr marL="588518" marR="38140" lvl="1" indent="0">
              <a:buNone/>
            </a:pPr>
            <a:r>
              <a:rPr lang="en-US" b="1" dirty="0">
                <a:solidFill>
                  <a:srgbClr val="00ABBD"/>
                </a:solidFill>
                <a:latin typeface="Courier New" panose="02070309020205020404" pitchFamily="49" charset="0"/>
              </a:rPr>
              <a:t>  AND	ExtendedPrice &lt;= 200 </a:t>
            </a:r>
          </a:p>
          <a:p>
            <a:pPr marL="588518" marR="38140" lvl="1" indent="0">
              <a:buNone/>
            </a:pPr>
            <a:r>
              <a:rPr lang="en-US" b="1" dirty="0">
                <a:solidFill>
                  <a:srgbClr val="00ABBD"/>
                </a:solidFill>
                <a:latin typeface="Courier New" panose="02070309020205020404" pitchFamily="49" charset="0"/>
              </a:rPr>
              <a:t>ORDER BY  	ExtendedPrice;</a:t>
            </a:r>
          </a:p>
          <a:p>
            <a:endParaRPr lang="en-US" dirty="0"/>
          </a:p>
        </p:txBody>
      </p:sp>
      <p:pic>
        <p:nvPicPr>
          <p:cNvPr id="5" name="Picture 4">
            <a:extLst>
              <a:ext uri="{FF2B5EF4-FFF2-40B4-BE49-F238E27FC236}">
                <a16:creationId xmlns:a16="http://schemas.microsoft.com/office/drawing/2014/main" id="{4C4FEF8E-F554-4743-9D84-25F7D28FBAE9}"/>
              </a:ext>
            </a:extLst>
          </p:cNvPr>
          <p:cNvPicPr>
            <a:picLocks noChangeAspect="1"/>
          </p:cNvPicPr>
          <p:nvPr/>
        </p:nvPicPr>
        <p:blipFill>
          <a:blip r:embed="rId2"/>
          <a:stretch>
            <a:fillRect/>
          </a:stretch>
        </p:blipFill>
        <p:spPr>
          <a:xfrm>
            <a:off x="3735099" y="3741809"/>
            <a:ext cx="4721802" cy="1277664"/>
          </a:xfrm>
          <a:prstGeom prst="rect">
            <a:avLst/>
          </a:prstGeom>
        </p:spPr>
      </p:pic>
    </p:spTree>
    <p:extLst>
      <p:ext uri="{BB962C8B-B14F-4D97-AF65-F5344CB8AC3E}">
        <p14:creationId xmlns:p14="http://schemas.microsoft.com/office/powerpoint/2010/main" val="4238699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00743-6562-4E52-9E35-B485F275E57A}"/>
              </a:ext>
            </a:extLst>
          </p:cNvPr>
          <p:cNvSpPr>
            <a:spLocks noGrp="1"/>
          </p:cNvSpPr>
          <p:nvPr>
            <p:ph type="title"/>
          </p:nvPr>
        </p:nvSpPr>
        <p:spPr>
          <a:xfrm>
            <a:off x="1981200" y="318681"/>
            <a:ext cx="8229600" cy="1097279"/>
          </a:xfrm>
        </p:spPr>
        <p:txBody>
          <a:bodyPr>
            <a:normAutofit fontScale="90000"/>
          </a:bodyPr>
          <a:lstStyle/>
          <a:p>
            <a:r>
              <a:rPr lang="en-US" dirty="0"/>
              <a:t>Databases in the Internet and Mobile Device World</a:t>
            </a:r>
          </a:p>
        </p:txBody>
      </p:sp>
      <p:sp>
        <p:nvSpPr>
          <p:cNvPr id="3" name="Text Placeholder 2">
            <a:extLst>
              <a:ext uri="{FF2B5EF4-FFF2-40B4-BE49-F238E27FC236}">
                <a16:creationId xmlns:a16="http://schemas.microsoft.com/office/drawing/2014/main" id="{A4C87968-CA00-4AFC-9267-6F9125A6C321}"/>
              </a:ext>
            </a:extLst>
          </p:cNvPr>
          <p:cNvSpPr>
            <a:spLocks noGrp="1"/>
          </p:cNvSpPr>
          <p:nvPr>
            <p:ph type="body" idx="1"/>
          </p:nvPr>
        </p:nvSpPr>
        <p:spPr/>
        <p:txBody>
          <a:bodyPr/>
          <a:lstStyle/>
          <a:p>
            <a:r>
              <a:rPr lang="en-US" dirty="0"/>
              <a:t>Databases are important because they are everywhere and are used daily:</a:t>
            </a:r>
          </a:p>
          <a:p>
            <a:pPr lvl="1"/>
            <a:r>
              <a:rPr lang="en-US" dirty="0"/>
              <a:t>Facebook</a:t>
            </a:r>
            <a:endParaRPr lang="en-US" sz="2000" dirty="0"/>
          </a:p>
          <a:p>
            <a:pPr lvl="1"/>
            <a:r>
              <a:rPr lang="en-US" dirty="0"/>
              <a:t>Twitter</a:t>
            </a:r>
            <a:endParaRPr lang="en-US" sz="2000" dirty="0"/>
          </a:p>
          <a:p>
            <a:pPr lvl="1"/>
            <a:r>
              <a:rPr lang="en-US" dirty="0"/>
              <a:t>Online shopping</a:t>
            </a:r>
          </a:p>
        </p:txBody>
      </p:sp>
    </p:spTree>
    <p:extLst>
      <p:ext uri="{BB962C8B-B14F-4D97-AF65-F5344CB8AC3E}">
        <p14:creationId xmlns:p14="http://schemas.microsoft.com/office/powerpoint/2010/main" val="3464199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3951-2D07-4717-89D7-66E4D7D5B97C}"/>
              </a:ext>
            </a:extLst>
          </p:cNvPr>
          <p:cNvSpPr>
            <a:spLocks noGrp="1"/>
          </p:cNvSpPr>
          <p:nvPr>
            <p:ph type="title"/>
          </p:nvPr>
        </p:nvSpPr>
        <p:spPr/>
        <p:txBody>
          <a:bodyPr/>
          <a:lstStyle/>
          <a:p>
            <a:r>
              <a:rPr lang="en-US" dirty="0"/>
              <a:t>SQL WHERE Clause Options VIII</a:t>
            </a:r>
            <a:br>
              <a:rPr lang="en-US" dirty="0"/>
            </a:br>
            <a:r>
              <a:rPr lang="en-US" sz="3000" dirty="0"/>
              <a:t>Ranges of Values: SQL BETWEEN Operator</a:t>
            </a:r>
            <a:endParaRPr lang="en-US" dirty="0"/>
          </a:p>
        </p:txBody>
      </p:sp>
      <p:sp>
        <p:nvSpPr>
          <p:cNvPr id="3" name="Text Placeholder 2">
            <a:extLst>
              <a:ext uri="{FF2B5EF4-FFF2-40B4-BE49-F238E27FC236}">
                <a16:creationId xmlns:a16="http://schemas.microsoft.com/office/drawing/2014/main" id="{316B25B5-6376-49BB-AD68-A8823ECEC987}"/>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ORDER_ITEM</a:t>
            </a:r>
          </a:p>
          <a:p>
            <a:pPr marL="588518" marR="30980" lvl="1" indent="0">
              <a:buNone/>
            </a:pPr>
            <a:r>
              <a:rPr lang="en-US" b="1" dirty="0">
                <a:solidFill>
                  <a:srgbClr val="00ABBD"/>
                </a:solidFill>
                <a:latin typeface="Courier New" panose="02070309020205020404" pitchFamily="49" charset="0"/>
              </a:rPr>
              <a:t>WHERE	 ExtendedPrice BETWEEN 100 AND 200 ORDER BY 			 ExtendedPrice;</a:t>
            </a:r>
          </a:p>
          <a:p>
            <a:endParaRPr lang="en-US" dirty="0"/>
          </a:p>
        </p:txBody>
      </p:sp>
      <p:pic>
        <p:nvPicPr>
          <p:cNvPr id="5" name="Picture 4">
            <a:extLst>
              <a:ext uri="{FF2B5EF4-FFF2-40B4-BE49-F238E27FC236}">
                <a16:creationId xmlns:a16="http://schemas.microsoft.com/office/drawing/2014/main" id="{6FC72A86-45EB-44D6-819D-65398A9C942C}"/>
              </a:ext>
            </a:extLst>
          </p:cNvPr>
          <p:cNvPicPr>
            <a:picLocks noChangeAspect="1"/>
          </p:cNvPicPr>
          <p:nvPr/>
        </p:nvPicPr>
        <p:blipFill>
          <a:blip r:embed="rId2"/>
          <a:stretch>
            <a:fillRect/>
          </a:stretch>
        </p:blipFill>
        <p:spPr>
          <a:xfrm>
            <a:off x="3822160" y="3429000"/>
            <a:ext cx="4547681" cy="1230549"/>
          </a:xfrm>
          <a:prstGeom prst="rect">
            <a:avLst/>
          </a:prstGeom>
        </p:spPr>
      </p:pic>
    </p:spTree>
    <p:extLst>
      <p:ext uri="{BB962C8B-B14F-4D97-AF65-F5344CB8AC3E}">
        <p14:creationId xmlns:p14="http://schemas.microsoft.com/office/powerpoint/2010/main" val="1099732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EDFDD-A2A5-4305-A1FF-2F8905830028}"/>
              </a:ext>
            </a:extLst>
          </p:cNvPr>
          <p:cNvSpPr>
            <a:spLocks noGrp="1"/>
          </p:cNvSpPr>
          <p:nvPr>
            <p:ph type="title"/>
          </p:nvPr>
        </p:nvSpPr>
        <p:spPr/>
        <p:txBody>
          <a:bodyPr/>
          <a:lstStyle/>
          <a:p>
            <a:r>
              <a:rPr lang="en-US" dirty="0"/>
              <a:t>SQL WHERE Clause Options IX</a:t>
            </a:r>
            <a:br>
              <a:rPr lang="en-US" dirty="0"/>
            </a:br>
            <a:r>
              <a:rPr lang="en-US" sz="2800" dirty="0"/>
              <a:t>Ranges of Values: SQL NOT BETWEEN Operator</a:t>
            </a:r>
          </a:p>
        </p:txBody>
      </p:sp>
      <p:sp>
        <p:nvSpPr>
          <p:cNvPr id="3" name="Text Placeholder 2">
            <a:extLst>
              <a:ext uri="{FF2B5EF4-FFF2-40B4-BE49-F238E27FC236}">
                <a16:creationId xmlns:a16="http://schemas.microsoft.com/office/drawing/2014/main" id="{4511B11C-A42C-43B6-BBF5-4A3935497EBD}"/>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ORDER_ITEM</a:t>
            </a:r>
          </a:p>
          <a:p>
            <a:pPr marL="588518" lvl="1" indent="0">
              <a:buNone/>
            </a:pPr>
            <a:r>
              <a:rPr lang="en-US" b="1" dirty="0">
                <a:solidFill>
                  <a:srgbClr val="00ABBD"/>
                </a:solidFill>
                <a:latin typeface="Courier New" panose="02070309020205020404" pitchFamily="49" charset="0"/>
              </a:rPr>
              <a:t>WHERE	  ExtendedPrice NOT BETWEEN 100 AND 200</a:t>
            </a:r>
          </a:p>
          <a:p>
            <a:pPr marL="588518" lvl="1" indent="0">
              <a:buNone/>
            </a:pPr>
            <a:r>
              <a:rPr lang="en-US" b="1" dirty="0">
                <a:solidFill>
                  <a:srgbClr val="00ABBD"/>
                </a:solidFill>
                <a:latin typeface="Courier New" panose="02070309020205020404" pitchFamily="49" charset="0"/>
              </a:rPr>
              <a:t>ORDER BY	  ExtendedPrice;</a:t>
            </a:r>
          </a:p>
          <a:p>
            <a:endParaRPr lang="en-US" dirty="0"/>
          </a:p>
        </p:txBody>
      </p:sp>
      <p:pic>
        <p:nvPicPr>
          <p:cNvPr id="5" name="Picture 4">
            <a:extLst>
              <a:ext uri="{FF2B5EF4-FFF2-40B4-BE49-F238E27FC236}">
                <a16:creationId xmlns:a16="http://schemas.microsoft.com/office/drawing/2014/main" id="{95AF8767-29C7-4A71-B2BB-810C1ECE531E}"/>
              </a:ext>
            </a:extLst>
          </p:cNvPr>
          <p:cNvPicPr>
            <a:picLocks noChangeAspect="1"/>
          </p:cNvPicPr>
          <p:nvPr/>
        </p:nvPicPr>
        <p:blipFill>
          <a:blip r:embed="rId2"/>
          <a:stretch>
            <a:fillRect/>
          </a:stretch>
        </p:blipFill>
        <p:spPr>
          <a:xfrm>
            <a:off x="3316921" y="3685811"/>
            <a:ext cx="5558159" cy="1207202"/>
          </a:xfrm>
          <a:prstGeom prst="rect">
            <a:avLst/>
          </a:prstGeom>
        </p:spPr>
      </p:pic>
    </p:spTree>
    <p:extLst>
      <p:ext uri="{BB962C8B-B14F-4D97-AF65-F5344CB8AC3E}">
        <p14:creationId xmlns:p14="http://schemas.microsoft.com/office/powerpoint/2010/main" val="2609881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2ECA-1822-4C55-8014-E8E33ACD3355}"/>
              </a:ext>
            </a:extLst>
          </p:cNvPr>
          <p:cNvSpPr>
            <a:spLocks noGrp="1"/>
          </p:cNvSpPr>
          <p:nvPr>
            <p:ph type="title"/>
          </p:nvPr>
        </p:nvSpPr>
        <p:spPr/>
        <p:txBody>
          <a:bodyPr/>
          <a:lstStyle/>
          <a:p>
            <a:r>
              <a:rPr lang="en-US" dirty="0"/>
              <a:t>SQL WHERE Clause Options X</a:t>
            </a:r>
            <a:br>
              <a:rPr lang="en-US" dirty="0"/>
            </a:br>
            <a:r>
              <a:rPr lang="en-US" sz="2700" dirty="0"/>
              <a:t>Character String Patterns: SQL Wildcard Characters</a:t>
            </a:r>
          </a:p>
        </p:txBody>
      </p:sp>
      <p:sp>
        <p:nvSpPr>
          <p:cNvPr id="3" name="Text Placeholder 2">
            <a:extLst>
              <a:ext uri="{FF2B5EF4-FFF2-40B4-BE49-F238E27FC236}">
                <a16:creationId xmlns:a16="http://schemas.microsoft.com/office/drawing/2014/main" id="{B4982F0D-CD02-4BEB-BAB4-FD9AE02983DA}"/>
              </a:ext>
            </a:extLst>
          </p:cNvPr>
          <p:cNvSpPr>
            <a:spLocks noGrp="1"/>
          </p:cNvSpPr>
          <p:nvPr>
            <p:ph type="body" idx="1"/>
          </p:nvPr>
        </p:nvSpPr>
        <p:spPr/>
        <p:txBody>
          <a:bodyPr/>
          <a:lstStyle/>
          <a:p>
            <a:pPr eaLnBrk="1" hangingPunct="1"/>
            <a:r>
              <a:rPr lang="en-US" sz="3000" dirty="0"/>
              <a:t>The SQL LIKE operator and SQL NOT LIKE operator can be combined with wildcard symbols:</a:t>
            </a:r>
          </a:p>
          <a:p>
            <a:pPr lvl="1"/>
            <a:r>
              <a:rPr lang="en-US" sz="2600" dirty="0"/>
              <a:t>the </a:t>
            </a:r>
            <a:r>
              <a:rPr lang="en-US" sz="2600" b="1" dirty="0"/>
              <a:t>SQL</a:t>
            </a:r>
            <a:r>
              <a:rPr lang="en-US" sz="2600" dirty="0"/>
              <a:t> </a:t>
            </a:r>
            <a:r>
              <a:rPr lang="en-US" sz="2600" b="1" dirty="0"/>
              <a:t>underscore (_) wildcard character</a:t>
            </a:r>
            <a:r>
              <a:rPr lang="en-US" sz="2600" dirty="0"/>
              <a:t>, which represents a single, unspecified character in a specific position in the character string</a:t>
            </a:r>
          </a:p>
          <a:p>
            <a:pPr lvl="1"/>
            <a:r>
              <a:rPr lang="en-US" sz="2600" dirty="0"/>
              <a:t>the </a:t>
            </a:r>
            <a:r>
              <a:rPr lang="en-US" sz="2600" b="1" dirty="0"/>
              <a:t>SQL percent sign (%) wildcard character</a:t>
            </a:r>
            <a:r>
              <a:rPr lang="en-US" sz="2600" dirty="0"/>
              <a:t>, which represents any sequence of contiguous, unspecified characters (including spaces) in a specific position in the character string</a:t>
            </a:r>
          </a:p>
        </p:txBody>
      </p:sp>
    </p:spTree>
    <p:extLst>
      <p:ext uri="{BB962C8B-B14F-4D97-AF65-F5344CB8AC3E}">
        <p14:creationId xmlns:p14="http://schemas.microsoft.com/office/powerpoint/2010/main" val="2055251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F326-11CF-4D2F-AABB-01E3AA025993}"/>
              </a:ext>
            </a:extLst>
          </p:cNvPr>
          <p:cNvSpPr>
            <a:spLocks noGrp="1"/>
          </p:cNvSpPr>
          <p:nvPr>
            <p:ph type="title"/>
          </p:nvPr>
        </p:nvSpPr>
        <p:spPr/>
        <p:txBody>
          <a:bodyPr/>
          <a:lstStyle/>
          <a:p>
            <a:r>
              <a:rPr lang="en-US" dirty="0"/>
              <a:t>SQL WHERE Clause Options XI</a:t>
            </a:r>
            <a:br>
              <a:rPr lang="en-US" dirty="0"/>
            </a:br>
            <a:r>
              <a:rPr lang="en-US" sz="2700" dirty="0"/>
              <a:t>Character String Patterns: SQL Like Operator I</a:t>
            </a:r>
            <a:endParaRPr lang="en-US" dirty="0"/>
          </a:p>
        </p:txBody>
      </p:sp>
      <p:sp>
        <p:nvSpPr>
          <p:cNvPr id="3" name="Text Placeholder 2">
            <a:extLst>
              <a:ext uri="{FF2B5EF4-FFF2-40B4-BE49-F238E27FC236}">
                <a16:creationId xmlns:a16="http://schemas.microsoft.com/office/drawing/2014/main" id="{72BE8C5C-F2AD-439D-8CF5-69016A13A89C}"/>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Buyer LIKE 'Pete%';</a:t>
            </a:r>
          </a:p>
          <a:p>
            <a:endParaRPr lang="en-US" dirty="0"/>
          </a:p>
        </p:txBody>
      </p:sp>
      <p:pic>
        <p:nvPicPr>
          <p:cNvPr id="5" name="Picture 4">
            <a:extLst>
              <a:ext uri="{FF2B5EF4-FFF2-40B4-BE49-F238E27FC236}">
                <a16:creationId xmlns:a16="http://schemas.microsoft.com/office/drawing/2014/main" id="{BCCD4066-DE75-47FF-86BB-500AD7D703C0}"/>
              </a:ext>
            </a:extLst>
          </p:cNvPr>
          <p:cNvPicPr>
            <a:picLocks noChangeAspect="1"/>
          </p:cNvPicPr>
          <p:nvPr/>
        </p:nvPicPr>
        <p:blipFill>
          <a:blip r:embed="rId2"/>
          <a:stretch>
            <a:fillRect/>
          </a:stretch>
        </p:blipFill>
        <p:spPr>
          <a:xfrm>
            <a:off x="3546669" y="3249009"/>
            <a:ext cx="5098662" cy="1702370"/>
          </a:xfrm>
          <a:prstGeom prst="rect">
            <a:avLst/>
          </a:prstGeom>
        </p:spPr>
      </p:pic>
    </p:spTree>
    <p:extLst>
      <p:ext uri="{BB962C8B-B14F-4D97-AF65-F5344CB8AC3E}">
        <p14:creationId xmlns:p14="http://schemas.microsoft.com/office/powerpoint/2010/main" val="3534930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1B1F-0D24-40DD-8840-72E479852199}"/>
              </a:ext>
            </a:extLst>
          </p:cNvPr>
          <p:cNvSpPr>
            <a:spLocks noGrp="1"/>
          </p:cNvSpPr>
          <p:nvPr>
            <p:ph type="title"/>
          </p:nvPr>
        </p:nvSpPr>
        <p:spPr/>
        <p:txBody>
          <a:bodyPr/>
          <a:lstStyle/>
          <a:p>
            <a:r>
              <a:rPr lang="en-US" dirty="0"/>
              <a:t>SQL WHERE Clause Options XII</a:t>
            </a:r>
            <a:br>
              <a:rPr lang="en-US" dirty="0"/>
            </a:br>
            <a:r>
              <a:rPr lang="en-US" sz="2700" dirty="0"/>
              <a:t>Character String Patterns: SQL Like Operator II</a:t>
            </a:r>
            <a:endParaRPr lang="en-US" dirty="0"/>
          </a:p>
        </p:txBody>
      </p:sp>
      <p:sp>
        <p:nvSpPr>
          <p:cNvPr id="3" name="Text Placeholder 2">
            <a:extLst>
              <a:ext uri="{FF2B5EF4-FFF2-40B4-BE49-F238E27FC236}">
                <a16:creationId xmlns:a16="http://schemas.microsoft.com/office/drawing/2014/main" id="{97D87D8B-7ABE-414B-82B5-C20EE84656D8}"/>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SKU_Description LIKE '%Tent%';</a:t>
            </a:r>
          </a:p>
          <a:p>
            <a:endParaRPr lang="en-US" dirty="0"/>
          </a:p>
        </p:txBody>
      </p:sp>
      <p:pic>
        <p:nvPicPr>
          <p:cNvPr id="5" name="Picture 4">
            <a:extLst>
              <a:ext uri="{FF2B5EF4-FFF2-40B4-BE49-F238E27FC236}">
                <a16:creationId xmlns:a16="http://schemas.microsoft.com/office/drawing/2014/main" id="{CEF37A9E-82A3-4FB3-92F5-C4DCE9C17E47}"/>
              </a:ext>
            </a:extLst>
          </p:cNvPr>
          <p:cNvPicPr>
            <a:picLocks noChangeAspect="1"/>
          </p:cNvPicPr>
          <p:nvPr/>
        </p:nvPicPr>
        <p:blipFill>
          <a:blip r:embed="rId2"/>
          <a:stretch>
            <a:fillRect/>
          </a:stretch>
        </p:blipFill>
        <p:spPr>
          <a:xfrm>
            <a:off x="3201365" y="3429001"/>
            <a:ext cx="5789270" cy="1155743"/>
          </a:xfrm>
          <a:prstGeom prst="rect">
            <a:avLst/>
          </a:prstGeom>
        </p:spPr>
      </p:pic>
    </p:spTree>
    <p:extLst>
      <p:ext uri="{BB962C8B-B14F-4D97-AF65-F5344CB8AC3E}">
        <p14:creationId xmlns:p14="http://schemas.microsoft.com/office/powerpoint/2010/main" val="405525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BFA8F-5274-4C22-81E1-C46FF2CC4410}"/>
              </a:ext>
            </a:extLst>
          </p:cNvPr>
          <p:cNvSpPr>
            <a:spLocks noGrp="1"/>
          </p:cNvSpPr>
          <p:nvPr>
            <p:ph type="title"/>
          </p:nvPr>
        </p:nvSpPr>
        <p:spPr/>
        <p:txBody>
          <a:bodyPr/>
          <a:lstStyle/>
          <a:p>
            <a:r>
              <a:rPr lang="en-US" dirty="0"/>
              <a:t>SQL WHERE Clause Options XIII</a:t>
            </a:r>
            <a:br>
              <a:rPr lang="en-US" dirty="0"/>
            </a:br>
            <a:r>
              <a:rPr lang="en-US" sz="2700" dirty="0"/>
              <a:t>Character String Patterns: SQL Like Operator III</a:t>
            </a:r>
            <a:endParaRPr lang="en-US" dirty="0"/>
          </a:p>
        </p:txBody>
      </p:sp>
      <p:sp>
        <p:nvSpPr>
          <p:cNvPr id="3" name="Text Placeholder 2">
            <a:extLst>
              <a:ext uri="{FF2B5EF4-FFF2-40B4-BE49-F238E27FC236}">
                <a16:creationId xmlns:a16="http://schemas.microsoft.com/office/drawing/2014/main" id="{212AF0BA-4B48-40DD-96FE-7455BFA56C06}"/>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SKU LIKE '%2__';</a:t>
            </a:r>
          </a:p>
          <a:p>
            <a:endParaRPr lang="en-US" dirty="0"/>
          </a:p>
        </p:txBody>
      </p:sp>
      <p:pic>
        <p:nvPicPr>
          <p:cNvPr id="5" name="Picture 4">
            <a:extLst>
              <a:ext uri="{FF2B5EF4-FFF2-40B4-BE49-F238E27FC236}">
                <a16:creationId xmlns:a16="http://schemas.microsoft.com/office/drawing/2014/main" id="{3BE39551-09C1-4274-8688-9EE9A8C98262}"/>
              </a:ext>
            </a:extLst>
          </p:cNvPr>
          <p:cNvPicPr>
            <a:picLocks noChangeAspect="1"/>
          </p:cNvPicPr>
          <p:nvPr/>
        </p:nvPicPr>
        <p:blipFill>
          <a:blip r:embed="rId2"/>
          <a:stretch>
            <a:fillRect/>
          </a:stretch>
        </p:blipFill>
        <p:spPr>
          <a:xfrm>
            <a:off x="3245775" y="3288276"/>
            <a:ext cx="5700451" cy="836252"/>
          </a:xfrm>
          <a:prstGeom prst="rect">
            <a:avLst/>
          </a:prstGeom>
        </p:spPr>
      </p:pic>
    </p:spTree>
    <p:extLst>
      <p:ext uri="{BB962C8B-B14F-4D97-AF65-F5344CB8AC3E}">
        <p14:creationId xmlns:p14="http://schemas.microsoft.com/office/powerpoint/2010/main" val="3207007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765D-1486-42A4-B478-4997E1B83F48}"/>
              </a:ext>
            </a:extLst>
          </p:cNvPr>
          <p:cNvSpPr>
            <a:spLocks noGrp="1"/>
          </p:cNvSpPr>
          <p:nvPr>
            <p:ph type="title"/>
          </p:nvPr>
        </p:nvSpPr>
        <p:spPr/>
        <p:txBody>
          <a:bodyPr/>
          <a:lstStyle/>
          <a:p>
            <a:r>
              <a:rPr lang="en-US" dirty="0"/>
              <a:t>SQL WHERE Clause Options XIV</a:t>
            </a:r>
            <a:br>
              <a:rPr lang="en-US" dirty="0"/>
            </a:br>
            <a:r>
              <a:rPr lang="en-US" sz="2700" dirty="0"/>
              <a:t>Using NULL Values: SQL IS NULL Operator</a:t>
            </a:r>
            <a:endParaRPr lang="en-US" dirty="0"/>
          </a:p>
        </p:txBody>
      </p:sp>
      <p:sp>
        <p:nvSpPr>
          <p:cNvPr id="3" name="Text Placeholder 2">
            <a:extLst>
              <a:ext uri="{FF2B5EF4-FFF2-40B4-BE49-F238E27FC236}">
                <a16:creationId xmlns:a16="http://schemas.microsoft.com/office/drawing/2014/main" id="{229B6893-647C-43B7-81C3-8A54F876ADBB}"/>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CATALOG_SKU_2017</a:t>
            </a:r>
          </a:p>
          <a:p>
            <a:pPr marL="588518" lvl="1" indent="0">
              <a:buNone/>
            </a:pPr>
            <a:r>
              <a:rPr lang="en-US" b="1" dirty="0">
                <a:solidFill>
                  <a:srgbClr val="00ABBD"/>
                </a:solidFill>
                <a:latin typeface="Courier New" panose="02070309020205020404" pitchFamily="49" charset="0"/>
              </a:rPr>
              <a:t>WHERE	 CatalogPage IS NULL;</a:t>
            </a:r>
          </a:p>
          <a:p>
            <a:endParaRPr lang="en-US" dirty="0"/>
          </a:p>
        </p:txBody>
      </p:sp>
      <p:pic>
        <p:nvPicPr>
          <p:cNvPr id="6" name="Picture 5">
            <a:extLst>
              <a:ext uri="{FF2B5EF4-FFF2-40B4-BE49-F238E27FC236}">
                <a16:creationId xmlns:a16="http://schemas.microsoft.com/office/drawing/2014/main" id="{71FFD50A-A3F9-4419-8A53-F1B85C3F94D9}"/>
              </a:ext>
            </a:extLst>
          </p:cNvPr>
          <p:cNvPicPr>
            <a:picLocks noChangeAspect="1"/>
          </p:cNvPicPr>
          <p:nvPr/>
        </p:nvPicPr>
        <p:blipFill>
          <a:blip r:embed="rId2"/>
          <a:stretch>
            <a:fillRect/>
          </a:stretch>
        </p:blipFill>
        <p:spPr>
          <a:xfrm>
            <a:off x="2479753" y="3499736"/>
            <a:ext cx="7232495" cy="510281"/>
          </a:xfrm>
          <a:prstGeom prst="rect">
            <a:avLst/>
          </a:prstGeom>
        </p:spPr>
      </p:pic>
    </p:spTree>
    <p:extLst>
      <p:ext uri="{BB962C8B-B14F-4D97-AF65-F5344CB8AC3E}">
        <p14:creationId xmlns:p14="http://schemas.microsoft.com/office/powerpoint/2010/main" val="1655236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C510-5282-4579-A7A4-9DC68F77A1EC}"/>
              </a:ext>
            </a:extLst>
          </p:cNvPr>
          <p:cNvSpPr>
            <a:spLocks noGrp="1"/>
          </p:cNvSpPr>
          <p:nvPr>
            <p:ph type="title"/>
          </p:nvPr>
        </p:nvSpPr>
        <p:spPr/>
        <p:txBody>
          <a:bodyPr/>
          <a:lstStyle/>
          <a:p>
            <a:r>
              <a:rPr lang="en-US" dirty="0"/>
              <a:t>SQL WHERE Clause Options XV</a:t>
            </a:r>
            <a:br>
              <a:rPr lang="en-US" dirty="0"/>
            </a:br>
            <a:r>
              <a:rPr lang="en-US" sz="2700" dirty="0"/>
              <a:t>Using NULL Values: SQL IS NOT NULL Operator</a:t>
            </a:r>
            <a:endParaRPr lang="en-US" dirty="0"/>
          </a:p>
        </p:txBody>
      </p:sp>
      <p:sp>
        <p:nvSpPr>
          <p:cNvPr id="3" name="Text Placeholder 2">
            <a:extLst>
              <a:ext uri="{FF2B5EF4-FFF2-40B4-BE49-F238E27FC236}">
                <a16:creationId xmlns:a16="http://schemas.microsoft.com/office/drawing/2014/main" id="{345E884D-F05C-4DD4-A6F1-6E950A426B66}"/>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CATALOG_SKU_2017</a:t>
            </a:r>
          </a:p>
          <a:p>
            <a:pPr marL="588518" lvl="1" indent="0">
              <a:buNone/>
            </a:pPr>
            <a:r>
              <a:rPr lang="en-US" b="1" dirty="0">
                <a:solidFill>
                  <a:srgbClr val="00ABBD"/>
                </a:solidFill>
                <a:latin typeface="Courier New" panose="02070309020205020404" pitchFamily="49" charset="0"/>
              </a:rPr>
              <a:t>WHERE	 CatalogPage IS NOT NULL;</a:t>
            </a:r>
          </a:p>
          <a:p>
            <a:endParaRPr lang="en-US" dirty="0"/>
          </a:p>
        </p:txBody>
      </p:sp>
      <p:pic>
        <p:nvPicPr>
          <p:cNvPr id="5" name="Picture 4">
            <a:extLst>
              <a:ext uri="{FF2B5EF4-FFF2-40B4-BE49-F238E27FC236}">
                <a16:creationId xmlns:a16="http://schemas.microsoft.com/office/drawing/2014/main" id="{826CC20D-A44A-416A-862C-8CC93386000A}"/>
              </a:ext>
            </a:extLst>
          </p:cNvPr>
          <p:cNvPicPr>
            <a:picLocks noChangeAspect="1"/>
          </p:cNvPicPr>
          <p:nvPr/>
        </p:nvPicPr>
        <p:blipFill>
          <a:blip r:embed="rId2"/>
          <a:stretch>
            <a:fillRect/>
          </a:stretch>
        </p:blipFill>
        <p:spPr>
          <a:xfrm>
            <a:off x="2737008" y="3158186"/>
            <a:ext cx="6717985" cy="2099615"/>
          </a:xfrm>
          <a:prstGeom prst="rect">
            <a:avLst/>
          </a:prstGeom>
        </p:spPr>
      </p:pic>
    </p:spTree>
    <p:extLst>
      <p:ext uri="{BB962C8B-B14F-4D97-AF65-F5344CB8AC3E}">
        <p14:creationId xmlns:p14="http://schemas.microsoft.com/office/powerpoint/2010/main" val="4144827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DB2E-395B-4374-BB79-525FD823DE28}"/>
              </a:ext>
            </a:extLst>
          </p:cNvPr>
          <p:cNvSpPr>
            <a:spLocks noGrp="1"/>
          </p:cNvSpPr>
          <p:nvPr>
            <p:ph type="title"/>
          </p:nvPr>
        </p:nvSpPr>
        <p:spPr/>
        <p:txBody>
          <a:bodyPr/>
          <a:lstStyle/>
          <a:p>
            <a:r>
              <a:rPr lang="en-US" sz="3000" dirty="0"/>
              <a:t>SQL Built-in Aggregate Functions</a:t>
            </a:r>
            <a:endParaRPr lang="en-US" dirty="0"/>
          </a:p>
        </p:txBody>
      </p:sp>
      <p:sp>
        <p:nvSpPr>
          <p:cNvPr id="3" name="Text Placeholder 2">
            <a:extLst>
              <a:ext uri="{FF2B5EF4-FFF2-40B4-BE49-F238E27FC236}">
                <a16:creationId xmlns:a16="http://schemas.microsoft.com/office/drawing/2014/main" id="{EF54226A-5322-4E9C-A180-71937A097BBC}"/>
              </a:ext>
            </a:extLst>
          </p:cNvPr>
          <p:cNvSpPr>
            <a:spLocks noGrp="1"/>
          </p:cNvSpPr>
          <p:nvPr>
            <p:ph type="body" idx="1"/>
          </p:nvPr>
        </p:nvSpPr>
        <p:spPr/>
        <p:txBody>
          <a:bodyPr/>
          <a:lstStyle/>
          <a:p>
            <a:pPr marL="101600" indent="0" algn="ctr">
              <a:buNone/>
            </a:pPr>
            <a:r>
              <a:rPr lang="en-US" sz="2400" dirty="0"/>
              <a:t>SQL Built-in Aggregate Functions</a:t>
            </a:r>
          </a:p>
        </p:txBody>
      </p:sp>
      <p:graphicFrame>
        <p:nvGraphicFramePr>
          <p:cNvPr id="4" name="Table 3">
            <a:extLst>
              <a:ext uri="{FF2B5EF4-FFF2-40B4-BE49-F238E27FC236}">
                <a16:creationId xmlns:a16="http://schemas.microsoft.com/office/drawing/2014/main" id="{119699CF-7EFE-47DF-9D1D-F2C4D89D9C03}"/>
              </a:ext>
            </a:extLst>
          </p:cNvPr>
          <p:cNvGraphicFramePr>
            <a:graphicFrameLocks noGrp="1"/>
          </p:cNvGraphicFramePr>
          <p:nvPr/>
        </p:nvGraphicFramePr>
        <p:xfrm>
          <a:off x="3048000" y="2228336"/>
          <a:ext cx="6096000" cy="3403600"/>
        </p:xfrm>
        <a:graphic>
          <a:graphicData uri="http://schemas.openxmlformats.org/drawingml/2006/table">
            <a:tbl>
              <a:tblPr firstRow="1" bandRow="1"/>
              <a:tblGrid>
                <a:gridCol w="1228928">
                  <a:extLst>
                    <a:ext uri="{9D8B030D-6E8A-4147-A177-3AD203B41FA5}">
                      <a16:colId xmlns:a16="http://schemas.microsoft.com/office/drawing/2014/main" val="2548987352"/>
                    </a:ext>
                  </a:extLst>
                </a:gridCol>
                <a:gridCol w="4867072">
                  <a:extLst>
                    <a:ext uri="{9D8B030D-6E8A-4147-A177-3AD203B41FA5}">
                      <a16:colId xmlns:a16="http://schemas.microsoft.com/office/drawing/2014/main" val="2660607793"/>
                    </a:ext>
                  </a:extLst>
                </a:gridCol>
              </a:tblGrid>
              <a:tr h="370840">
                <a:tc>
                  <a:txBody>
                    <a:bodyPr/>
                    <a:lstStyle/>
                    <a:p>
                      <a:pPr algn="ctr"/>
                      <a:r>
                        <a:rPr lang="en-US" dirty="0"/>
                        <a:t>Function</a:t>
                      </a:r>
                    </a:p>
                  </a:txBody>
                  <a:tcPr/>
                </a:tc>
                <a:tc>
                  <a:txBody>
                    <a:bodyPr/>
                    <a:lstStyle/>
                    <a:p>
                      <a:pPr algn="ctr"/>
                      <a:r>
                        <a:rPr lang="en-US" dirty="0"/>
                        <a:t>Meaning</a:t>
                      </a:r>
                    </a:p>
                  </a:txBody>
                  <a:tcPr/>
                </a:tc>
                <a:extLst>
                  <a:ext uri="{0D108BD9-81ED-4DB2-BD59-A6C34878D82A}">
                    <a16:rowId xmlns:a16="http://schemas.microsoft.com/office/drawing/2014/main" val="2151335642"/>
                  </a:ext>
                </a:extLst>
              </a:tr>
              <a:tr h="370840">
                <a:tc>
                  <a:txBody>
                    <a:bodyPr/>
                    <a:lstStyle/>
                    <a:p>
                      <a:pPr algn="ctr"/>
                      <a:r>
                        <a:rPr lang="en-US" dirty="0"/>
                        <a:t>COUNT(*)</a:t>
                      </a:r>
                    </a:p>
                  </a:txBody>
                  <a:tcPr/>
                </a:tc>
                <a:tc>
                  <a:txBody>
                    <a:bodyPr/>
                    <a:lstStyle/>
                    <a:p>
                      <a:r>
                        <a:rPr lang="en-US" dirty="0"/>
                        <a:t>Count the number of rows in a table</a:t>
                      </a:r>
                    </a:p>
                  </a:txBody>
                  <a:tcPr/>
                </a:tc>
                <a:extLst>
                  <a:ext uri="{0D108BD9-81ED-4DB2-BD59-A6C34878D82A}">
                    <a16:rowId xmlns:a16="http://schemas.microsoft.com/office/drawing/2014/main" val="3942213761"/>
                  </a:ext>
                </a:extLst>
              </a:tr>
              <a:tr h="370840">
                <a:tc>
                  <a:txBody>
                    <a:bodyPr/>
                    <a:lstStyle/>
                    <a:p>
                      <a:pPr algn="ctr"/>
                      <a:r>
                        <a:rPr lang="en-US" dirty="0"/>
                        <a:t>COUNT</a:t>
                      </a:r>
                    </a:p>
                    <a:p>
                      <a:pPr algn="ctr"/>
                      <a:r>
                        <a:rPr lang="en-US" dirty="0"/>
                        <a:t>({Name}]</a:t>
                      </a:r>
                    </a:p>
                  </a:txBody>
                  <a:tcPr/>
                </a:tc>
                <a:tc>
                  <a:txBody>
                    <a:bodyPr/>
                    <a:lstStyle/>
                    <a:p>
                      <a:r>
                        <a:rPr lang="en-US" dirty="0"/>
                        <a:t>Count the number of rows in the table where column {Name} IS NOT NULL</a:t>
                      </a:r>
                    </a:p>
                  </a:txBody>
                  <a:tcPr/>
                </a:tc>
                <a:extLst>
                  <a:ext uri="{0D108BD9-81ED-4DB2-BD59-A6C34878D82A}">
                    <a16:rowId xmlns:a16="http://schemas.microsoft.com/office/drawing/2014/main" val="1898144410"/>
                  </a:ext>
                </a:extLst>
              </a:tr>
              <a:tr h="370840">
                <a:tc>
                  <a:txBody>
                    <a:bodyPr/>
                    <a:lstStyle/>
                    <a:p>
                      <a:pPr algn="ctr"/>
                      <a:r>
                        <a:rPr lang="en-US" dirty="0"/>
                        <a:t>SUM</a:t>
                      </a:r>
                    </a:p>
                  </a:txBody>
                  <a:tcPr/>
                </a:tc>
                <a:tc>
                  <a:txBody>
                    <a:bodyPr/>
                    <a:lstStyle/>
                    <a:p>
                      <a:r>
                        <a:rPr lang="en-US" dirty="0"/>
                        <a:t>Calculate the sum of all values (numeric columns only)</a:t>
                      </a:r>
                    </a:p>
                  </a:txBody>
                  <a:tcPr/>
                </a:tc>
                <a:extLst>
                  <a:ext uri="{0D108BD9-81ED-4DB2-BD59-A6C34878D82A}">
                    <a16:rowId xmlns:a16="http://schemas.microsoft.com/office/drawing/2014/main" val="1859116641"/>
                  </a:ext>
                </a:extLst>
              </a:tr>
              <a:tr h="370840">
                <a:tc>
                  <a:txBody>
                    <a:bodyPr/>
                    <a:lstStyle/>
                    <a:p>
                      <a:pPr algn="ctr"/>
                      <a:r>
                        <a:rPr lang="en-US" dirty="0"/>
                        <a:t>AVG</a:t>
                      </a:r>
                    </a:p>
                  </a:txBody>
                  <a:tcPr/>
                </a:tc>
                <a:tc>
                  <a:txBody>
                    <a:bodyPr/>
                    <a:lstStyle/>
                    <a:p>
                      <a:r>
                        <a:rPr lang="en-US" dirty="0"/>
                        <a:t>Calculate the average of all values (numeric columns only)</a:t>
                      </a:r>
                    </a:p>
                  </a:txBody>
                  <a:tcPr/>
                </a:tc>
                <a:extLst>
                  <a:ext uri="{0D108BD9-81ED-4DB2-BD59-A6C34878D82A}">
                    <a16:rowId xmlns:a16="http://schemas.microsoft.com/office/drawing/2014/main" val="1311011824"/>
                  </a:ext>
                </a:extLst>
              </a:tr>
              <a:tr h="370840">
                <a:tc>
                  <a:txBody>
                    <a:bodyPr/>
                    <a:lstStyle/>
                    <a:p>
                      <a:pPr algn="ctr"/>
                      <a:r>
                        <a:rPr lang="en-US" dirty="0"/>
                        <a:t>MIN</a:t>
                      </a:r>
                    </a:p>
                  </a:txBody>
                  <a:tcPr/>
                </a:tc>
                <a:tc>
                  <a:txBody>
                    <a:bodyPr/>
                    <a:lstStyle/>
                    <a:p>
                      <a:r>
                        <a:rPr lang="en-US" dirty="0"/>
                        <a:t>Calculate the minimum value of all values</a:t>
                      </a:r>
                    </a:p>
                  </a:txBody>
                  <a:tcPr/>
                </a:tc>
                <a:extLst>
                  <a:ext uri="{0D108BD9-81ED-4DB2-BD59-A6C34878D82A}">
                    <a16:rowId xmlns:a16="http://schemas.microsoft.com/office/drawing/2014/main" val="2830395123"/>
                  </a:ext>
                </a:extLst>
              </a:tr>
              <a:tr h="370840">
                <a:tc>
                  <a:txBody>
                    <a:bodyPr/>
                    <a:lstStyle/>
                    <a:p>
                      <a:pPr algn="ctr"/>
                      <a:r>
                        <a:rPr lang="en-US" dirty="0"/>
                        <a:t>MAX</a:t>
                      </a:r>
                    </a:p>
                  </a:txBody>
                  <a:tcPr/>
                </a:tc>
                <a:tc>
                  <a:txBody>
                    <a:bodyPr/>
                    <a:lstStyle/>
                    <a:p>
                      <a:r>
                        <a:rPr lang="en-US" dirty="0"/>
                        <a:t>Calculate the maximum value of all values</a:t>
                      </a:r>
                    </a:p>
                  </a:txBody>
                  <a:tcPr/>
                </a:tc>
                <a:extLst>
                  <a:ext uri="{0D108BD9-81ED-4DB2-BD59-A6C34878D82A}">
                    <a16:rowId xmlns:a16="http://schemas.microsoft.com/office/drawing/2014/main" val="815630960"/>
                  </a:ext>
                </a:extLst>
              </a:tr>
            </a:tbl>
          </a:graphicData>
        </a:graphic>
      </p:graphicFrame>
    </p:spTree>
    <p:extLst>
      <p:ext uri="{BB962C8B-B14F-4D97-AF65-F5344CB8AC3E}">
        <p14:creationId xmlns:p14="http://schemas.microsoft.com/office/powerpoint/2010/main" val="843327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2685-B607-4F92-A105-AF37D847CE36}"/>
              </a:ext>
            </a:extLst>
          </p:cNvPr>
          <p:cNvSpPr>
            <a:spLocks noGrp="1"/>
          </p:cNvSpPr>
          <p:nvPr>
            <p:ph type="title"/>
          </p:nvPr>
        </p:nvSpPr>
        <p:spPr/>
        <p:txBody>
          <a:bodyPr/>
          <a:lstStyle/>
          <a:p>
            <a:r>
              <a:rPr lang="en-US" sz="3300" dirty="0"/>
              <a:t>Performing Calculations in SQL Queries</a:t>
            </a:r>
            <a:br>
              <a:rPr lang="en-US" dirty="0"/>
            </a:br>
            <a:r>
              <a:rPr lang="en-US" sz="2800" dirty="0"/>
              <a:t>Using SQL Built-in Aggregate Functions: SUM</a:t>
            </a:r>
          </a:p>
        </p:txBody>
      </p:sp>
      <p:sp>
        <p:nvSpPr>
          <p:cNvPr id="3" name="Text Placeholder 2">
            <a:extLst>
              <a:ext uri="{FF2B5EF4-FFF2-40B4-BE49-F238E27FC236}">
                <a16:creationId xmlns:a16="http://schemas.microsoft.com/office/drawing/2014/main" id="{318A8C98-C25A-4024-91D8-C772A208E3AB}"/>
              </a:ext>
            </a:extLst>
          </p:cNvPr>
          <p:cNvSpPr>
            <a:spLocks noGrp="1"/>
          </p:cNvSpPr>
          <p:nvPr>
            <p:ph type="body" idx="1"/>
          </p:nvPr>
        </p:nvSpPr>
        <p:spPr/>
        <p:txBody>
          <a:bodyPr/>
          <a:lstStyle/>
          <a:p>
            <a:pPr marL="588518" marR="41020" lvl="1" indent="0">
              <a:buNone/>
            </a:pPr>
            <a:r>
              <a:rPr lang="en-US" b="1" dirty="0">
                <a:solidFill>
                  <a:srgbClr val="00ABBD"/>
                </a:solidFill>
                <a:latin typeface="Courier New" panose="02070309020205020404" pitchFamily="49" charset="0"/>
              </a:rPr>
              <a:t>SELECT	 SUM(OrderTotal) AS OrderSum</a:t>
            </a:r>
          </a:p>
          <a:p>
            <a:pPr marL="588518" lvl="1" indent="0">
              <a:buNone/>
            </a:pPr>
            <a:r>
              <a:rPr lang="en-US" b="1" dirty="0">
                <a:solidFill>
                  <a:srgbClr val="00ABBD"/>
                </a:solidFill>
                <a:latin typeface="Courier New" panose="02070309020205020404" pitchFamily="49" charset="0"/>
              </a:rPr>
              <a:t>FROM	 RETAIL_ORDER;</a:t>
            </a:r>
          </a:p>
          <a:p>
            <a:endParaRPr lang="en-US" dirty="0"/>
          </a:p>
        </p:txBody>
      </p:sp>
      <p:pic>
        <p:nvPicPr>
          <p:cNvPr id="7" name="Picture 6">
            <a:extLst>
              <a:ext uri="{FF2B5EF4-FFF2-40B4-BE49-F238E27FC236}">
                <a16:creationId xmlns:a16="http://schemas.microsoft.com/office/drawing/2014/main" id="{C80A851F-4B0D-4F15-BF8E-57216F66C571}"/>
              </a:ext>
            </a:extLst>
          </p:cNvPr>
          <p:cNvPicPr>
            <a:picLocks noChangeAspect="1"/>
          </p:cNvPicPr>
          <p:nvPr/>
        </p:nvPicPr>
        <p:blipFill>
          <a:blip r:embed="rId2"/>
          <a:stretch>
            <a:fillRect/>
          </a:stretch>
        </p:blipFill>
        <p:spPr>
          <a:xfrm>
            <a:off x="4900788" y="3108409"/>
            <a:ext cx="2390425" cy="957753"/>
          </a:xfrm>
          <a:prstGeom prst="rect">
            <a:avLst/>
          </a:prstGeom>
        </p:spPr>
      </p:pic>
    </p:spTree>
    <p:extLst>
      <p:ext uri="{BB962C8B-B14F-4D97-AF65-F5344CB8AC3E}">
        <p14:creationId xmlns:p14="http://schemas.microsoft.com/office/powerpoint/2010/main" val="41908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5B74-33B8-4FBF-9E85-A52B22F449F9}"/>
              </a:ext>
            </a:extLst>
          </p:cNvPr>
          <p:cNvSpPr>
            <a:spLocks noGrp="1"/>
          </p:cNvSpPr>
          <p:nvPr>
            <p:ph type="title"/>
          </p:nvPr>
        </p:nvSpPr>
        <p:spPr/>
        <p:txBody>
          <a:bodyPr/>
          <a:lstStyle/>
          <a:p>
            <a:r>
              <a:rPr lang="en-US" dirty="0"/>
              <a:t>The Characteristics of Databases</a:t>
            </a:r>
          </a:p>
        </p:txBody>
      </p:sp>
      <p:sp>
        <p:nvSpPr>
          <p:cNvPr id="3" name="Text Placeholder 2">
            <a:extLst>
              <a:ext uri="{FF2B5EF4-FFF2-40B4-BE49-F238E27FC236}">
                <a16:creationId xmlns:a16="http://schemas.microsoft.com/office/drawing/2014/main" id="{84671F19-AB61-40B2-B63A-E19A9A422789}"/>
              </a:ext>
            </a:extLst>
          </p:cNvPr>
          <p:cNvSpPr>
            <a:spLocks noGrp="1"/>
          </p:cNvSpPr>
          <p:nvPr>
            <p:ph type="body" idx="1"/>
          </p:nvPr>
        </p:nvSpPr>
        <p:spPr>
          <a:xfrm>
            <a:off x="1981200" y="1600200"/>
            <a:ext cx="8229600" cy="4764024"/>
          </a:xfrm>
        </p:spPr>
        <p:txBody>
          <a:bodyPr/>
          <a:lstStyle/>
          <a:p>
            <a:r>
              <a:rPr lang="en-US" dirty="0"/>
              <a:t>The purpose of a </a:t>
            </a:r>
            <a:r>
              <a:rPr lang="en-US" b="1" dirty="0">
                <a:solidFill>
                  <a:schemeClr val="tx2"/>
                </a:solidFill>
              </a:rPr>
              <a:t>database</a:t>
            </a:r>
            <a:r>
              <a:rPr lang="en-US" dirty="0"/>
              <a:t> is to help people track things of interest to them.</a:t>
            </a:r>
          </a:p>
          <a:p>
            <a:r>
              <a:rPr lang="en-US" dirty="0"/>
              <a:t>Data is stored in </a:t>
            </a:r>
            <a:r>
              <a:rPr lang="en-US" b="1" dirty="0">
                <a:solidFill>
                  <a:schemeClr val="tx2"/>
                </a:solidFill>
              </a:rPr>
              <a:t>tables</a:t>
            </a:r>
            <a:r>
              <a:rPr lang="en-US" dirty="0"/>
              <a:t>, which have rows and columns like a spreadsheet.</a:t>
            </a:r>
          </a:p>
          <a:p>
            <a:r>
              <a:rPr lang="en-US" dirty="0"/>
              <a:t>A database may have multiple tables, where each table stores data about a different thing.</a:t>
            </a:r>
          </a:p>
          <a:p>
            <a:r>
              <a:rPr lang="en-US" dirty="0"/>
              <a:t>Each row in a table stores data about an occurrence or </a:t>
            </a:r>
            <a:r>
              <a:rPr lang="en-US" b="1" dirty="0">
                <a:solidFill>
                  <a:schemeClr val="tx2"/>
                </a:solidFill>
              </a:rPr>
              <a:t>instance</a:t>
            </a:r>
            <a:r>
              <a:rPr lang="en-US" dirty="0"/>
              <a:t> of the thing of interest.</a:t>
            </a:r>
          </a:p>
          <a:p>
            <a:r>
              <a:rPr lang="en-US" dirty="0"/>
              <a:t>A database stores </a:t>
            </a:r>
            <a:r>
              <a:rPr lang="en-US" b="1" dirty="0">
                <a:solidFill>
                  <a:schemeClr val="tx2"/>
                </a:solidFill>
              </a:rPr>
              <a:t>data</a:t>
            </a:r>
            <a:r>
              <a:rPr lang="en-US" dirty="0"/>
              <a:t> and </a:t>
            </a:r>
            <a:r>
              <a:rPr lang="en-US" b="1" dirty="0">
                <a:solidFill>
                  <a:schemeClr val="tx2"/>
                </a:solidFill>
              </a:rPr>
              <a:t>relationships</a:t>
            </a:r>
            <a:r>
              <a:rPr lang="en-US" dirty="0"/>
              <a:t>.</a:t>
            </a:r>
          </a:p>
          <a:p>
            <a:endParaRPr lang="en-US" dirty="0"/>
          </a:p>
        </p:txBody>
      </p:sp>
    </p:spTree>
    <p:extLst>
      <p:ext uri="{BB962C8B-B14F-4D97-AF65-F5344CB8AC3E}">
        <p14:creationId xmlns:p14="http://schemas.microsoft.com/office/powerpoint/2010/main" val="738292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7FD5-54FA-49D4-A5AE-BF41B3AAA729}"/>
              </a:ext>
            </a:extLst>
          </p:cNvPr>
          <p:cNvSpPr>
            <a:spLocks noGrp="1"/>
          </p:cNvSpPr>
          <p:nvPr>
            <p:ph type="title"/>
          </p:nvPr>
        </p:nvSpPr>
        <p:spPr/>
        <p:txBody>
          <a:bodyPr/>
          <a:lstStyle/>
          <a:p>
            <a:r>
              <a:rPr lang="en-US" sz="3300" dirty="0"/>
              <a:t>Performing Calculations in SQL Queries</a:t>
            </a:r>
            <a:br>
              <a:rPr lang="en-US" dirty="0"/>
            </a:br>
            <a:r>
              <a:rPr lang="en-US" sz="2000" dirty="0"/>
              <a:t>Using SQL Built-in Aggregate Functions: SUM, AVG, MIN AND MAX</a:t>
            </a:r>
          </a:p>
        </p:txBody>
      </p:sp>
      <p:sp>
        <p:nvSpPr>
          <p:cNvPr id="3" name="Text Placeholder 2">
            <a:extLst>
              <a:ext uri="{FF2B5EF4-FFF2-40B4-BE49-F238E27FC236}">
                <a16:creationId xmlns:a16="http://schemas.microsoft.com/office/drawing/2014/main" id="{5B32B49B-6933-4181-A2E6-F88007A935A6}"/>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SUM(ExtendedPrice) AS OrderItemSum,</a:t>
            </a:r>
          </a:p>
          <a:p>
            <a:pPr marL="588518" marR="27940" lvl="1" indent="0" algn="just">
              <a:buNone/>
            </a:pPr>
            <a:r>
              <a:rPr lang="en-US" b="1" dirty="0">
                <a:solidFill>
                  <a:srgbClr val="00ABBD"/>
                </a:solidFill>
                <a:latin typeface="Courier New" panose="02070309020205020404" pitchFamily="49" charset="0"/>
              </a:rPr>
              <a:t>	  	AVG(ExtendedPrice) AS OrderItemAvg, </a:t>
            </a:r>
          </a:p>
          <a:p>
            <a:pPr marL="588518" marR="27940" lvl="1" indent="0" algn="just">
              <a:buNone/>
            </a:pPr>
            <a:r>
              <a:rPr lang="en-US" b="1" dirty="0">
                <a:solidFill>
                  <a:srgbClr val="00ABBD"/>
                </a:solidFill>
                <a:latin typeface="Courier New" panose="02070309020205020404" pitchFamily="49" charset="0"/>
              </a:rPr>
              <a:t>	  	MIN(ExtendedPrice) AS OrderItemMin, </a:t>
            </a:r>
          </a:p>
          <a:p>
            <a:pPr marL="588518" marR="27940" lvl="1" indent="0" algn="just">
              <a:buNone/>
            </a:pPr>
            <a:r>
              <a:rPr lang="en-US" b="1" dirty="0">
                <a:solidFill>
                  <a:srgbClr val="00ABBD"/>
                </a:solidFill>
                <a:latin typeface="Courier New" panose="02070309020205020404" pitchFamily="49" charset="0"/>
              </a:rPr>
              <a:t>	  	MAX(ExtendedPrice) AS OrderItemMax</a:t>
            </a:r>
          </a:p>
          <a:p>
            <a:pPr marL="588518" lvl="1" indent="0">
              <a:buNone/>
            </a:pPr>
            <a:r>
              <a:rPr lang="en-US" b="1" dirty="0">
                <a:solidFill>
                  <a:srgbClr val="00ABBD"/>
                </a:solidFill>
                <a:latin typeface="Courier New" panose="02070309020205020404" pitchFamily="49" charset="0"/>
              </a:rPr>
              <a:t>FROM 	ORDER_ITEM;</a:t>
            </a:r>
          </a:p>
          <a:p>
            <a:endParaRPr lang="en-US" dirty="0"/>
          </a:p>
        </p:txBody>
      </p:sp>
      <p:pic>
        <p:nvPicPr>
          <p:cNvPr id="5" name="Picture 4">
            <a:extLst>
              <a:ext uri="{FF2B5EF4-FFF2-40B4-BE49-F238E27FC236}">
                <a16:creationId xmlns:a16="http://schemas.microsoft.com/office/drawing/2014/main" id="{49024EF2-45B6-48A8-9829-A7783654B755}"/>
              </a:ext>
            </a:extLst>
          </p:cNvPr>
          <p:cNvPicPr>
            <a:picLocks noChangeAspect="1"/>
          </p:cNvPicPr>
          <p:nvPr/>
        </p:nvPicPr>
        <p:blipFill>
          <a:blip r:embed="rId2"/>
          <a:stretch>
            <a:fillRect/>
          </a:stretch>
        </p:blipFill>
        <p:spPr>
          <a:xfrm>
            <a:off x="2605744" y="3964443"/>
            <a:ext cx="6980513" cy="753472"/>
          </a:xfrm>
          <a:prstGeom prst="rect">
            <a:avLst/>
          </a:prstGeom>
        </p:spPr>
      </p:pic>
    </p:spTree>
    <p:extLst>
      <p:ext uri="{BB962C8B-B14F-4D97-AF65-F5344CB8AC3E}">
        <p14:creationId xmlns:p14="http://schemas.microsoft.com/office/powerpoint/2010/main" val="15328893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1DD0-6E13-4C6D-9DF1-E4987BB60A51}"/>
              </a:ext>
            </a:extLst>
          </p:cNvPr>
          <p:cNvSpPr>
            <a:spLocks noGrp="1"/>
          </p:cNvSpPr>
          <p:nvPr>
            <p:ph type="title"/>
          </p:nvPr>
        </p:nvSpPr>
        <p:spPr/>
        <p:txBody>
          <a:bodyPr/>
          <a:lstStyle/>
          <a:p>
            <a:r>
              <a:rPr lang="en-US" sz="3300" dirty="0"/>
              <a:t>Performing Calculations in SQL Queries</a:t>
            </a:r>
            <a:br>
              <a:rPr lang="en-US" dirty="0"/>
            </a:br>
            <a:r>
              <a:rPr lang="en-US" sz="2600" dirty="0"/>
              <a:t>Using SQL Built-in Aggregate Functions: COUNT(*)</a:t>
            </a:r>
          </a:p>
        </p:txBody>
      </p:sp>
      <p:sp>
        <p:nvSpPr>
          <p:cNvPr id="3" name="Text Placeholder 2">
            <a:extLst>
              <a:ext uri="{FF2B5EF4-FFF2-40B4-BE49-F238E27FC236}">
                <a16:creationId xmlns:a16="http://schemas.microsoft.com/office/drawing/2014/main" id="{E7B49CF2-FC83-45F0-BBC3-9DDB3262B460}"/>
              </a:ext>
            </a:extLst>
          </p:cNvPr>
          <p:cNvSpPr>
            <a:spLocks noGrp="1"/>
          </p:cNvSpPr>
          <p:nvPr>
            <p:ph type="body" idx="1"/>
          </p:nvPr>
        </p:nvSpPr>
        <p:spPr/>
        <p:txBody>
          <a:bodyPr/>
          <a:lstStyle/>
          <a:p>
            <a:pPr marL="588518" marR="31580" lvl="1" indent="0">
              <a:buNone/>
            </a:pPr>
            <a:r>
              <a:rPr lang="en-US" b="1" dirty="0">
                <a:solidFill>
                  <a:srgbClr val="00ABBD"/>
                </a:solidFill>
                <a:latin typeface="Courier New" panose="02070309020205020404" pitchFamily="49" charset="0"/>
              </a:rPr>
              <a:t>SELECT	 COUNT(*) AS NumberOfRows </a:t>
            </a:r>
          </a:p>
          <a:p>
            <a:pPr marL="588518" marR="31580" lvl="1" indent="0">
              <a:buNone/>
            </a:pPr>
            <a:r>
              <a:rPr lang="en-US" b="1" dirty="0">
                <a:solidFill>
                  <a:srgbClr val="00ABBD"/>
                </a:solidFill>
                <a:latin typeface="Courier New" panose="02070309020205020404" pitchFamily="49" charset="0"/>
              </a:rPr>
              <a:t>FROM	 ORDER_ITEM;</a:t>
            </a:r>
          </a:p>
          <a:p>
            <a:endParaRPr lang="en-US" dirty="0"/>
          </a:p>
        </p:txBody>
      </p:sp>
      <p:pic>
        <p:nvPicPr>
          <p:cNvPr id="5" name="Picture 4">
            <a:extLst>
              <a:ext uri="{FF2B5EF4-FFF2-40B4-BE49-F238E27FC236}">
                <a16:creationId xmlns:a16="http://schemas.microsoft.com/office/drawing/2014/main" id="{FDCBA429-57C8-48D3-8ECF-C920E9E04FDA}"/>
              </a:ext>
            </a:extLst>
          </p:cNvPr>
          <p:cNvPicPr>
            <a:picLocks noChangeAspect="1"/>
          </p:cNvPicPr>
          <p:nvPr/>
        </p:nvPicPr>
        <p:blipFill>
          <a:blip r:embed="rId2"/>
          <a:stretch>
            <a:fillRect/>
          </a:stretch>
        </p:blipFill>
        <p:spPr>
          <a:xfrm>
            <a:off x="4301686" y="3157047"/>
            <a:ext cx="3588629" cy="1113395"/>
          </a:xfrm>
          <a:prstGeom prst="rect">
            <a:avLst/>
          </a:prstGeom>
        </p:spPr>
      </p:pic>
    </p:spTree>
    <p:extLst>
      <p:ext uri="{BB962C8B-B14F-4D97-AF65-F5344CB8AC3E}">
        <p14:creationId xmlns:p14="http://schemas.microsoft.com/office/powerpoint/2010/main" val="1664330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9714-6340-4029-BB7D-45BE6A1E8081}"/>
              </a:ext>
            </a:extLst>
          </p:cNvPr>
          <p:cNvSpPr>
            <a:spLocks noGrp="1"/>
          </p:cNvSpPr>
          <p:nvPr>
            <p:ph type="title"/>
          </p:nvPr>
        </p:nvSpPr>
        <p:spPr/>
        <p:txBody>
          <a:bodyPr/>
          <a:lstStyle/>
          <a:p>
            <a:r>
              <a:rPr lang="en-US" sz="3300" dirty="0"/>
              <a:t>Performing Calculations in SQL Queries</a:t>
            </a:r>
            <a:br>
              <a:rPr lang="en-US" dirty="0"/>
            </a:br>
            <a:r>
              <a:rPr lang="en-US" sz="2400" dirty="0"/>
              <a:t>Using SQL Built-in Aggregate Functions: COUNT({Name})</a:t>
            </a:r>
          </a:p>
        </p:txBody>
      </p:sp>
      <p:sp>
        <p:nvSpPr>
          <p:cNvPr id="3" name="Text Placeholder 2">
            <a:extLst>
              <a:ext uri="{FF2B5EF4-FFF2-40B4-BE49-F238E27FC236}">
                <a16:creationId xmlns:a16="http://schemas.microsoft.com/office/drawing/2014/main" id="{6F753113-FCDD-442A-B742-F5BD7F086416}"/>
              </a:ext>
            </a:extLst>
          </p:cNvPr>
          <p:cNvSpPr>
            <a:spLocks noGrp="1"/>
          </p:cNvSpPr>
          <p:nvPr>
            <p:ph type="body" idx="1"/>
          </p:nvPr>
        </p:nvSpPr>
        <p:spPr/>
        <p:txBody>
          <a:bodyPr/>
          <a:lstStyle/>
          <a:p>
            <a:pPr marL="588518" marR="21340" lvl="1" indent="0">
              <a:buNone/>
            </a:pPr>
            <a:r>
              <a:rPr lang="en-US" b="1" dirty="0">
                <a:solidFill>
                  <a:srgbClr val="00ABBD"/>
                </a:solidFill>
                <a:latin typeface="Courier New" panose="02070309020205020404" pitchFamily="49" charset="0"/>
              </a:rPr>
              <a:t>SELECT	 COUNT(DISTINCT Department) AS DeptCount </a:t>
            </a:r>
          </a:p>
          <a:p>
            <a:pPr marL="588518" marR="21340" lvl="1" indent="0">
              <a:buNone/>
            </a:pPr>
            <a:r>
              <a:rPr lang="en-US" b="1" dirty="0">
                <a:solidFill>
                  <a:srgbClr val="00ABBD"/>
                </a:solidFill>
                <a:latin typeface="Courier New" panose="02070309020205020404" pitchFamily="49" charset="0"/>
              </a:rPr>
              <a:t>FROM	 SKU_DATA;</a:t>
            </a:r>
          </a:p>
          <a:p>
            <a:endParaRPr lang="en-US" dirty="0"/>
          </a:p>
        </p:txBody>
      </p:sp>
      <p:pic>
        <p:nvPicPr>
          <p:cNvPr id="5" name="Picture 4">
            <a:extLst>
              <a:ext uri="{FF2B5EF4-FFF2-40B4-BE49-F238E27FC236}">
                <a16:creationId xmlns:a16="http://schemas.microsoft.com/office/drawing/2014/main" id="{3E1FA3D9-930A-4052-BBCA-308C863FE4B3}"/>
              </a:ext>
            </a:extLst>
          </p:cNvPr>
          <p:cNvPicPr>
            <a:picLocks noChangeAspect="1"/>
          </p:cNvPicPr>
          <p:nvPr/>
        </p:nvPicPr>
        <p:blipFill>
          <a:blip r:embed="rId2"/>
          <a:stretch>
            <a:fillRect/>
          </a:stretch>
        </p:blipFill>
        <p:spPr>
          <a:xfrm>
            <a:off x="5026606" y="3018217"/>
            <a:ext cx="2138788" cy="821566"/>
          </a:xfrm>
          <a:prstGeom prst="rect">
            <a:avLst/>
          </a:prstGeom>
        </p:spPr>
      </p:pic>
    </p:spTree>
    <p:extLst>
      <p:ext uri="{BB962C8B-B14F-4D97-AF65-F5344CB8AC3E}">
        <p14:creationId xmlns:p14="http://schemas.microsoft.com/office/powerpoint/2010/main" val="2507620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78D6-91CC-4096-9776-3260D43617E5}"/>
              </a:ext>
            </a:extLst>
          </p:cNvPr>
          <p:cNvSpPr>
            <a:spLocks noGrp="1"/>
          </p:cNvSpPr>
          <p:nvPr>
            <p:ph type="title"/>
          </p:nvPr>
        </p:nvSpPr>
        <p:spPr/>
        <p:txBody>
          <a:bodyPr/>
          <a:lstStyle/>
          <a:p>
            <a:r>
              <a:rPr lang="en-US" sz="3300" dirty="0"/>
              <a:t>Performing Calculations in SQL Queries</a:t>
            </a:r>
            <a:br>
              <a:rPr lang="en-US" dirty="0"/>
            </a:br>
            <a:r>
              <a:rPr lang="en-US" sz="3000" dirty="0"/>
              <a:t>SQL Expressions I</a:t>
            </a:r>
          </a:p>
        </p:txBody>
      </p:sp>
      <p:sp>
        <p:nvSpPr>
          <p:cNvPr id="3" name="Text Placeholder 2">
            <a:extLst>
              <a:ext uri="{FF2B5EF4-FFF2-40B4-BE49-F238E27FC236}">
                <a16:creationId xmlns:a16="http://schemas.microsoft.com/office/drawing/2014/main" id="{4A5AB3B8-452E-4345-9C21-B95D4F07A1E2}"/>
              </a:ext>
            </a:extLst>
          </p:cNvPr>
          <p:cNvSpPr>
            <a:spLocks noGrp="1"/>
          </p:cNvSpPr>
          <p:nvPr>
            <p:ph type="body" idx="1"/>
          </p:nvPr>
        </p:nvSpPr>
        <p:spPr/>
        <p:txBody>
          <a:bodyPr/>
          <a:lstStyle/>
          <a:p>
            <a:r>
              <a:rPr lang="en-US" dirty="0"/>
              <a:t>You should be aware of two limitations to SQL built-in functions:</a:t>
            </a:r>
          </a:p>
          <a:p>
            <a:pPr lvl="1"/>
            <a:r>
              <a:rPr lang="en-US" dirty="0"/>
              <a:t>1) You cannot combine table column names with an SQL built-in function.</a:t>
            </a:r>
          </a:p>
          <a:p>
            <a:pPr marL="588518" marR="35870" lvl="1" indent="0">
              <a:buNone/>
            </a:pPr>
            <a:endParaRPr lang="en-US" b="1" dirty="0">
              <a:solidFill>
                <a:srgbClr val="00ABBD"/>
              </a:solidFill>
              <a:latin typeface="Courier New" panose="02070309020205020404" pitchFamily="49" charset="0"/>
            </a:endParaRPr>
          </a:p>
          <a:p>
            <a:pPr marL="988568" marR="35870" lvl="2" indent="0">
              <a:buNone/>
            </a:pPr>
            <a:r>
              <a:rPr lang="en-US" b="1" dirty="0">
                <a:solidFill>
                  <a:srgbClr val="00ABBD"/>
                </a:solidFill>
                <a:latin typeface="Courier New" panose="02070309020205020404" pitchFamily="49" charset="0"/>
              </a:rPr>
              <a:t>SELECT	 Department, COUNT(*) </a:t>
            </a:r>
          </a:p>
          <a:p>
            <a:pPr marL="988568" marR="35870" lvl="2" indent="0">
              <a:buNone/>
            </a:pPr>
            <a:r>
              <a:rPr lang="en-US" b="1" dirty="0">
                <a:solidFill>
                  <a:srgbClr val="00ABBD"/>
                </a:solidFill>
                <a:latin typeface="Courier New" panose="02070309020205020404" pitchFamily="49" charset="0"/>
              </a:rPr>
              <a:t>FROM	 SKU_DATA;</a:t>
            </a:r>
          </a:p>
          <a:p>
            <a:pPr lvl="1"/>
            <a:endParaRPr lang="en-US" dirty="0"/>
          </a:p>
        </p:txBody>
      </p:sp>
      <p:pic>
        <p:nvPicPr>
          <p:cNvPr id="7" name="Picture 6">
            <a:extLst>
              <a:ext uri="{FF2B5EF4-FFF2-40B4-BE49-F238E27FC236}">
                <a16:creationId xmlns:a16="http://schemas.microsoft.com/office/drawing/2014/main" id="{387ADF22-8A0F-4C1C-B173-09EE740947C9}"/>
              </a:ext>
            </a:extLst>
          </p:cNvPr>
          <p:cNvPicPr>
            <a:picLocks noChangeAspect="1"/>
          </p:cNvPicPr>
          <p:nvPr/>
        </p:nvPicPr>
        <p:blipFill>
          <a:blip r:embed="rId2"/>
          <a:stretch>
            <a:fillRect/>
          </a:stretch>
        </p:blipFill>
        <p:spPr>
          <a:xfrm>
            <a:off x="2361452" y="4858058"/>
            <a:ext cx="7469096" cy="1044368"/>
          </a:xfrm>
          <a:prstGeom prst="rect">
            <a:avLst/>
          </a:prstGeom>
        </p:spPr>
      </p:pic>
    </p:spTree>
    <p:extLst>
      <p:ext uri="{BB962C8B-B14F-4D97-AF65-F5344CB8AC3E}">
        <p14:creationId xmlns:p14="http://schemas.microsoft.com/office/powerpoint/2010/main" val="820606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24F7-4CB2-4998-97BE-3687A73C3871}"/>
              </a:ext>
            </a:extLst>
          </p:cNvPr>
          <p:cNvSpPr>
            <a:spLocks noGrp="1"/>
          </p:cNvSpPr>
          <p:nvPr>
            <p:ph type="title"/>
          </p:nvPr>
        </p:nvSpPr>
        <p:spPr/>
        <p:txBody>
          <a:bodyPr/>
          <a:lstStyle/>
          <a:p>
            <a:r>
              <a:rPr lang="en-US" sz="3300" dirty="0"/>
              <a:t>Performing Calculations in SQL Queries</a:t>
            </a:r>
            <a:br>
              <a:rPr lang="en-US" dirty="0"/>
            </a:br>
            <a:r>
              <a:rPr lang="en-US" sz="3000" dirty="0"/>
              <a:t>SQL Expressions II</a:t>
            </a:r>
            <a:endParaRPr lang="en-US" dirty="0"/>
          </a:p>
        </p:txBody>
      </p:sp>
      <p:sp>
        <p:nvSpPr>
          <p:cNvPr id="3" name="Text Placeholder 2">
            <a:extLst>
              <a:ext uri="{FF2B5EF4-FFF2-40B4-BE49-F238E27FC236}">
                <a16:creationId xmlns:a16="http://schemas.microsoft.com/office/drawing/2014/main" id="{426270E7-661D-48FE-A32B-DFD0B3B4942B}"/>
              </a:ext>
            </a:extLst>
          </p:cNvPr>
          <p:cNvSpPr>
            <a:spLocks noGrp="1"/>
          </p:cNvSpPr>
          <p:nvPr>
            <p:ph type="body" idx="1"/>
          </p:nvPr>
        </p:nvSpPr>
        <p:spPr/>
        <p:txBody>
          <a:bodyPr/>
          <a:lstStyle/>
          <a:p>
            <a:pPr lvl="1"/>
            <a:r>
              <a:rPr lang="en-US" dirty="0"/>
              <a:t>2) You cannot use them (table names) in an SQL WHERE clause because the SQL WHERE clause operates on rows (choosing which rows will be displayed), whereas the aggregate functions operate on columns. </a:t>
            </a:r>
          </a:p>
          <a:p>
            <a:pPr marL="988568" lvl="2" indent="0">
              <a:buNone/>
            </a:pPr>
            <a:r>
              <a:rPr lang="en-US" b="1" dirty="0">
                <a:solidFill>
                  <a:srgbClr val="00ABBD"/>
                </a:solidFill>
                <a:latin typeface="Courier New" panose="02070309020205020404" pitchFamily="49" charset="0"/>
              </a:rPr>
              <a:t>SELECT	 *</a:t>
            </a:r>
          </a:p>
          <a:p>
            <a:pPr marL="988568" lvl="2" indent="0">
              <a:buNone/>
            </a:pPr>
            <a:r>
              <a:rPr lang="en-US" b="1" dirty="0">
                <a:solidFill>
                  <a:srgbClr val="00ABBD"/>
                </a:solidFill>
                <a:latin typeface="Courier New" panose="02070309020205020404" pitchFamily="49" charset="0"/>
              </a:rPr>
              <a:t>FROM	 RETAIL_ORDER</a:t>
            </a:r>
          </a:p>
          <a:p>
            <a:pPr marL="988568" lvl="2" indent="0">
              <a:buNone/>
            </a:pPr>
            <a:r>
              <a:rPr lang="en-US" b="1" dirty="0">
                <a:solidFill>
                  <a:srgbClr val="00ABBD"/>
                </a:solidFill>
                <a:latin typeface="Courier New" panose="02070309020205020404" pitchFamily="49" charset="0"/>
              </a:rPr>
              <a:t>WHERE	 OrderTotal &gt; AVG(OrderTotal);</a:t>
            </a:r>
          </a:p>
        </p:txBody>
      </p:sp>
      <p:pic>
        <p:nvPicPr>
          <p:cNvPr id="5" name="Picture 4">
            <a:extLst>
              <a:ext uri="{FF2B5EF4-FFF2-40B4-BE49-F238E27FC236}">
                <a16:creationId xmlns:a16="http://schemas.microsoft.com/office/drawing/2014/main" id="{8F457E2D-1AC3-46A3-BF27-53CDC4FBE639}"/>
              </a:ext>
            </a:extLst>
          </p:cNvPr>
          <p:cNvPicPr>
            <a:picLocks noChangeAspect="1"/>
          </p:cNvPicPr>
          <p:nvPr/>
        </p:nvPicPr>
        <p:blipFill>
          <a:blip r:embed="rId2"/>
          <a:stretch>
            <a:fillRect/>
          </a:stretch>
        </p:blipFill>
        <p:spPr>
          <a:xfrm>
            <a:off x="2456375" y="4960976"/>
            <a:ext cx="7279250" cy="826981"/>
          </a:xfrm>
          <a:prstGeom prst="rect">
            <a:avLst/>
          </a:prstGeom>
        </p:spPr>
      </p:pic>
    </p:spTree>
    <p:extLst>
      <p:ext uri="{BB962C8B-B14F-4D97-AF65-F5344CB8AC3E}">
        <p14:creationId xmlns:p14="http://schemas.microsoft.com/office/powerpoint/2010/main" val="4400358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ACF6-1C28-48BA-8DB3-7C16E287AA22}"/>
              </a:ext>
            </a:extLst>
          </p:cNvPr>
          <p:cNvSpPr>
            <a:spLocks noGrp="1"/>
          </p:cNvSpPr>
          <p:nvPr>
            <p:ph type="title"/>
          </p:nvPr>
        </p:nvSpPr>
        <p:spPr/>
        <p:txBody>
          <a:bodyPr/>
          <a:lstStyle/>
          <a:p>
            <a:r>
              <a:rPr lang="en-US" sz="3200" dirty="0"/>
              <a:t>Performing Calculations in SQL Queries</a:t>
            </a:r>
            <a:br>
              <a:rPr lang="en-US" dirty="0"/>
            </a:br>
            <a:r>
              <a:rPr lang="en-US" dirty="0"/>
              <a:t>Using </a:t>
            </a:r>
            <a:r>
              <a:rPr lang="en-US" sz="3000" dirty="0"/>
              <a:t>SQL Expressions I</a:t>
            </a:r>
            <a:endParaRPr lang="en-US" dirty="0"/>
          </a:p>
        </p:txBody>
      </p:sp>
      <p:sp>
        <p:nvSpPr>
          <p:cNvPr id="3" name="Text Placeholder 2">
            <a:extLst>
              <a:ext uri="{FF2B5EF4-FFF2-40B4-BE49-F238E27FC236}">
                <a16:creationId xmlns:a16="http://schemas.microsoft.com/office/drawing/2014/main" id="{AE92E487-CEBE-4168-A20C-E75CE73D7E2E}"/>
              </a:ext>
            </a:extLst>
          </p:cNvPr>
          <p:cNvSpPr>
            <a:spLocks noGrp="1"/>
          </p:cNvSpPr>
          <p:nvPr>
            <p:ph type="body" idx="1"/>
          </p:nvPr>
        </p:nvSpPr>
        <p:spPr/>
        <p:txBody>
          <a:bodyPr/>
          <a:lstStyle/>
          <a:p>
            <a:pPr marL="588518" marR="18190" lvl="1" indent="0">
              <a:buNone/>
            </a:pPr>
            <a:r>
              <a:rPr lang="en-US" b="1" dirty="0">
                <a:solidFill>
                  <a:srgbClr val="00ABBD"/>
                </a:solidFill>
                <a:latin typeface="Courier New" panose="02070309020205020404" pitchFamily="49" charset="0"/>
              </a:rPr>
              <a:t>SELECT	OrderNumber, SKU, (Quantity * Price) AS EP </a:t>
            </a:r>
          </a:p>
          <a:p>
            <a:pPr marL="588518" marR="18190" lvl="1" indent="0">
              <a:buNone/>
            </a:pPr>
            <a:r>
              <a:rPr lang="en-US" b="1" dirty="0">
                <a:solidFill>
                  <a:srgbClr val="00ABBD"/>
                </a:solidFill>
                <a:latin typeface="Courier New" panose="02070309020205020404" pitchFamily="49" charset="0"/>
              </a:rPr>
              <a:t>FROM	ORDER_ITEM</a:t>
            </a:r>
          </a:p>
          <a:p>
            <a:pPr marL="588518" lvl="1" indent="0">
              <a:buNone/>
            </a:pPr>
            <a:r>
              <a:rPr lang="en-US" b="1" dirty="0">
                <a:solidFill>
                  <a:srgbClr val="00ABBD"/>
                </a:solidFill>
                <a:latin typeface="Courier New" panose="02070309020205020404" pitchFamily="49" charset="0"/>
              </a:rPr>
              <a:t>ORDER BY	OrderNumber, SKU;</a:t>
            </a:r>
          </a:p>
          <a:p>
            <a:endParaRPr lang="en-US" dirty="0"/>
          </a:p>
        </p:txBody>
      </p:sp>
      <p:pic>
        <p:nvPicPr>
          <p:cNvPr id="5" name="Picture 4">
            <a:extLst>
              <a:ext uri="{FF2B5EF4-FFF2-40B4-BE49-F238E27FC236}">
                <a16:creationId xmlns:a16="http://schemas.microsoft.com/office/drawing/2014/main" id="{2B730E4B-BA22-4395-AF20-8EEEBC21E099}"/>
              </a:ext>
            </a:extLst>
          </p:cNvPr>
          <p:cNvPicPr>
            <a:picLocks noChangeAspect="1"/>
          </p:cNvPicPr>
          <p:nvPr/>
        </p:nvPicPr>
        <p:blipFill>
          <a:blip r:embed="rId2"/>
          <a:stretch>
            <a:fillRect/>
          </a:stretch>
        </p:blipFill>
        <p:spPr>
          <a:xfrm>
            <a:off x="4337092" y="3130069"/>
            <a:ext cx="3517817" cy="2511974"/>
          </a:xfrm>
          <a:prstGeom prst="rect">
            <a:avLst/>
          </a:prstGeom>
        </p:spPr>
      </p:pic>
    </p:spTree>
    <p:extLst>
      <p:ext uri="{BB962C8B-B14F-4D97-AF65-F5344CB8AC3E}">
        <p14:creationId xmlns:p14="http://schemas.microsoft.com/office/powerpoint/2010/main" val="282786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2DE8-5F73-4FCA-B24D-8BC3C3919289}"/>
              </a:ext>
            </a:extLst>
          </p:cNvPr>
          <p:cNvSpPr>
            <a:spLocks noGrp="1"/>
          </p:cNvSpPr>
          <p:nvPr>
            <p:ph type="title"/>
          </p:nvPr>
        </p:nvSpPr>
        <p:spPr/>
        <p:txBody>
          <a:bodyPr/>
          <a:lstStyle/>
          <a:p>
            <a:r>
              <a:rPr lang="en-US" sz="3200" dirty="0"/>
              <a:t>Performing Calculations in SQL Queries</a:t>
            </a:r>
            <a:br>
              <a:rPr lang="en-US" dirty="0"/>
            </a:br>
            <a:r>
              <a:rPr lang="en-US" dirty="0"/>
              <a:t>Using </a:t>
            </a:r>
            <a:r>
              <a:rPr lang="en-US" sz="3000" dirty="0"/>
              <a:t>SQL Expressions II</a:t>
            </a:r>
            <a:endParaRPr lang="en-US" dirty="0"/>
          </a:p>
        </p:txBody>
      </p:sp>
      <p:sp>
        <p:nvSpPr>
          <p:cNvPr id="3" name="Text Placeholder 2">
            <a:extLst>
              <a:ext uri="{FF2B5EF4-FFF2-40B4-BE49-F238E27FC236}">
                <a16:creationId xmlns:a16="http://schemas.microsoft.com/office/drawing/2014/main" id="{8F55771A-2094-463A-9D94-9F6551C6FE80}"/>
              </a:ext>
            </a:extLst>
          </p:cNvPr>
          <p:cNvSpPr>
            <a:spLocks noGrp="1"/>
          </p:cNvSpPr>
          <p:nvPr>
            <p:ph type="body" idx="1"/>
          </p:nvPr>
        </p:nvSpPr>
        <p:spPr/>
        <p:txBody>
          <a:bodyPr/>
          <a:lstStyle/>
          <a:p>
            <a:pPr marL="588518" marR="42570" lvl="1" indent="0">
              <a:buNone/>
            </a:pPr>
            <a:r>
              <a:rPr lang="en-US" b="1" dirty="0">
                <a:solidFill>
                  <a:srgbClr val="00ABBD"/>
                </a:solidFill>
                <a:latin typeface="Courier New" panose="02070309020205020404" pitchFamily="49" charset="0"/>
              </a:rPr>
              <a:t>SELECT	OrderNumber, SKU</a:t>
            </a:r>
          </a:p>
          <a:p>
            <a:pPr marL="588518" lvl="1" indent="0">
              <a:buNone/>
            </a:pPr>
            <a:r>
              <a:rPr lang="en-US" b="1" dirty="0">
                <a:solidFill>
                  <a:srgbClr val="00ABBD"/>
                </a:solidFill>
                <a:latin typeface="Courier New" panose="02070309020205020404" pitchFamily="49" charset="0"/>
              </a:rPr>
              <a:t>FROM	ORDER_ITEM</a:t>
            </a:r>
          </a:p>
          <a:p>
            <a:pPr marL="588518" marR="25830" lvl="1" indent="0">
              <a:buNone/>
            </a:pPr>
            <a:r>
              <a:rPr lang="en-US" b="1" dirty="0">
                <a:solidFill>
                  <a:srgbClr val="00ABBD"/>
                </a:solidFill>
                <a:latin typeface="Courier New" panose="02070309020205020404" pitchFamily="49" charset="0"/>
              </a:rPr>
              <a:t>WHERE	Quantity * Price) &lt;&gt; ExtendedPrice </a:t>
            </a:r>
          </a:p>
          <a:p>
            <a:pPr marL="588518" marR="25830" lvl="1" indent="0">
              <a:buNone/>
            </a:pPr>
            <a:r>
              <a:rPr lang="en-US" b="1" dirty="0">
                <a:solidFill>
                  <a:srgbClr val="00ABBD"/>
                </a:solidFill>
                <a:latin typeface="Courier New" panose="02070309020205020404" pitchFamily="49" charset="0"/>
              </a:rPr>
              <a:t>ORDER BY	OrderNumber, SKU;</a:t>
            </a:r>
          </a:p>
          <a:p>
            <a:endParaRPr lang="en-US" dirty="0"/>
          </a:p>
        </p:txBody>
      </p:sp>
      <p:pic>
        <p:nvPicPr>
          <p:cNvPr id="5" name="Picture 4">
            <a:extLst>
              <a:ext uri="{FF2B5EF4-FFF2-40B4-BE49-F238E27FC236}">
                <a16:creationId xmlns:a16="http://schemas.microsoft.com/office/drawing/2014/main" id="{4C70A8F9-0396-441C-A218-4CFDB31CB305}"/>
              </a:ext>
            </a:extLst>
          </p:cNvPr>
          <p:cNvPicPr>
            <a:picLocks noChangeAspect="1"/>
          </p:cNvPicPr>
          <p:nvPr/>
        </p:nvPicPr>
        <p:blipFill>
          <a:blip r:embed="rId2"/>
          <a:stretch>
            <a:fillRect/>
          </a:stretch>
        </p:blipFill>
        <p:spPr>
          <a:xfrm>
            <a:off x="4327199" y="3760389"/>
            <a:ext cx="3537603" cy="1142351"/>
          </a:xfrm>
          <a:prstGeom prst="rect">
            <a:avLst/>
          </a:prstGeom>
        </p:spPr>
      </p:pic>
    </p:spTree>
    <p:extLst>
      <p:ext uri="{BB962C8B-B14F-4D97-AF65-F5344CB8AC3E}">
        <p14:creationId xmlns:p14="http://schemas.microsoft.com/office/powerpoint/2010/main" val="789301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21D3-22BD-44F8-9C9B-0F585AD9FFD0}"/>
              </a:ext>
            </a:extLst>
          </p:cNvPr>
          <p:cNvSpPr>
            <a:spLocks noGrp="1"/>
          </p:cNvSpPr>
          <p:nvPr>
            <p:ph type="title"/>
          </p:nvPr>
        </p:nvSpPr>
        <p:spPr/>
        <p:txBody>
          <a:bodyPr/>
          <a:lstStyle/>
          <a:p>
            <a:r>
              <a:rPr lang="en-US" sz="3200" dirty="0"/>
              <a:t>Performing Calculations in SQL Queries</a:t>
            </a:r>
            <a:br>
              <a:rPr lang="en-US" dirty="0"/>
            </a:br>
            <a:r>
              <a:rPr lang="en-US" sz="2200" dirty="0"/>
              <a:t>Using SQL Expressions with String Functions: Concatenation</a:t>
            </a:r>
          </a:p>
        </p:txBody>
      </p:sp>
      <p:sp>
        <p:nvSpPr>
          <p:cNvPr id="3" name="Text Placeholder 2">
            <a:extLst>
              <a:ext uri="{FF2B5EF4-FFF2-40B4-BE49-F238E27FC236}">
                <a16:creationId xmlns:a16="http://schemas.microsoft.com/office/drawing/2014/main" id="{4B589BFA-DF35-437F-89A6-B5D1A10EC3FF}"/>
              </a:ext>
            </a:extLst>
          </p:cNvPr>
          <p:cNvSpPr>
            <a:spLocks noGrp="1"/>
          </p:cNvSpPr>
          <p:nvPr>
            <p:ph type="body" idx="1"/>
          </p:nvPr>
        </p:nvSpPr>
        <p:spPr/>
        <p:txBody>
          <a:bodyPr/>
          <a:lstStyle/>
          <a:p>
            <a:pPr marL="588518" marR="34800" lvl="1" indent="0">
              <a:buNone/>
            </a:pPr>
            <a:r>
              <a:rPr lang="en-US" b="1" dirty="0">
                <a:solidFill>
                  <a:srgbClr val="00ABBD"/>
                </a:solidFill>
                <a:latin typeface="Courier New" panose="02070309020205020404" pitchFamily="49" charset="0"/>
              </a:rPr>
              <a:t>SELECT	SKU, SKU_Description, (Buyer+' in '+Department) AS 		Sponsor </a:t>
            </a:r>
          </a:p>
          <a:p>
            <a:pPr marL="588518" marR="34800"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ORDER BY 	SKU;</a:t>
            </a:r>
          </a:p>
          <a:p>
            <a:endParaRPr lang="en-US" dirty="0"/>
          </a:p>
        </p:txBody>
      </p:sp>
      <p:pic>
        <p:nvPicPr>
          <p:cNvPr id="5" name="Picture 4">
            <a:extLst>
              <a:ext uri="{FF2B5EF4-FFF2-40B4-BE49-F238E27FC236}">
                <a16:creationId xmlns:a16="http://schemas.microsoft.com/office/drawing/2014/main" id="{7A567F8C-1071-47C1-9216-E84DA0C04AE9}"/>
              </a:ext>
            </a:extLst>
          </p:cNvPr>
          <p:cNvPicPr>
            <a:picLocks noChangeAspect="1"/>
          </p:cNvPicPr>
          <p:nvPr/>
        </p:nvPicPr>
        <p:blipFill>
          <a:blip r:embed="rId2"/>
          <a:stretch>
            <a:fillRect/>
          </a:stretch>
        </p:blipFill>
        <p:spPr>
          <a:xfrm>
            <a:off x="3224411" y="3224881"/>
            <a:ext cx="5743178" cy="3052400"/>
          </a:xfrm>
          <a:prstGeom prst="rect">
            <a:avLst/>
          </a:prstGeom>
        </p:spPr>
      </p:pic>
    </p:spTree>
    <p:extLst>
      <p:ext uri="{BB962C8B-B14F-4D97-AF65-F5344CB8AC3E}">
        <p14:creationId xmlns:p14="http://schemas.microsoft.com/office/powerpoint/2010/main" val="3641442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01C94-58BD-4352-82F8-A3891E15AE13}"/>
              </a:ext>
            </a:extLst>
          </p:cNvPr>
          <p:cNvSpPr>
            <a:spLocks noGrp="1"/>
          </p:cNvSpPr>
          <p:nvPr>
            <p:ph type="title"/>
          </p:nvPr>
        </p:nvSpPr>
        <p:spPr/>
        <p:txBody>
          <a:bodyPr/>
          <a:lstStyle/>
          <a:p>
            <a:r>
              <a:rPr lang="en-US" sz="3200" dirty="0"/>
              <a:t>Performing Calculations in SQL Queries</a:t>
            </a:r>
            <a:br>
              <a:rPr lang="en-US" dirty="0"/>
            </a:br>
            <a:r>
              <a:rPr lang="en-US" sz="2200" dirty="0"/>
              <a:t>Using SQL Expressions with String Functions: Concatenation</a:t>
            </a:r>
            <a:endParaRPr lang="en-US" dirty="0"/>
          </a:p>
        </p:txBody>
      </p:sp>
      <p:sp>
        <p:nvSpPr>
          <p:cNvPr id="3" name="Text Placeholder 2">
            <a:extLst>
              <a:ext uri="{FF2B5EF4-FFF2-40B4-BE49-F238E27FC236}">
                <a16:creationId xmlns:a16="http://schemas.microsoft.com/office/drawing/2014/main" id="{369F3E11-9C12-425C-8FD9-B3FB6F6E8A78}"/>
              </a:ext>
            </a:extLst>
          </p:cNvPr>
          <p:cNvSpPr>
            <a:spLocks noGrp="1"/>
          </p:cNvSpPr>
          <p:nvPr>
            <p:ph type="body" idx="1"/>
          </p:nvPr>
        </p:nvSpPr>
        <p:spPr/>
        <p:txBody>
          <a:bodyPr/>
          <a:lstStyle/>
          <a:p>
            <a:pPr marL="588518" marR="34800" lvl="1" indent="0">
              <a:buNone/>
            </a:pPr>
            <a:r>
              <a:rPr lang="en-US" b="1" dirty="0">
                <a:solidFill>
                  <a:srgbClr val="00ABBD"/>
                </a:solidFill>
                <a:latin typeface="Courier New" panose="02070309020205020404" pitchFamily="49" charset="0"/>
              </a:rPr>
              <a:t>SELECT	SKU, SKU_Description, RTRIM(Buyer)+' in ‘ 			+RTRIM(Department) AS Sponsor </a:t>
            </a:r>
          </a:p>
          <a:p>
            <a:pPr marL="588518" marR="9390"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ORDER BY 	SKU;</a:t>
            </a:r>
          </a:p>
          <a:p>
            <a:endParaRPr lang="en-US" dirty="0"/>
          </a:p>
        </p:txBody>
      </p:sp>
      <p:pic>
        <p:nvPicPr>
          <p:cNvPr id="5" name="Picture 4">
            <a:extLst>
              <a:ext uri="{FF2B5EF4-FFF2-40B4-BE49-F238E27FC236}">
                <a16:creationId xmlns:a16="http://schemas.microsoft.com/office/drawing/2014/main" id="{3323DF69-A4B3-4767-8959-2B128F56BACF}"/>
              </a:ext>
            </a:extLst>
          </p:cNvPr>
          <p:cNvPicPr>
            <a:picLocks noChangeAspect="1"/>
          </p:cNvPicPr>
          <p:nvPr/>
        </p:nvPicPr>
        <p:blipFill>
          <a:blip r:embed="rId2"/>
          <a:stretch>
            <a:fillRect/>
          </a:stretch>
        </p:blipFill>
        <p:spPr>
          <a:xfrm>
            <a:off x="3817555" y="3202595"/>
            <a:ext cx="4556890" cy="2923569"/>
          </a:xfrm>
          <a:prstGeom prst="rect">
            <a:avLst/>
          </a:prstGeom>
        </p:spPr>
      </p:pic>
    </p:spTree>
    <p:extLst>
      <p:ext uri="{BB962C8B-B14F-4D97-AF65-F5344CB8AC3E}">
        <p14:creationId xmlns:p14="http://schemas.microsoft.com/office/powerpoint/2010/main" val="41165235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6BC-B110-4E8D-B8E6-B1B81B8FEC43}"/>
              </a:ext>
            </a:extLst>
          </p:cNvPr>
          <p:cNvSpPr>
            <a:spLocks noGrp="1"/>
          </p:cNvSpPr>
          <p:nvPr>
            <p:ph type="title"/>
          </p:nvPr>
        </p:nvSpPr>
        <p:spPr/>
        <p:txBody>
          <a:bodyPr/>
          <a:lstStyle/>
          <a:p>
            <a:r>
              <a:rPr lang="en-US" dirty="0"/>
              <a:t>Grouping Rows in SQL Queries</a:t>
            </a:r>
            <a:br>
              <a:rPr lang="en-US" dirty="0"/>
            </a:br>
            <a:r>
              <a:rPr lang="en-US" sz="3000" dirty="0"/>
              <a:t>The SQL GROUP BY Clause</a:t>
            </a:r>
            <a:endParaRPr lang="en-US" dirty="0"/>
          </a:p>
        </p:txBody>
      </p:sp>
      <p:sp>
        <p:nvSpPr>
          <p:cNvPr id="3" name="Text Placeholder 2">
            <a:extLst>
              <a:ext uri="{FF2B5EF4-FFF2-40B4-BE49-F238E27FC236}">
                <a16:creationId xmlns:a16="http://schemas.microsoft.com/office/drawing/2014/main" id="{ACE5062C-B70D-4990-A65F-A5B11DBA3789}"/>
              </a:ext>
            </a:extLst>
          </p:cNvPr>
          <p:cNvSpPr>
            <a:spLocks noGrp="1"/>
          </p:cNvSpPr>
          <p:nvPr>
            <p:ph type="body" idx="1"/>
          </p:nvPr>
        </p:nvSpPr>
        <p:spPr/>
        <p:txBody>
          <a:bodyPr/>
          <a:lstStyle/>
          <a:p>
            <a:pPr marL="101600" indent="0">
              <a:spcBef>
                <a:spcPts val="500"/>
              </a:spcBef>
              <a:buNone/>
            </a:pPr>
            <a:endParaRPr lang="en-US" sz="800" dirty="0">
              <a:latin typeface="Times New Roman" panose="02020603050405020304" pitchFamily="18" charset="0"/>
            </a:endParaRPr>
          </a:p>
          <a:p>
            <a:pPr marL="558800" lvl="1" indent="0">
              <a:buNone/>
            </a:pPr>
            <a:r>
              <a:rPr lang="en-US" b="1" dirty="0">
                <a:solidFill>
                  <a:srgbClr val="00ABBD"/>
                </a:solidFill>
                <a:latin typeface="Courier New" panose="02070309020205020404" pitchFamily="49" charset="0"/>
              </a:rPr>
              <a:t>SELECT	Department, COUNT(SKU) AS NumberOfCatalogItems</a:t>
            </a:r>
            <a:endParaRPr lang="en-US" sz="800" dirty="0">
              <a:solidFill>
                <a:srgbClr val="00ABBD"/>
              </a:solidFill>
              <a:latin typeface="Times New Roman" panose="02020603050405020304" pitchFamily="18" charset="0"/>
            </a:endParaRPr>
          </a:p>
          <a:p>
            <a:pPr marL="558800" lvl="1" indent="0">
              <a:buNone/>
            </a:pPr>
            <a:r>
              <a:rPr lang="en-US" b="1" dirty="0">
                <a:solidFill>
                  <a:srgbClr val="00ABBD"/>
                </a:solidFill>
                <a:latin typeface="Courier New" panose="02070309020205020404" pitchFamily="49" charset="0"/>
              </a:rPr>
              <a:t>FROM	CATALOG_SKU_2017	</a:t>
            </a:r>
            <a:endParaRPr lang="en-US" sz="800" dirty="0">
              <a:solidFill>
                <a:srgbClr val="00ABBD"/>
              </a:solidFill>
              <a:latin typeface="Times New Roman" panose="02020603050405020304" pitchFamily="18" charset="0"/>
            </a:endParaRPr>
          </a:p>
          <a:p>
            <a:pPr marL="558800" lvl="1" indent="0">
              <a:buNone/>
            </a:pPr>
            <a:r>
              <a:rPr lang="en-US" b="1" dirty="0">
                <a:solidFill>
                  <a:srgbClr val="00ABBD"/>
                </a:solidFill>
                <a:latin typeface="Courier New" panose="02070309020205020404" pitchFamily="49" charset="0"/>
              </a:rPr>
              <a:t>WHERE	CatalogPage IS NOT NULL	</a:t>
            </a:r>
            <a:endParaRPr lang="en-US" sz="800" dirty="0">
              <a:solidFill>
                <a:srgbClr val="00ABBD"/>
              </a:solidFill>
              <a:latin typeface="Times New Roman" panose="02020603050405020304" pitchFamily="18" charset="0"/>
            </a:endParaRPr>
          </a:p>
          <a:p>
            <a:pPr marL="588518" lvl="1" indent="0">
              <a:buNone/>
            </a:pPr>
            <a:r>
              <a:rPr lang="en-US" b="1" dirty="0">
                <a:solidFill>
                  <a:srgbClr val="00ABBD"/>
                </a:solidFill>
                <a:latin typeface="Courier New" panose="02070309020205020404" pitchFamily="49" charset="0"/>
              </a:rPr>
              <a:t>GROUP BY 	Department;	</a:t>
            </a:r>
            <a:endParaRPr lang="en-US" sz="800" dirty="0">
              <a:solidFill>
                <a:srgbClr val="00ABBD"/>
              </a:solidFill>
              <a:latin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15BB7681-1C69-4694-8937-E37FC109A7B9}"/>
              </a:ext>
            </a:extLst>
          </p:cNvPr>
          <p:cNvPicPr>
            <a:picLocks noChangeAspect="1"/>
          </p:cNvPicPr>
          <p:nvPr/>
        </p:nvPicPr>
        <p:blipFill>
          <a:blip r:embed="rId2"/>
          <a:stretch>
            <a:fillRect/>
          </a:stretch>
        </p:blipFill>
        <p:spPr>
          <a:xfrm>
            <a:off x="3833487" y="3790224"/>
            <a:ext cx="4525026" cy="1467576"/>
          </a:xfrm>
          <a:prstGeom prst="rect">
            <a:avLst/>
          </a:prstGeom>
        </p:spPr>
      </p:pic>
    </p:spTree>
    <p:extLst>
      <p:ext uri="{BB962C8B-B14F-4D97-AF65-F5344CB8AC3E}">
        <p14:creationId xmlns:p14="http://schemas.microsoft.com/office/powerpoint/2010/main" val="3999812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EA5A-0EBB-41A9-946F-252DC1639527}"/>
              </a:ext>
            </a:extLst>
          </p:cNvPr>
          <p:cNvSpPr>
            <a:spLocks noGrp="1"/>
          </p:cNvSpPr>
          <p:nvPr>
            <p:ph type="title"/>
          </p:nvPr>
        </p:nvSpPr>
        <p:spPr/>
        <p:txBody>
          <a:bodyPr/>
          <a:lstStyle/>
          <a:p>
            <a:r>
              <a:rPr lang="en-US" dirty="0"/>
              <a:t>The Components of a Database System</a:t>
            </a:r>
          </a:p>
        </p:txBody>
      </p:sp>
      <p:pic>
        <p:nvPicPr>
          <p:cNvPr id="5" name="Picture 4">
            <a:extLst>
              <a:ext uri="{FF2B5EF4-FFF2-40B4-BE49-F238E27FC236}">
                <a16:creationId xmlns:a16="http://schemas.microsoft.com/office/drawing/2014/main" id="{47B4EB92-AC24-46D6-9944-DC4A2380E326}"/>
              </a:ext>
            </a:extLst>
          </p:cNvPr>
          <p:cNvPicPr>
            <a:picLocks noChangeAspect="1"/>
          </p:cNvPicPr>
          <p:nvPr/>
        </p:nvPicPr>
        <p:blipFill>
          <a:blip r:embed="rId2"/>
          <a:stretch>
            <a:fillRect/>
          </a:stretch>
        </p:blipFill>
        <p:spPr>
          <a:xfrm>
            <a:off x="2102343" y="1600201"/>
            <a:ext cx="7987314" cy="1861225"/>
          </a:xfrm>
          <a:prstGeom prst="rect">
            <a:avLst/>
          </a:prstGeom>
        </p:spPr>
      </p:pic>
    </p:spTree>
    <p:extLst>
      <p:ext uri="{BB962C8B-B14F-4D97-AF65-F5344CB8AC3E}">
        <p14:creationId xmlns:p14="http://schemas.microsoft.com/office/powerpoint/2010/main" val="4018865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2DBE-60D8-4638-8B58-3D94EB547835}"/>
              </a:ext>
            </a:extLst>
          </p:cNvPr>
          <p:cNvSpPr>
            <a:spLocks noGrp="1"/>
          </p:cNvSpPr>
          <p:nvPr>
            <p:ph type="title"/>
          </p:nvPr>
        </p:nvSpPr>
        <p:spPr/>
        <p:txBody>
          <a:bodyPr/>
          <a:lstStyle/>
          <a:p>
            <a:r>
              <a:rPr lang="en-US" dirty="0"/>
              <a:t>Grouping Rows in SQL Queries</a:t>
            </a:r>
            <a:br>
              <a:rPr lang="en-US" dirty="0"/>
            </a:br>
            <a:r>
              <a:rPr lang="en-US" sz="3000" dirty="0"/>
              <a:t>The SQL HAVING Clause</a:t>
            </a:r>
            <a:endParaRPr lang="en-US" dirty="0"/>
          </a:p>
        </p:txBody>
      </p:sp>
      <p:sp>
        <p:nvSpPr>
          <p:cNvPr id="3" name="Text Placeholder 2">
            <a:extLst>
              <a:ext uri="{FF2B5EF4-FFF2-40B4-BE49-F238E27FC236}">
                <a16:creationId xmlns:a16="http://schemas.microsoft.com/office/drawing/2014/main" id="{C10D79A8-01B1-4712-8B69-6D669E343A82}"/>
              </a:ext>
            </a:extLst>
          </p:cNvPr>
          <p:cNvSpPr>
            <a:spLocks noGrp="1"/>
          </p:cNvSpPr>
          <p:nvPr>
            <p:ph type="body" idx="1"/>
          </p:nvPr>
        </p:nvSpPr>
        <p:spPr/>
        <p:txBody>
          <a:bodyPr/>
          <a:lstStyle/>
          <a:p>
            <a:endParaRPr lang="en-US" sz="800" dirty="0">
              <a:latin typeface="Times New Roman" panose="02020603050405020304" pitchFamily="18" charset="0"/>
            </a:endParaRPr>
          </a:p>
          <a:p>
            <a:pPr marL="71882" indent="0">
              <a:spcBef>
                <a:spcPts val="500"/>
              </a:spcBef>
              <a:buNone/>
            </a:pPr>
            <a:r>
              <a:rPr lang="en-US" b="1" dirty="0">
                <a:solidFill>
                  <a:srgbClr val="00ABBD"/>
                </a:solidFill>
                <a:latin typeface="Courier New" panose="02070309020205020404" pitchFamily="49" charset="0"/>
              </a:rPr>
              <a:t>SELECT		Department, COUNT(SKU) AS NumberOfCatalogItems</a:t>
            </a:r>
            <a:endParaRPr lang="en-US" sz="800" dirty="0">
              <a:solidFill>
                <a:srgbClr val="00ABBD"/>
              </a:solidFill>
              <a:latin typeface="Times New Roman" panose="02020603050405020304" pitchFamily="18" charset="0"/>
            </a:endParaRPr>
          </a:p>
          <a:p>
            <a:pPr marL="71882" indent="0">
              <a:spcBef>
                <a:spcPts val="500"/>
              </a:spcBef>
              <a:buNone/>
            </a:pPr>
            <a:r>
              <a:rPr lang="en-US" b="1" dirty="0">
                <a:solidFill>
                  <a:srgbClr val="00ABBD"/>
                </a:solidFill>
                <a:latin typeface="Courier New" panose="02070309020205020404" pitchFamily="49" charset="0"/>
              </a:rPr>
              <a:t>FROM		CATALOG_SKU_2017	</a:t>
            </a:r>
            <a:endParaRPr lang="en-US" sz="800" dirty="0">
              <a:solidFill>
                <a:srgbClr val="00ABBD"/>
              </a:solidFill>
              <a:latin typeface="Times New Roman" panose="02020603050405020304" pitchFamily="18" charset="0"/>
            </a:endParaRPr>
          </a:p>
          <a:p>
            <a:pPr marL="71882" indent="0">
              <a:spcBef>
                <a:spcPts val="500"/>
              </a:spcBef>
              <a:buNone/>
            </a:pPr>
            <a:r>
              <a:rPr lang="en-US" b="1" dirty="0">
                <a:solidFill>
                  <a:srgbClr val="00ABBD"/>
                </a:solidFill>
                <a:latin typeface="Courier New" panose="02070309020205020404" pitchFamily="49" charset="0"/>
              </a:rPr>
              <a:t>WHERE		CatalogPage IS NOT NULL	</a:t>
            </a:r>
            <a:endParaRPr lang="en-US" sz="800" dirty="0">
              <a:solidFill>
                <a:srgbClr val="00ABBD"/>
              </a:solidFill>
              <a:latin typeface="Times New Roman" panose="02020603050405020304" pitchFamily="18" charset="0"/>
            </a:endParaRPr>
          </a:p>
          <a:p>
            <a:pPr marL="101600" indent="0">
              <a:spcBef>
                <a:spcPts val="500"/>
              </a:spcBef>
              <a:buNone/>
            </a:pPr>
            <a:r>
              <a:rPr lang="en-US" b="1" dirty="0">
                <a:solidFill>
                  <a:srgbClr val="00ABBD"/>
                </a:solidFill>
                <a:latin typeface="Courier New" panose="02070309020205020404" pitchFamily="49" charset="0"/>
              </a:rPr>
              <a:t>GROUP	BY 	Department	</a:t>
            </a:r>
            <a:endParaRPr lang="en-US" sz="800" dirty="0">
              <a:solidFill>
                <a:srgbClr val="00ABBD"/>
              </a:solidFill>
              <a:latin typeface="Times New Roman" panose="02020603050405020304" pitchFamily="18" charset="0"/>
            </a:endParaRPr>
          </a:p>
          <a:p>
            <a:pPr marL="71882" indent="0">
              <a:spcBef>
                <a:spcPts val="500"/>
              </a:spcBef>
              <a:buNone/>
            </a:pPr>
            <a:r>
              <a:rPr lang="en-US" b="1" dirty="0">
                <a:solidFill>
                  <a:srgbClr val="00ABBD"/>
                </a:solidFill>
                <a:latin typeface="Courier New" panose="02070309020205020404" pitchFamily="49" charset="0"/>
              </a:rPr>
              <a:t>HAVING		COUNT(SKU) &gt; 2;	</a:t>
            </a:r>
            <a:endParaRPr lang="en-US" sz="800" dirty="0">
              <a:solidFill>
                <a:srgbClr val="00ABBD"/>
              </a:solidFill>
              <a:latin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BB727DD7-0163-4289-8970-570F736F91A6}"/>
              </a:ext>
            </a:extLst>
          </p:cNvPr>
          <p:cNvPicPr>
            <a:picLocks noChangeAspect="1"/>
          </p:cNvPicPr>
          <p:nvPr/>
        </p:nvPicPr>
        <p:blipFill>
          <a:blip r:embed="rId2"/>
          <a:stretch>
            <a:fillRect/>
          </a:stretch>
        </p:blipFill>
        <p:spPr>
          <a:xfrm>
            <a:off x="3375555" y="4003354"/>
            <a:ext cx="5440890" cy="889659"/>
          </a:xfrm>
          <a:prstGeom prst="rect">
            <a:avLst/>
          </a:prstGeom>
        </p:spPr>
      </p:pic>
    </p:spTree>
    <p:extLst>
      <p:ext uri="{BB962C8B-B14F-4D97-AF65-F5344CB8AC3E}">
        <p14:creationId xmlns:p14="http://schemas.microsoft.com/office/powerpoint/2010/main" val="909323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0613-FA0C-4159-80D8-01899A21D972}"/>
              </a:ext>
            </a:extLst>
          </p:cNvPr>
          <p:cNvSpPr>
            <a:spLocks noGrp="1"/>
          </p:cNvSpPr>
          <p:nvPr>
            <p:ph type="title"/>
          </p:nvPr>
        </p:nvSpPr>
        <p:spPr/>
        <p:txBody>
          <a:bodyPr/>
          <a:lstStyle/>
          <a:p>
            <a:r>
              <a:rPr lang="en-US" dirty="0"/>
              <a:t>Grouping Rows in SQL Queries</a:t>
            </a:r>
          </a:p>
        </p:txBody>
      </p:sp>
      <p:sp>
        <p:nvSpPr>
          <p:cNvPr id="3" name="Text Placeholder 2">
            <a:extLst>
              <a:ext uri="{FF2B5EF4-FFF2-40B4-BE49-F238E27FC236}">
                <a16:creationId xmlns:a16="http://schemas.microsoft.com/office/drawing/2014/main" id="{0E812979-D996-44EA-BC52-39724798420E}"/>
              </a:ext>
            </a:extLst>
          </p:cNvPr>
          <p:cNvSpPr>
            <a:spLocks noGrp="1"/>
          </p:cNvSpPr>
          <p:nvPr>
            <p:ph type="body" idx="1"/>
          </p:nvPr>
        </p:nvSpPr>
        <p:spPr/>
        <p:txBody>
          <a:bodyPr/>
          <a:lstStyle/>
          <a:p>
            <a:pPr marL="342900" indent="-342900" fontAlgn="base">
              <a:spcBef>
                <a:spcPct val="20000"/>
              </a:spcBef>
              <a:spcAft>
                <a:spcPct val="0"/>
              </a:spcAft>
              <a:buFontTx/>
              <a:buChar char="•"/>
            </a:pPr>
            <a:r>
              <a:rPr lang="en-US" sz="2400" dirty="0">
                <a:solidFill>
                  <a:srgbClr val="000000"/>
                </a:solidFill>
              </a:rPr>
              <a:t>The SQL </a:t>
            </a:r>
            <a:r>
              <a:rPr lang="en-US" sz="2400" b="1" dirty="0">
                <a:solidFill>
                  <a:srgbClr val="0099CC"/>
                </a:solidFill>
              </a:rPr>
              <a:t>WHERE</a:t>
            </a:r>
            <a:r>
              <a:rPr lang="en-US" sz="2400" dirty="0">
                <a:solidFill>
                  <a:srgbClr val="000000"/>
                </a:solidFill>
              </a:rPr>
              <a:t> clause specifies which </a:t>
            </a:r>
            <a:r>
              <a:rPr lang="en-US" sz="2400" i="1" dirty="0">
                <a:solidFill>
                  <a:srgbClr val="000000"/>
                </a:solidFill>
              </a:rPr>
              <a:t>rows </a:t>
            </a:r>
            <a:r>
              <a:rPr lang="en-US" sz="2400" dirty="0">
                <a:solidFill>
                  <a:srgbClr val="000000"/>
                </a:solidFill>
              </a:rPr>
              <a:t>will be used to determine the groups.</a:t>
            </a:r>
          </a:p>
          <a:p>
            <a:pPr marL="342900" indent="-342900" fontAlgn="base">
              <a:spcBef>
                <a:spcPct val="20000"/>
              </a:spcBef>
              <a:spcAft>
                <a:spcPct val="0"/>
              </a:spcAft>
              <a:buFontTx/>
              <a:buChar char="•"/>
            </a:pPr>
            <a:r>
              <a:rPr lang="en-US" sz="2400" dirty="0">
                <a:solidFill>
                  <a:srgbClr val="000000"/>
                </a:solidFill>
              </a:rPr>
              <a:t>The SQL </a:t>
            </a:r>
            <a:r>
              <a:rPr lang="en-US" sz="2400" b="1" dirty="0">
                <a:solidFill>
                  <a:srgbClr val="0099CC"/>
                </a:solidFill>
              </a:rPr>
              <a:t>HAVING</a:t>
            </a:r>
            <a:r>
              <a:rPr lang="en-US" sz="2400" dirty="0">
                <a:solidFill>
                  <a:srgbClr val="000000"/>
                </a:solidFill>
              </a:rPr>
              <a:t> clause specifies which </a:t>
            </a:r>
            <a:r>
              <a:rPr lang="en-US" sz="2400" i="1" dirty="0">
                <a:solidFill>
                  <a:srgbClr val="000000"/>
                </a:solidFill>
              </a:rPr>
              <a:t>groups </a:t>
            </a:r>
            <a:r>
              <a:rPr lang="en-US" sz="2400" dirty="0">
                <a:solidFill>
                  <a:srgbClr val="000000"/>
                </a:solidFill>
              </a:rPr>
              <a:t>will be used in the final result.</a:t>
            </a:r>
          </a:p>
          <a:p>
            <a:pPr marL="342900" indent="-342900" fontAlgn="base">
              <a:spcBef>
                <a:spcPct val="20000"/>
              </a:spcBef>
              <a:spcAft>
                <a:spcPct val="0"/>
              </a:spcAft>
              <a:buFontTx/>
              <a:buChar char="•"/>
            </a:pPr>
            <a:r>
              <a:rPr lang="en-US" sz="2400" dirty="0">
                <a:solidFill>
                  <a:srgbClr val="000000"/>
                </a:solidFill>
              </a:rPr>
              <a:t>In general, place </a:t>
            </a:r>
            <a:r>
              <a:rPr lang="en-US" sz="2400" b="1" dirty="0">
                <a:solidFill>
                  <a:srgbClr val="0099CC"/>
                </a:solidFill>
              </a:rPr>
              <a:t>WHERE</a:t>
            </a:r>
            <a:r>
              <a:rPr lang="en-US" sz="2400" dirty="0">
                <a:solidFill>
                  <a:srgbClr val="000000"/>
                </a:solidFill>
              </a:rPr>
              <a:t> before </a:t>
            </a:r>
            <a:r>
              <a:rPr lang="en-US" sz="2400" b="1" dirty="0">
                <a:solidFill>
                  <a:srgbClr val="0099CC"/>
                </a:solidFill>
              </a:rPr>
              <a:t>GROUP BY</a:t>
            </a:r>
            <a:r>
              <a:rPr lang="en-US" sz="2400" dirty="0">
                <a:solidFill>
                  <a:srgbClr val="000000"/>
                </a:solidFill>
              </a:rPr>
              <a:t>.  Some DBMS products do not require that placement; but to be safe, always put </a:t>
            </a:r>
            <a:r>
              <a:rPr lang="en-US" sz="2400" b="1" dirty="0">
                <a:solidFill>
                  <a:srgbClr val="0099CC"/>
                </a:solidFill>
              </a:rPr>
              <a:t>WHERE</a:t>
            </a:r>
            <a:r>
              <a:rPr lang="en-US" sz="2400" dirty="0">
                <a:solidFill>
                  <a:srgbClr val="000000"/>
                </a:solidFill>
              </a:rPr>
              <a:t> before </a:t>
            </a:r>
            <a:r>
              <a:rPr lang="en-US" sz="2400" b="1" dirty="0">
                <a:solidFill>
                  <a:srgbClr val="0099CC"/>
                </a:solidFill>
              </a:rPr>
              <a:t>GROUP BY</a:t>
            </a:r>
            <a:r>
              <a:rPr lang="en-US" sz="2400" dirty="0">
                <a:solidFill>
                  <a:srgbClr val="000000"/>
                </a:solidFill>
              </a:rPr>
              <a:t>. </a:t>
            </a:r>
          </a:p>
          <a:p>
            <a:pPr marL="342900" indent="-342900" fontAlgn="base">
              <a:spcBef>
                <a:spcPct val="20000"/>
              </a:spcBef>
              <a:spcAft>
                <a:spcPct val="0"/>
              </a:spcAft>
              <a:buFontTx/>
              <a:buChar char="•"/>
            </a:pPr>
            <a:r>
              <a:rPr lang="en-US" sz="2400" dirty="0">
                <a:solidFill>
                  <a:srgbClr val="000000"/>
                </a:solidFill>
              </a:rPr>
              <a:t>There is an ambiguity in statements that include both </a:t>
            </a:r>
            <a:r>
              <a:rPr lang="en-US" sz="2400" b="1" dirty="0">
                <a:solidFill>
                  <a:srgbClr val="0099CC"/>
                </a:solidFill>
              </a:rPr>
              <a:t>WHERE</a:t>
            </a:r>
            <a:r>
              <a:rPr lang="en-US" sz="2400" dirty="0">
                <a:solidFill>
                  <a:srgbClr val="000000"/>
                </a:solidFill>
              </a:rPr>
              <a:t> and </a:t>
            </a:r>
            <a:r>
              <a:rPr lang="en-US" sz="2400" b="1" dirty="0">
                <a:solidFill>
                  <a:srgbClr val="0099CC"/>
                </a:solidFill>
              </a:rPr>
              <a:t>HAVING</a:t>
            </a:r>
            <a:r>
              <a:rPr lang="en-US" sz="2400" dirty="0">
                <a:solidFill>
                  <a:srgbClr val="000000"/>
                </a:solidFill>
              </a:rPr>
              <a:t> clauses. The results can vary, so to eliminate this ambiguity SQL </a:t>
            </a:r>
            <a:r>
              <a:rPr lang="en-US" sz="2400" i="1" dirty="0">
                <a:solidFill>
                  <a:srgbClr val="000000"/>
                </a:solidFill>
              </a:rPr>
              <a:t>always </a:t>
            </a:r>
            <a:r>
              <a:rPr lang="en-US" sz="2400" dirty="0">
                <a:solidFill>
                  <a:srgbClr val="000000"/>
                </a:solidFill>
              </a:rPr>
              <a:t>applies </a:t>
            </a:r>
            <a:r>
              <a:rPr lang="en-US" sz="2400" b="1" dirty="0">
                <a:solidFill>
                  <a:srgbClr val="0099CC"/>
                </a:solidFill>
              </a:rPr>
              <a:t>WHERE</a:t>
            </a:r>
            <a:r>
              <a:rPr lang="en-US" sz="2400" dirty="0">
                <a:solidFill>
                  <a:srgbClr val="000000"/>
                </a:solidFill>
              </a:rPr>
              <a:t> before </a:t>
            </a:r>
            <a:r>
              <a:rPr lang="en-US" sz="2400" b="1" dirty="0">
                <a:solidFill>
                  <a:srgbClr val="0099CC"/>
                </a:solidFill>
              </a:rPr>
              <a:t>HAVING</a:t>
            </a:r>
            <a:r>
              <a:rPr lang="en-US" sz="2400" dirty="0">
                <a:solidFill>
                  <a:srgbClr val="000000"/>
                </a:solidFill>
              </a:rPr>
              <a:t>. </a:t>
            </a:r>
          </a:p>
          <a:p>
            <a:endParaRPr lang="en-US" dirty="0"/>
          </a:p>
        </p:txBody>
      </p:sp>
    </p:spTree>
    <p:extLst>
      <p:ext uri="{BB962C8B-B14F-4D97-AF65-F5344CB8AC3E}">
        <p14:creationId xmlns:p14="http://schemas.microsoft.com/office/powerpoint/2010/main" val="4254621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81BED-5B8F-416B-AFE8-904B1AFAA7E9}"/>
              </a:ext>
            </a:extLst>
          </p:cNvPr>
          <p:cNvSpPr>
            <a:spLocks noGrp="1"/>
          </p:cNvSpPr>
          <p:nvPr>
            <p:ph type="title"/>
          </p:nvPr>
        </p:nvSpPr>
        <p:spPr/>
        <p:txBody>
          <a:bodyPr/>
          <a:lstStyle/>
          <a:p>
            <a:r>
              <a:rPr lang="en-US" dirty="0"/>
              <a:t>Grouping Rows in SQL Queries</a:t>
            </a:r>
            <a:br>
              <a:rPr lang="en-US" dirty="0"/>
            </a:br>
            <a:r>
              <a:rPr lang="en-US" sz="3000" dirty="0"/>
              <a:t>Grouping by More Than One Column</a:t>
            </a:r>
            <a:endParaRPr lang="en-US" dirty="0"/>
          </a:p>
        </p:txBody>
      </p:sp>
      <p:sp>
        <p:nvSpPr>
          <p:cNvPr id="3" name="Text Placeholder 2">
            <a:extLst>
              <a:ext uri="{FF2B5EF4-FFF2-40B4-BE49-F238E27FC236}">
                <a16:creationId xmlns:a16="http://schemas.microsoft.com/office/drawing/2014/main" id="{A1C7749F-BCFD-40CF-9FFE-CB2DD302626B}"/>
              </a:ext>
            </a:extLst>
          </p:cNvPr>
          <p:cNvSpPr>
            <a:spLocks noGrp="1"/>
          </p:cNvSpPr>
          <p:nvPr>
            <p:ph type="body" idx="1"/>
          </p:nvPr>
        </p:nvSpPr>
        <p:spPr/>
        <p:txBody>
          <a:bodyPr/>
          <a:lstStyle/>
          <a:p>
            <a:pPr marL="588518" marR="38010" lvl="1" indent="0">
              <a:buNone/>
            </a:pPr>
            <a:r>
              <a:rPr lang="en-US" b="1" dirty="0">
                <a:solidFill>
                  <a:srgbClr val="00ABBD"/>
                </a:solidFill>
                <a:latin typeface="Courier New" panose="02070309020205020404" pitchFamily="49" charset="0"/>
              </a:rPr>
              <a:t>SELECT	Department, Buyer, COUNT(SKU) AS 				Dept_Buyer_SKU_Count </a:t>
            </a:r>
          </a:p>
          <a:p>
            <a:pPr marL="588518" marR="38010"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GROUP BY 	Department, Buyer;</a:t>
            </a:r>
          </a:p>
          <a:p>
            <a:endParaRPr lang="en-US" dirty="0"/>
          </a:p>
        </p:txBody>
      </p:sp>
      <p:pic>
        <p:nvPicPr>
          <p:cNvPr id="5" name="Picture 4">
            <a:extLst>
              <a:ext uri="{FF2B5EF4-FFF2-40B4-BE49-F238E27FC236}">
                <a16:creationId xmlns:a16="http://schemas.microsoft.com/office/drawing/2014/main" id="{72E7DB45-F4D9-41F5-9533-058D44C85CB4}"/>
              </a:ext>
            </a:extLst>
          </p:cNvPr>
          <p:cNvPicPr>
            <a:picLocks noChangeAspect="1"/>
          </p:cNvPicPr>
          <p:nvPr/>
        </p:nvPicPr>
        <p:blipFill>
          <a:blip r:embed="rId2"/>
          <a:stretch>
            <a:fillRect/>
          </a:stretch>
        </p:blipFill>
        <p:spPr>
          <a:xfrm>
            <a:off x="3677528" y="3429001"/>
            <a:ext cx="4836945" cy="1404123"/>
          </a:xfrm>
          <a:prstGeom prst="rect">
            <a:avLst/>
          </a:prstGeom>
        </p:spPr>
      </p:pic>
    </p:spTree>
    <p:extLst>
      <p:ext uri="{BB962C8B-B14F-4D97-AF65-F5344CB8AC3E}">
        <p14:creationId xmlns:p14="http://schemas.microsoft.com/office/powerpoint/2010/main" val="3596424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CA23-417C-4AAF-AF52-AFF9A49F5480}"/>
              </a:ext>
            </a:extLst>
          </p:cNvPr>
          <p:cNvSpPr>
            <a:spLocks noGrp="1"/>
          </p:cNvSpPr>
          <p:nvPr>
            <p:ph type="title"/>
          </p:nvPr>
        </p:nvSpPr>
        <p:spPr/>
        <p:txBody>
          <a:bodyPr/>
          <a:lstStyle/>
          <a:p>
            <a:r>
              <a:rPr lang="en-US" dirty="0"/>
              <a:t>Grouping Rows in SQL Queries</a:t>
            </a:r>
            <a:br>
              <a:rPr lang="en-US" dirty="0"/>
            </a:br>
            <a:r>
              <a:rPr lang="en-US" sz="2800" dirty="0"/>
              <a:t>Using the SQL ORDER BY Clause with Groupings</a:t>
            </a:r>
          </a:p>
        </p:txBody>
      </p:sp>
      <p:sp>
        <p:nvSpPr>
          <p:cNvPr id="3" name="Text Placeholder 2">
            <a:extLst>
              <a:ext uri="{FF2B5EF4-FFF2-40B4-BE49-F238E27FC236}">
                <a16:creationId xmlns:a16="http://schemas.microsoft.com/office/drawing/2014/main" id="{CD4AB691-4644-444A-BAB0-1BC955C81FF8}"/>
              </a:ext>
            </a:extLst>
          </p:cNvPr>
          <p:cNvSpPr>
            <a:spLocks noGrp="1"/>
          </p:cNvSpPr>
          <p:nvPr>
            <p:ph type="body" idx="1"/>
          </p:nvPr>
        </p:nvSpPr>
        <p:spPr>
          <a:xfrm>
            <a:off x="1981200" y="1600201"/>
            <a:ext cx="8229600" cy="4525963"/>
          </a:xfrm>
        </p:spPr>
        <p:txBody>
          <a:bodyPr/>
          <a:lstStyle/>
          <a:p>
            <a:pPr marL="588518" marR="20290" lvl="1" indent="0">
              <a:buNone/>
            </a:pPr>
            <a:r>
              <a:rPr lang="en-US" b="1" dirty="0">
                <a:solidFill>
                  <a:srgbClr val="00ABBD"/>
                </a:solidFill>
                <a:latin typeface="Courier New" panose="02070309020205020404" pitchFamily="49" charset="0"/>
              </a:rPr>
              <a:t>SELECT 	Department, COUNT(SKU) AS Dept_SKU_Count </a:t>
            </a:r>
          </a:p>
          <a:p>
            <a:pPr marL="588518" marR="20290"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SKU &lt;&gt; 302000</a:t>
            </a:r>
          </a:p>
          <a:p>
            <a:pPr marL="588518" marR="47590" lvl="1" indent="0">
              <a:buNone/>
            </a:pPr>
            <a:r>
              <a:rPr lang="en-US" b="1" dirty="0">
                <a:solidFill>
                  <a:srgbClr val="00ABBD"/>
                </a:solidFill>
                <a:latin typeface="Courier New" panose="02070309020205020404" pitchFamily="49" charset="0"/>
              </a:rPr>
              <a:t>GROUP BY 	Department </a:t>
            </a:r>
          </a:p>
          <a:p>
            <a:pPr marL="588518" marR="47590" lvl="1" indent="0">
              <a:buNone/>
            </a:pPr>
            <a:r>
              <a:rPr lang="en-US" b="1" dirty="0">
                <a:solidFill>
                  <a:srgbClr val="00ABBD"/>
                </a:solidFill>
                <a:latin typeface="Courier New" panose="02070309020205020404" pitchFamily="49" charset="0"/>
              </a:rPr>
              <a:t>HAVING 	COUNT(SKU) &gt; 1</a:t>
            </a:r>
          </a:p>
          <a:p>
            <a:pPr marL="588518" lvl="1" indent="0">
              <a:buNone/>
            </a:pPr>
            <a:r>
              <a:rPr lang="en-US" b="1" dirty="0">
                <a:solidFill>
                  <a:srgbClr val="00ABBD"/>
                </a:solidFill>
                <a:latin typeface="Courier New" panose="02070309020205020404" pitchFamily="49" charset="0"/>
              </a:rPr>
              <a:t>ORDER BY 	Dept_SKU_Count;</a:t>
            </a:r>
          </a:p>
          <a:p>
            <a:endParaRPr lang="en-US" dirty="0"/>
          </a:p>
        </p:txBody>
      </p:sp>
      <p:pic>
        <p:nvPicPr>
          <p:cNvPr id="5" name="Picture 4">
            <a:extLst>
              <a:ext uri="{FF2B5EF4-FFF2-40B4-BE49-F238E27FC236}">
                <a16:creationId xmlns:a16="http://schemas.microsoft.com/office/drawing/2014/main" id="{C07C7AB5-010C-4C3E-B9F7-95A77B45F1F8}"/>
              </a:ext>
            </a:extLst>
          </p:cNvPr>
          <p:cNvPicPr>
            <a:picLocks noChangeAspect="1"/>
          </p:cNvPicPr>
          <p:nvPr/>
        </p:nvPicPr>
        <p:blipFill>
          <a:blip r:embed="rId2"/>
          <a:stretch>
            <a:fillRect/>
          </a:stretch>
        </p:blipFill>
        <p:spPr>
          <a:xfrm>
            <a:off x="3812461" y="4244177"/>
            <a:ext cx="4567079" cy="1232495"/>
          </a:xfrm>
          <a:prstGeom prst="rect">
            <a:avLst/>
          </a:prstGeom>
        </p:spPr>
      </p:pic>
    </p:spTree>
    <p:extLst>
      <p:ext uri="{BB962C8B-B14F-4D97-AF65-F5344CB8AC3E}">
        <p14:creationId xmlns:p14="http://schemas.microsoft.com/office/powerpoint/2010/main" val="41495505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Week #3</a:t>
            </a:r>
          </a:p>
          <a:p>
            <a:pPr marL="101600" indent="0" algn="ctr">
              <a:buNone/>
            </a:pPr>
            <a:r>
              <a:rPr lang="en-US" sz="3600" dirty="0">
                <a:solidFill>
                  <a:srgbClr val="000000"/>
                </a:solidFill>
              </a:rPr>
              <a:t>Part 1B</a:t>
            </a:r>
          </a:p>
          <a:p>
            <a:endParaRPr lang="en-US" dirty="0"/>
          </a:p>
        </p:txBody>
      </p:sp>
    </p:spTree>
    <p:extLst>
      <p:ext uri="{BB962C8B-B14F-4D97-AF65-F5344CB8AC3E}">
        <p14:creationId xmlns:p14="http://schemas.microsoft.com/office/powerpoint/2010/main" val="1739903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b="1"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1981200" y="1254869"/>
            <a:ext cx="8229600" cy="4871295"/>
          </a:xfrm>
          <a:prstGeom prst="rect">
            <a:avLst/>
          </a:prstGeom>
          <a:noFill/>
          <a:ln>
            <a:noFill/>
          </a:ln>
        </p:spPr>
        <p:txBody>
          <a:bodyPr vert="horz" lIns="0" tIns="0" rIns="0" bIns="0" rtlCol="0" anchor="t" anchorCtr="0">
            <a:noAutofit/>
          </a:bodyPr>
          <a:lstStyle/>
          <a:p>
            <a:pPr mar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7010400" y="1600200"/>
            <a:ext cx="3657600"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dirty="0">
                <a:solidFill>
                  <a:schemeClr val="dk1"/>
                </a:solidFill>
                <a:latin typeface="Arial"/>
                <a:ea typeface="Arial"/>
                <a:cs typeface="Arial"/>
                <a:sym typeface="Arial"/>
              </a:rPr>
              <a:t>Week #4</a:t>
            </a:r>
          </a:p>
          <a:p>
            <a:pPr marL="0" indent="0">
              <a:spcBef>
                <a:spcPts val="0"/>
              </a:spcBef>
              <a:buClr>
                <a:srgbClr val="007FA3"/>
              </a:buClr>
              <a:buSzPct val="25000"/>
              <a:buNone/>
            </a:pPr>
            <a:r>
              <a:rPr lang="en-US" sz="2400" dirty="0"/>
              <a:t>Part 2A</a:t>
            </a:r>
            <a:endParaRPr lang="en-US" sz="2400" dirty="0">
              <a:solidFill>
                <a:schemeClr val="dk1"/>
              </a:solidFill>
              <a:latin typeface="Arial"/>
              <a:ea typeface="Arial"/>
              <a:cs typeface="Arial"/>
              <a:sym typeface="Arial"/>
            </a:endParaRPr>
          </a:p>
        </p:txBody>
      </p:sp>
      <p:sp>
        <p:nvSpPr>
          <p:cNvPr id="199" name="Shape 199"/>
          <p:cNvSpPr txBox="1">
            <a:spLocks noGrp="1"/>
          </p:cNvSpPr>
          <p:nvPr>
            <p:ph type="body" idx="4294967295"/>
          </p:nvPr>
        </p:nvSpPr>
        <p:spPr>
          <a:xfrm>
            <a:off x="7010400" y="3200401"/>
            <a:ext cx="3657600"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chemeClr val="dk1"/>
                </a:solidFill>
                <a:latin typeface="Arial"/>
                <a:ea typeface="Arial"/>
                <a:cs typeface="Arial"/>
                <a:sym typeface="Arial"/>
              </a:rPr>
              <a:t>Introduction to Structured Query Language</a:t>
            </a:r>
          </a:p>
        </p:txBody>
      </p:sp>
      <p:pic>
        <p:nvPicPr>
          <p:cNvPr id="3" name="Picture 2">
            <a:extLst>
              <a:ext uri="{FF2B5EF4-FFF2-40B4-BE49-F238E27FC236}">
                <a16:creationId xmlns:a16="http://schemas.microsoft.com/office/drawing/2014/main" id="{68DAC3B7-8B7C-4A57-B389-AFD53FBE4930}"/>
              </a:ext>
            </a:extLst>
          </p:cNvPr>
          <p:cNvPicPr>
            <a:picLocks noChangeAspect="1"/>
          </p:cNvPicPr>
          <p:nvPr/>
        </p:nvPicPr>
        <p:blipFill>
          <a:blip r:embed="rId3"/>
          <a:stretch>
            <a:fillRect/>
          </a:stretch>
        </p:blipFill>
        <p:spPr>
          <a:xfrm>
            <a:off x="2206016" y="1600200"/>
            <a:ext cx="3584103" cy="4586754"/>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5482A-52F7-43F3-B7B9-4EE1ED7D7D76}"/>
              </a:ext>
            </a:extLst>
          </p:cNvPr>
          <p:cNvSpPr>
            <a:spLocks noGrp="1"/>
          </p:cNvSpPr>
          <p:nvPr>
            <p:ph type="title"/>
          </p:nvPr>
        </p:nvSpPr>
        <p:spPr/>
        <p:txBody>
          <a:bodyPr/>
          <a:lstStyle/>
          <a:p>
            <a:r>
              <a:rPr lang="en-US" dirty="0"/>
              <a:t>Querying Two or More Tables with SQL</a:t>
            </a:r>
          </a:p>
        </p:txBody>
      </p:sp>
      <p:sp>
        <p:nvSpPr>
          <p:cNvPr id="3" name="Text Placeholder 2">
            <a:extLst>
              <a:ext uri="{FF2B5EF4-FFF2-40B4-BE49-F238E27FC236}">
                <a16:creationId xmlns:a16="http://schemas.microsoft.com/office/drawing/2014/main" id="{F8E43D34-6CE9-4503-BC1B-EC7D9BEB939C}"/>
              </a:ext>
            </a:extLst>
          </p:cNvPr>
          <p:cNvSpPr>
            <a:spLocks noGrp="1"/>
          </p:cNvSpPr>
          <p:nvPr>
            <p:ph type="body" idx="1"/>
          </p:nvPr>
        </p:nvSpPr>
        <p:spPr/>
        <p:txBody>
          <a:bodyPr/>
          <a:lstStyle/>
          <a:p>
            <a:r>
              <a:rPr lang="en-US" sz="3200" dirty="0"/>
              <a:t>SQL provides two different techniques for querying data from multiple tables:</a:t>
            </a:r>
          </a:p>
          <a:p>
            <a:pPr lvl="1"/>
            <a:r>
              <a:rPr lang="en-US" sz="2800" dirty="0"/>
              <a:t>The </a:t>
            </a:r>
            <a:r>
              <a:rPr lang="en-US" sz="2800" b="1" dirty="0">
                <a:solidFill>
                  <a:schemeClr val="tx2"/>
                </a:solidFill>
              </a:rPr>
              <a:t>SQL subquery</a:t>
            </a:r>
            <a:r>
              <a:rPr lang="en-US" sz="2800" dirty="0">
                <a:solidFill>
                  <a:schemeClr val="tx2"/>
                </a:solidFill>
              </a:rPr>
              <a:t> </a:t>
            </a:r>
            <a:endParaRPr lang="en-US" sz="2800" b="1" dirty="0">
              <a:solidFill>
                <a:schemeClr val="tx2"/>
              </a:solidFill>
            </a:endParaRPr>
          </a:p>
          <a:p>
            <a:pPr lvl="1"/>
            <a:r>
              <a:rPr lang="en-US" sz="2800" dirty="0"/>
              <a:t>The </a:t>
            </a:r>
            <a:r>
              <a:rPr lang="en-US" sz="2800" b="1" dirty="0">
                <a:solidFill>
                  <a:schemeClr val="tx2"/>
                </a:solidFill>
              </a:rPr>
              <a:t>SQL join</a:t>
            </a:r>
            <a:r>
              <a:rPr lang="en-US" sz="2800" dirty="0">
                <a:solidFill>
                  <a:schemeClr val="tx2"/>
                </a:solidFill>
              </a:rPr>
              <a:t> </a:t>
            </a:r>
          </a:p>
          <a:p>
            <a:r>
              <a:rPr lang="en-US" dirty="0"/>
              <a:t>Although both work with multiple tables, they are used for slightly different purposes.</a:t>
            </a:r>
          </a:p>
          <a:p>
            <a:endParaRPr lang="en-US" b="1" dirty="0"/>
          </a:p>
        </p:txBody>
      </p:sp>
    </p:spTree>
    <p:extLst>
      <p:ext uri="{BB962C8B-B14F-4D97-AF65-F5344CB8AC3E}">
        <p14:creationId xmlns:p14="http://schemas.microsoft.com/office/powerpoint/2010/main" val="2985886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(1 of 5)</a:t>
            </a:r>
            <a:br>
              <a:rPr lang="en-US" sz="3000" dirty="0"/>
            </a:br>
            <a:r>
              <a:rPr lang="en-US" sz="2600" dirty="0"/>
              <a:t>The Logic of Subqueries</a:t>
            </a:r>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101600" indent="0">
              <a:buNone/>
            </a:pPr>
            <a:r>
              <a:rPr lang="en-US" sz="2000" dirty="0">
                <a:solidFill>
                  <a:srgbClr val="000000"/>
                </a:solidFill>
                <a:latin typeface="MentorStd-Light"/>
              </a:rPr>
              <a:t>We want to know the revenue for Water Sports items, which have SKU values of 100100, 100200, 101100, and 101200.</a:t>
            </a:r>
          </a:p>
          <a:p>
            <a:pPr marL="101600" indent="0">
              <a:buNone/>
            </a:pPr>
            <a:r>
              <a:rPr lang="en-US" sz="2000" dirty="0">
                <a:solidFill>
                  <a:srgbClr val="000000"/>
                </a:solidFill>
                <a:latin typeface="MentorStd-Light"/>
              </a:rPr>
              <a:t>Given that we know the SKU values, we can use this query:</a:t>
            </a:r>
          </a:p>
          <a:p>
            <a:pPr marL="101600" indent="0">
              <a:buNone/>
            </a:pPr>
            <a:endParaRPr lang="en-US" dirty="0">
              <a:solidFill>
                <a:srgbClr val="000000"/>
              </a:solidFill>
              <a:latin typeface="MentorStd-Light"/>
            </a:endParaRPr>
          </a:p>
          <a:p>
            <a:pPr marL="588518" marR="20290" lvl="1" indent="0">
              <a:buNone/>
            </a:pPr>
            <a:r>
              <a:rPr lang="en-US" sz="1400" b="1" dirty="0">
                <a:solidFill>
                  <a:srgbClr val="00ABBD"/>
                </a:solidFill>
                <a:latin typeface="Courier New" panose="02070309020205020404" pitchFamily="49" charset="0"/>
              </a:rPr>
              <a:t>SELECT   SUM(ExtendedPrice) AS WaterSportsRevenue </a:t>
            </a:r>
          </a:p>
          <a:p>
            <a:pPr marL="588518" marR="20290" lvl="1" indent="0">
              <a:buNone/>
            </a:pPr>
            <a:r>
              <a:rPr lang="en-US" sz="1400" b="1" dirty="0">
                <a:solidFill>
                  <a:srgbClr val="00ABBD"/>
                </a:solidFill>
                <a:latin typeface="Courier New" panose="02070309020205020404" pitchFamily="49" charset="0"/>
              </a:rPr>
              <a:t>FROM     ORDER_ITEM</a:t>
            </a:r>
          </a:p>
          <a:p>
            <a:pPr marL="588518" lvl="1" indent="0">
              <a:buNone/>
            </a:pPr>
            <a:r>
              <a:rPr lang="en-US" sz="1400" b="1" dirty="0">
                <a:solidFill>
                  <a:srgbClr val="00ABBD"/>
                </a:solidFill>
                <a:latin typeface="Courier New" panose="02070309020205020404" pitchFamily="49" charset="0"/>
              </a:rPr>
              <a:t>WHERE    SKU IN (100100, 100200, 100300, 100400, 100500, 100600, 	      101100, 101200);</a:t>
            </a:r>
          </a:p>
          <a:p>
            <a:endParaRPr lang="en-US" dirty="0"/>
          </a:p>
        </p:txBody>
      </p:sp>
      <p:pic>
        <p:nvPicPr>
          <p:cNvPr id="5" name="Picture 4">
            <a:extLst>
              <a:ext uri="{FF2B5EF4-FFF2-40B4-BE49-F238E27FC236}">
                <a16:creationId xmlns:a16="http://schemas.microsoft.com/office/drawing/2014/main" id="{B44917F0-3F60-4469-94D4-7FB741E2B7CB}"/>
              </a:ext>
            </a:extLst>
          </p:cNvPr>
          <p:cNvPicPr>
            <a:picLocks noChangeAspect="1"/>
          </p:cNvPicPr>
          <p:nvPr/>
        </p:nvPicPr>
        <p:blipFill>
          <a:blip r:embed="rId2"/>
          <a:stretch>
            <a:fillRect/>
          </a:stretch>
        </p:blipFill>
        <p:spPr>
          <a:xfrm>
            <a:off x="4532099" y="4734537"/>
            <a:ext cx="3127802" cy="793426"/>
          </a:xfrm>
          <a:prstGeom prst="rect">
            <a:avLst/>
          </a:prstGeom>
        </p:spPr>
      </p:pic>
    </p:spTree>
    <p:extLst>
      <p:ext uri="{BB962C8B-B14F-4D97-AF65-F5344CB8AC3E}">
        <p14:creationId xmlns:p14="http://schemas.microsoft.com/office/powerpoint/2010/main" val="13986414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(2 of 5)</a:t>
            </a:r>
            <a:br>
              <a:rPr lang="en-US" sz="3000" dirty="0"/>
            </a:br>
            <a:r>
              <a:rPr lang="en-US" sz="2600" dirty="0"/>
              <a:t>The Logic of Subqueries</a:t>
            </a:r>
            <a:endParaRPr lang="en-US" sz="2800" dirty="0"/>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101600" indent="0">
              <a:buNone/>
            </a:pPr>
            <a:r>
              <a:rPr lang="en-US" sz="2000" dirty="0">
                <a:solidFill>
                  <a:srgbClr val="000000"/>
                </a:solidFill>
                <a:latin typeface="MentorStd-Light"/>
              </a:rPr>
              <a:t>What if we don’t know the SKU values? We can determine them with this query:</a:t>
            </a:r>
          </a:p>
          <a:p>
            <a:pPr marL="588518" lvl="1" indent="0">
              <a:buNone/>
            </a:pPr>
            <a:r>
              <a:rPr lang="en-US" b="1" dirty="0">
                <a:solidFill>
                  <a:srgbClr val="00ABBD"/>
                </a:solidFill>
                <a:latin typeface="Courier New" panose="02070309020205020404" pitchFamily="49" charset="0"/>
              </a:rPr>
              <a:t>SELECT   SKU</a:t>
            </a:r>
          </a:p>
          <a:p>
            <a:pPr marL="588518" lvl="1" indent="0">
              <a:buNone/>
            </a:pPr>
            <a:r>
              <a:rPr lang="en-US" b="1" dirty="0">
                <a:solidFill>
                  <a:srgbClr val="00ABBD"/>
                </a:solidFill>
                <a:latin typeface="Courier New" panose="02070309020205020404" pitchFamily="49" charset="0"/>
              </a:rPr>
              <a:t>FROM     SKU_DATA</a:t>
            </a:r>
          </a:p>
          <a:p>
            <a:pPr marL="588518" lvl="1" indent="0">
              <a:buNone/>
            </a:pPr>
            <a:r>
              <a:rPr lang="en-US" b="1" dirty="0">
                <a:solidFill>
                  <a:srgbClr val="00ABBD"/>
                </a:solidFill>
                <a:latin typeface="Courier New" panose="02070309020205020404" pitchFamily="49" charset="0"/>
              </a:rPr>
              <a:t>WHERE    Department = 'Water Sports';</a:t>
            </a:r>
          </a:p>
          <a:p>
            <a:pPr marL="101600" indent="0">
              <a:buNone/>
            </a:pPr>
            <a:endParaRPr lang="en-US" dirty="0"/>
          </a:p>
        </p:txBody>
      </p:sp>
      <p:pic>
        <p:nvPicPr>
          <p:cNvPr id="6" name="Picture 5">
            <a:extLst>
              <a:ext uri="{FF2B5EF4-FFF2-40B4-BE49-F238E27FC236}">
                <a16:creationId xmlns:a16="http://schemas.microsoft.com/office/drawing/2014/main" id="{35A8C30B-708F-4ADE-A251-D52645D6A266}"/>
              </a:ext>
            </a:extLst>
          </p:cNvPr>
          <p:cNvPicPr>
            <a:picLocks noChangeAspect="1"/>
          </p:cNvPicPr>
          <p:nvPr/>
        </p:nvPicPr>
        <p:blipFill>
          <a:blip r:embed="rId2"/>
          <a:stretch>
            <a:fillRect/>
          </a:stretch>
        </p:blipFill>
        <p:spPr>
          <a:xfrm>
            <a:off x="5464233" y="3627175"/>
            <a:ext cx="1263534" cy="2498989"/>
          </a:xfrm>
          <a:prstGeom prst="rect">
            <a:avLst/>
          </a:prstGeom>
        </p:spPr>
      </p:pic>
    </p:spTree>
    <p:extLst>
      <p:ext uri="{BB962C8B-B14F-4D97-AF65-F5344CB8AC3E}">
        <p14:creationId xmlns:p14="http://schemas.microsoft.com/office/powerpoint/2010/main" val="6137429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(3 of 5)</a:t>
            </a:r>
            <a:br>
              <a:rPr lang="en-US" sz="3000" dirty="0"/>
            </a:br>
            <a:r>
              <a:rPr lang="en-US" sz="2600" dirty="0"/>
              <a:t>The Logic of Subqueries</a:t>
            </a:r>
            <a:endParaRPr lang="en-US" sz="2800" dirty="0"/>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101600" indent="0">
              <a:buNone/>
            </a:pPr>
            <a:r>
              <a:rPr lang="en-US" sz="2000" dirty="0">
                <a:solidFill>
                  <a:srgbClr val="000000"/>
                </a:solidFill>
                <a:latin typeface="MentorStd-Light"/>
              </a:rPr>
              <a:t>We can combine these two as shown below. The second query, which is enclosed in parentheses, is called an </a:t>
            </a:r>
            <a:r>
              <a:rPr lang="en-US" sz="2000" b="1" dirty="0">
                <a:solidFill>
                  <a:schemeClr val="tx2"/>
                </a:solidFill>
                <a:latin typeface="MentorStd-Light"/>
              </a:rPr>
              <a:t>SQL subquery</a:t>
            </a:r>
            <a:r>
              <a:rPr lang="en-US" sz="2000" dirty="0">
                <a:solidFill>
                  <a:srgbClr val="000000"/>
                </a:solidFill>
                <a:latin typeface="MentorStd-Light"/>
              </a:rPr>
              <a:t>. Note how the subquery returns a set of values for use by the </a:t>
            </a:r>
            <a:r>
              <a:rPr lang="en-US" sz="2000" b="1" dirty="0">
                <a:solidFill>
                  <a:schemeClr val="tx2"/>
                </a:solidFill>
                <a:latin typeface="MentorStd-Light"/>
              </a:rPr>
              <a:t>top level query</a:t>
            </a:r>
            <a:r>
              <a:rPr lang="en-US" sz="2000" dirty="0">
                <a:solidFill>
                  <a:srgbClr val="000000"/>
                </a:solidFill>
                <a:latin typeface="MentorStd-Light"/>
              </a:rPr>
              <a:t>, and note the use of the </a:t>
            </a:r>
            <a:r>
              <a:rPr lang="en-US" sz="2000" b="1" dirty="0">
                <a:solidFill>
                  <a:schemeClr val="tx2"/>
                </a:solidFill>
                <a:latin typeface="MentorStd-Light"/>
              </a:rPr>
              <a:t>SQL IN keyword</a:t>
            </a:r>
            <a:r>
              <a:rPr lang="en-US" sz="2000" dirty="0">
                <a:solidFill>
                  <a:srgbClr val="000000"/>
                </a:solidFill>
                <a:latin typeface="MentorStd-Light"/>
              </a:rPr>
              <a:t>.</a:t>
            </a:r>
          </a:p>
          <a:p>
            <a:pPr marL="219456" lvl="1" indent="0">
              <a:buNone/>
            </a:pPr>
            <a:endParaRPr lang="en-US" b="1" dirty="0">
              <a:solidFill>
                <a:srgbClr val="00ABBD"/>
              </a:solidFill>
              <a:latin typeface="Courier New" panose="02070309020205020404" pitchFamily="49" charset="0"/>
            </a:endParaRPr>
          </a:p>
          <a:p>
            <a:pPr marL="101600" marR="22690" indent="0">
              <a:spcBef>
                <a:spcPts val="500"/>
              </a:spcBef>
              <a:buNone/>
            </a:pPr>
            <a:r>
              <a:rPr lang="en-US" b="1" dirty="0">
                <a:solidFill>
                  <a:srgbClr val="00ABBD"/>
                </a:solidFill>
                <a:latin typeface="Courier New" panose="02070309020205020404" pitchFamily="49" charset="0"/>
              </a:rPr>
              <a:t>	SELECT  SUM(ExtendedPrice) AS WaterSportsRevenue </a:t>
            </a:r>
          </a:p>
          <a:p>
            <a:pPr marL="101600" marR="22690" indent="0">
              <a:spcBef>
                <a:spcPts val="500"/>
              </a:spcBef>
              <a:buNone/>
            </a:pPr>
            <a:r>
              <a:rPr lang="en-US" b="1" dirty="0">
                <a:solidFill>
                  <a:srgbClr val="00ABBD"/>
                </a:solidFill>
                <a:latin typeface="Courier New" panose="02070309020205020404" pitchFamily="49" charset="0"/>
              </a:rPr>
              <a:t>	FROM    ORDER_ITEM</a:t>
            </a:r>
          </a:p>
          <a:p>
            <a:pPr marL="71882" marR="51110" indent="0">
              <a:spcBef>
                <a:spcPts val="500"/>
              </a:spcBef>
              <a:buNone/>
            </a:pPr>
            <a:r>
              <a:rPr lang="en-US" b="1" dirty="0">
                <a:solidFill>
                  <a:srgbClr val="00ABBD"/>
                </a:solidFill>
                <a:latin typeface="Courier New" panose="02070309020205020404" pitchFamily="49" charset="0"/>
              </a:rPr>
              <a:t>	WHERE   SKU IN </a:t>
            </a:r>
          </a:p>
          <a:p>
            <a:pPr marL="71882" marR="51110" indent="0">
              <a:spcBef>
                <a:spcPts val="500"/>
              </a:spcBef>
              <a:buNone/>
            </a:pPr>
            <a:r>
              <a:rPr lang="en-US" b="1" dirty="0">
                <a:solidFill>
                  <a:srgbClr val="00ABBD"/>
                </a:solidFill>
                <a:latin typeface="Courier New" panose="02070309020205020404" pitchFamily="49" charset="0"/>
              </a:rPr>
              <a:t>		(SELECT	  SKU</a:t>
            </a:r>
          </a:p>
          <a:p>
            <a:pPr marL="71882" marR="51110" indent="0">
              <a:spcBef>
                <a:spcPts val="500"/>
              </a:spcBef>
              <a:buNone/>
            </a:pPr>
            <a:r>
              <a:rPr lang="en-US" b="1" dirty="0">
                <a:solidFill>
                  <a:srgbClr val="00ABBD"/>
                </a:solidFill>
                <a:latin typeface="Courier New" panose="02070309020205020404" pitchFamily="49" charset="0"/>
              </a:rPr>
              <a:t>		 FROM 	  SKU_DATA</a:t>
            </a:r>
          </a:p>
          <a:p>
            <a:pPr marL="1473200" lvl="3" indent="0">
              <a:buNone/>
            </a:pPr>
            <a:r>
              <a:rPr lang="en-US" b="1" dirty="0">
                <a:solidFill>
                  <a:srgbClr val="00ABBD"/>
                </a:solidFill>
                <a:latin typeface="Courier New" panose="02070309020205020404" pitchFamily="49" charset="0"/>
              </a:rPr>
              <a:t>    WHERE	  Department = 'Water Sports');</a:t>
            </a:r>
          </a:p>
          <a:p>
            <a:endParaRPr lang="en-US" dirty="0"/>
          </a:p>
        </p:txBody>
      </p:sp>
      <p:pic>
        <p:nvPicPr>
          <p:cNvPr id="6" name="Picture 5">
            <a:extLst>
              <a:ext uri="{FF2B5EF4-FFF2-40B4-BE49-F238E27FC236}">
                <a16:creationId xmlns:a16="http://schemas.microsoft.com/office/drawing/2014/main" id="{DA7BFFB1-CD2D-4ED9-AC94-3B99D939E35B}"/>
              </a:ext>
            </a:extLst>
          </p:cNvPr>
          <p:cNvPicPr>
            <a:picLocks noChangeAspect="1"/>
          </p:cNvPicPr>
          <p:nvPr/>
        </p:nvPicPr>
        <p:blipFill>
          <a:blip r:embed="rId2"/>
          <a:stretch>
            <a:fillRect/>
          </a:stretch>
        </p:blipFill>
        <p:spPr>
          <a:xfrm>
            <a:off x="4728944" y="5432605"/>
            <a:ext cx="2734113" cy="693559"/>
          </a:xfrm>
          <a:prstGeom prst="rect">
            <a:avLst/>
          </a:prstGeom>
        </p:spPr>
      </p:pic>
    </p:spTree>
    <p:extLst>
      <p:ext uri="{BB962C8B-B14F-4D97-AF65-F5344CB8AC3E}">
        <p14:creationId xmlns:p14="http://schemas.microsoft.com/office/powerpoint/2010/main" val="732854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D27C-939D-44BC-A08D-44B54C12A7AC}"/>
              </a:ext>
            </a:extLst>
          </p:cNvPr>
          <p:cNvSpPr>
            <a:spLocks noGrp="1"/>
          </p:cNvSpPr>
          <p:nvPr>
            <p:ph type="title"/>
          </p:nvPr>
        </p:nvSpPr>
        <p:spPr/>
        <p:txBody>
          <a:bodyPr/>
          <a:lstStyle/>
          <a:p>
            <a:r>
              <a:rPr lang="en-US" sz="3000" dirty="0"/>
              <a:t>The Components of a Database System with SQL</a:t>
            </a:r>
            <a:endParaRPr lang="en-US" dirty="0"/>
          </a:p>
        </p:txBody>
      </p:sp>
      <p:pic>
        <p:nvPicPr>
          <p:cNvPr id="5" name="Picture 4">
            <a:extLst>
              <a:ext uri="{FF2B5EF4-FFF2-40B4-BE49-F238E27FC236}">
                <a16:creationId xmlns:a16="http://schemas.microsoft.com/office/drawing/2014/main" id="{37C358B3-6155-4BB2-AC65-87F29F7901D9}"/>
              </a:ext>
            </a:extLst>
          </p:cNvPr>
          <p:cNvPicPr>
            <a:picLocks noChangeAspect="1"/>
          </p:cNvPicPr>
          <p:nvPr/>
        </p:nvPicPr>
        <p:blipFill>
          <a:blip r:embed="rId2"/>
          <a:stretch>
            <a:fillRect/>
          </a:stretch>
        </p:blipFill>
        <p:spPr>
          <a:xfrm>
            <a:off x="2143413" y="1663430"/>
            <a:ext cx="7905175" cy="2821021"/>
          </a:xfrm>
          <a:prstGeom prst="rect">
            <a:avLst/>
          </a:prstGeom>
        </p:spPr>
      </p:pic>
    </p:spTree>
    <p:extLst>
      <p:ext uri="{BB962C8B-B14F-4D97-AF65-F5344CB8AC3E}">
        <p14:creationId xmlns:p14="http://schemas.microsoft.com/office/powerpoint/2010/main" val="9903966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(4 of 5)</a:t>
            </a:r>
            <a:br>
              <a:rPr lang="en-US" sz="3000" dirty="0"/>
            </a:br>
            <a:r>
              <a:rPr lang="en-US" sz="2600" dirty="0"/>
              <a:t>The Logic of Subqueries</a:t>
            </a:r>
            <a:endParaRPr lang="en-US" sz="2800" dirty="0"/>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342900" indent="-342900"/>
            <a:r>
              <a:rPr lang="en-US" sz="2200" dirty="0">
                <a:solidFill>
                  <a:srgbClr val="000000"/>
                </a:solidFill>
                <a:latin typeface="MentorStd-Light"/>
              </a:rPr>
              <a:t>An </a:t>
            </a:r>
            <a:r>
              <a:rPr lang="en-US" sz="2200" b="1" dirty="0">
                <a:solidFill>
                  <a:schemeClr val="tx2"/>
                </a:solidFill>
                <a:latin typeface="MentorStd-Light"/>
              </a:rPr>
              <a:t>SQL subquery</a:t>
            </a:r>
            <a:r>
              <a:rPr lang="en-US" sz="2200" dirty="0">
                <a:solidFill>
                  <a:schemeClr val="tx2"/>
                </a:solidFill>
                <a:latin typeface="MentorStd-Light"/>
              </a:rPr>
              <a:t> </a:t>
            </a:r>
            <a:r>
              <a:rPr lang="en-US" sz="2200" dirty="0">
                <a:solidFill>
                  <a:srgbClr val="000000"/>
                </a:solidFill>
                <a:latin typeface="MentorStd-Light"/>
              </a:rPr>
              <a:t>is often described as:</a:t>
            </a:r>
          </a:p>
          <a:p>
            <a:pPr marL="800100" lvl="1" indent="-342900"/>
            <a:r>
              <a:rPr lang="en-US" sz="2200" dirty="0">
                <a:solidFill>
                  <a:srgbClr val="000000"/>
                </a:solidFill>
                <a:latin typeface="MentorStd-Light"/>
              </a:rPr>
              <a:t>A nested query</a:t>
            </a:r>
          </a:p>
          <a:p>
            <a:pPr marL="800100" lvl="1" indent="-342900"/>
            <a:r>
              <a:rPr lang="en-US" sz="2200" dirty="0">
                <a:solidFill>
                  <a:srgbClr val="000000"/>
                </a:solidFill>
                <a:latin typeface="MentorStd-Light"/>
              </a:rPr>
              <a:t>A query within a query</a:t>
            </a:r>
          </a:p>
          <a:p>
            <a:pPr marL="342900" indent="-342900"/>
            <a:r>
              <a:rPr lang="en-US" sz="2200" dirty="0">
                <a:solidFill>
                  <a:srgbClr val="000000"/>
                </a:solidFill>
                <a:latin typeface="MentorStd-Light"/>
              </a:rPr>
              <a:t>Note that SQL queries using subqueries are still effectively </a:t>
            </a:r>
            <a:r>
              <a:rPr lang="en-US" sz="2200" i="1" dirty="0">
                <a:solidFill>
                  <a:srgbClr val="000000"/>
                </a:solidFill>
                <a:latin typeface="MentorStd-Light"/>
              </a:rPr>
              <a:t>single table queries</a:t>
            </a:r>
            <a:r>
              <a:rPr lang="en-US" sz="2200" dirty="0">
                <a:solidFill>
                  <a:srgbClr val="000000"/>
                </a:solidFill>
                <a:latin typeface="MentorStd-Light"/>
              </a:rPr>
              <a:t> in the sense that only the </a:t>
            </a:r>
            <a:r>
              <a:rPr lang="en-US" sz="2200" b="1" i="1" dirty="0">
                <a:solidFill>
                  <a:schemeClr val="tx2"/>
                </a:solidFill>
                <a:latin typeface="MentorStd-Light"/>
              </a:rPr>
              <a:t>columns of the top level query can be displayed in the query results</a:t>
            </a:r>
            <a:r>
              <a:rPr lang="en-US" sz="2200" dirty="0">
                <a:solidFill>
                  <a:srgbClr val="000000"/>
                </a:solidFill>
                <a:latin typeface="MentorStd-Light"/>
              </a:rPr>
              <a:t>!</a:t>
            </a:r>
          </a:p>
          <a:p>
            <a:pPr marL="342900" indent="-342900"/>
            <a:r>
              <a:rPr lang="en-US" sz="2200" dirty="0">
                <a:solidFill>
                  <a:srgbClr val="000000"/>
                </a:solidFill>
                <a:latin typeface="MentorStd-Light"/>
              </a:rPr>
              <a:t>Multiple subqueries can be used to process three or even more tables.</a:t>
            </a:r>
          </a:p>
          <a:p>
            <a:pPr marL="342900" indent="-342900"/>
            <a:r>
              <a:rPr lang="en-US" sz="2200" dirty="0">
                <a:solidFill>
                  <a:srgbClr val="000000"/>
                </a:solidFill>
                <a:latin typeface="MentorStd-Light"/>
              </a:rPr>
              <a:t>All parts if the SQL SELECT statement syntax can be applied to the table displaying the results of an SQL query using subqueries.</a:t>
            </a:r>
          </a:p>
          <a:p>
            <a:endParaRPr lang="en-US" dirty="0"/>
          </a:p>
        </p:txBody>
      </p:sp>
    </p:spTree>
    <p:extLst>
      <p:ext uri="{BB962C8B-B14F-4D97-AF65-F5344CB8AC3E}">
        <p14:creationId xmlns:p14="http://schemas.microsoft.com/office/powerpoint/2010/main" val="21615845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(5 of 5)</a:t>
            </a:r>
            <a:br>
              <a:rPr lang="en-US" sz="3000" dirty="0"/>
            </a:br>
            <a:r>
              <a:rPr lang="en-US" sz="2600" dirty="0"/>
              <a:t>The Logic of Subqueries</a:t>
            </a:r>
            <a:endParaRPr lang="en-US" sz="2800" dirty="0"/>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101600" marR="29040" indent="0">
              <a:spcBef>
                <a:spcPts val="500"/>
              </a:spcBef>
              <a:buNone/>
            </a:pPr>
            <a:r>
              <a:rPr lang="en-US" b="1" dirty="0">
                <a:solidFill>
                  <a:srgbClr val="00ABBD"/>
                </a:solidFill>
                <a:latin typeface="Courier New" panose="02070309020205020404" pitchFamily="49" charset="0"/>
              </a:rPr>
              <a:t>	SELECT	DISTINCT Buyer, Department </a:t>
            </a:r>
          </a:p>
          <a:p>
            <a:pPr marL="101600" marR="29040" indent="0">
              <a:spcBef>
                <a:spcPts val="500"/>
              </a:spcBef>
              <a:buNone/>
            </a:pPr>
            <a:r>
              <a:rPr lang="en-US" b="1" dirty="0">
                <a:solidFill>
                  <a:srgbClr val="00ABBD"/>
                </a:solidFill>
                <a:latin typeface="Courier New" panose="02070309020205020404" pitchFamily="49" charset="0"/>
              </a:rPr>
              <a:t>	FROM	SKU_DATA</a:t>
            </a:r>
          </a:p>
          <a:p>
            <a:pPr marL="101600" marR="29040" indent="0">
              <a:spcBef>
                <a:spcPts val="500"/>
              </a:spcBef>
              <a:buNone/>
            </a:pPr>
            <a:r>
              <a:rPr lang="en-US" b="1" dirty="0">
                <a:solidFill>
                  <a:srgbClr val="00ABBD"/>
                </a:solidFill>
                <a:latin typeface="Courier New" panose="02070309020205020404" pitchFamily="49" charset="0"/>
              </a:rPr>
              <a:t>	WHERE	SKU IN </a:t>
            </a:r>
          </a:p>
          <a:p>
            <a:pPr marL="101600" marR="29040" indent="0">
              <a:spcBef>
                <a:spcPts val="500"/>
              </a:spcBef>
              <a:buNone/>
            </a:pPr>
            <a:r>
              <a:rPr lang="en-US" b="1" dirty="0">
                <a:solidFill>
                  <a:srgbClr val="00ABBD"/>
                </a:solidFill>
                <a:latin typeface="Courier New" panose="02070309020205020404" pitchFamily="49" charset="0"/>
              </a:rPr>
              <a:t>		(SELECT SKU</a:t>
            </a:r>
          </a:p>
          <a:p>
            <a:pPr marL="101600" marR="29040" indent="0">
              <a:spcBef>
                <a:spcPts val="500"/>
              </a:spcBef>
              <a:buNone/>
            </a:pPr>
            <a:r>
              <a:rPr lang="en-US" b="1" dirty="0">
                <a:solidFill>
                  <a:srgbClr val="00ABBD"/>
                </a:solidFill>
                <a:latin typeface="Courier New" panose="02070309020205020404" pitchFamily="49" charset="0"/>
              </a:rPr>
              <a:t>		 FROM   ORDER_ITEM</a:t>
            </a:r>
          </a:p>
          <a:p>
            <a:pPr marL="558800" lvl="1" indent="0">
              <a:buNone/>
            </a:pPr>
            <a:r>
              <a:rPr lang="en-US" b="1" dirty="0">
                <a:solidFill>
                  <a:srgbClr val="00ABBD"/>
                </a:solidFill>
                <a:latin typeface="Courier New" panose="02070309020205020404" pitchFamily="49" charset="0"/>
              </a:rPr>
              <a:t>		 WHERE  OrderNumber IN</a:t>
            </a:r>
          </a:p>
          <a:p>
            <a:pPr marL="1016000" lvl="2" indent="0">
              <a:buNone/>
            </a:pPr>
            <a:r>
              <a:rPr lang="en-US" b="1" dirty="0">
                <a:solidFill>
                  <a:srgbClr val="00ABBD"/>
                </a:solidFill>
                <a:latin typeface="Courier New" panose="02070309020205020404" pitchFamily="49" charset="0"/>
              </a:rPr>
              <a:t>		(SELECT	  OrderNumber</a:t>
            </a:r>
          </a:p>
          <a:p>
            <a:pPr marL="1473200" lvl="3" indent="0">
              <a:buNone/>
            </a:pPr>
            <a:r>
              <a:rPr lang="en-US" b="1" dirty="0">
                <a:solidFill>
                  <a:srgbClr val="00ABBD"/>
                </a:solidFill>
                <a:latin typeface="Courier New" panose="02070309020205020404" pitchFamily="49" charset="0"/>
              </a:rPr>
              <a:t>		 FROM	  RETAIL_ORDER</a:t>
            </a:r>
          </a:p>
          <a:p>
            <a:pPr marL="1930400" marR="11610" lvl="4" indent="0">
              <a:buNone/>
            </a:pPr>
            <a:r>
              <a:rPr lang="en-US" b="1" dirty="0">
                <a:solidFill>
                  <a:srgbClr val="00ABBD"/>
                </a:solidFill>
                <a:latin typeface="Courier New" panose="02070309020205020404" pitchFamily="49" charset="0"/>
              </a:rPr>
              <a:t>	 WHERE	  OrderMonth = 'January’ </a:t>
            </a:r>
          </a:p>
          <a:p>
            <a:pPr marL="1930400" marR="11610" lvl="4" indent="0">
              <a:buNone/>
            </a:pPr>
            <a:r>
              <a:rPr lang="en-US" b="1" dirty="0">
                <a:solidFill>
                  <a:srgbClr val="00ABBD"/>
                </a:solidFill>
                <a:latin typeface="Courier New" panose="02070309020205020404" pitchFamily="49" charset="0"/>
              </a:rPr>
              <a:t>	   AND	  OrderYear = 2018));</a:t>
            </a:r>
          </a:p>
          <a:p>
            <a:pPr marL="101600" indent="0">
              <a:buNone/>
            </a:pPr>
            <a:endParaRPr lang="en-US" dirty="0"/>
          </a:p>
        </p:txBody>
      </p:sp>
      <p:pic>
        <p:nvPicPr>
          <p:cNvPr id="6" name="Picture 5">
            <a:extLst>
              <a:ext uri="{FF2B5EF4-FFF2-40B4-BE49-F238E27FC236}">
                <a16:creationId xmlns:a16="http://schemas.microsoft.com/office/drawing/2014/main" id="{9A1802A9-75A7-48A0-8DD6-A47D86E6C53C}"/>
              </a:ext>
            </a:extLst>
          </p:cNvPr>
          <p:cNvPicPr>
            <a:picLocks noChangeAspect="1"/>
          </p:cNvPicPr>
          <p:nvPr/>
        </p:nvPicPr>
        <p:blipFill>
          <a:blip r:embed="rId2"/>
          <a:stretch>
            <a:fillRect/>
          </a:stretch>
        </p:blipFill>
        <p:spPr>
          <a:xfrm>
            <a:off x="4811546" y="5257801"/>
            <a:ext cx="2730006" cy="804257"/>
          </a:xfrm>
          <a:prstGeom prst="rect">
            <a:avLst/>
          </a:prstGeom>
        </p:spPr>
      </p:pic>
    </p:spTree>
    <p:extLst>
      <p:ext uri="{BB962C8B-B14F-4D97-AF65-F5344CB8AC3E}">
        <p14:creationId xmlns:p14="http://schemas.microsoft.com/office/powerpoint/2010/main" val="33372022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(1 of 10)</a:t>
            </a:r>
            <a:br>
              <a:rPr lang="en-US" sz="3000" dirty="0"/>
            </a:br>
            <a:r>
              <a:rPr lang="en-US" sz="2600" dirty="0"/>
              <a:t>The Logic of Joins</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indent="-342900" fontAlgn="base">
              <a:spcBef>
                <a:spcPct val="0"/>
              </a:spcBef>
              <a:spcAft>
                <a:spcPct val="0"/>
              </a:spcAft>
            </a:pPr>
            <a:r>
              <a:rPr lang="en-US" sz="2400" dirty="0">
                <a:solidFill>
                  <a:srgbClr val="000000"/>
                </a:solidFill>
                <a:latin typeface="MentorStd-Light"/>
              </a:rPr>
              <a:t>In an </a:t>
            </a:r>
            <a:r>
              <a:rPr lang="en-US" sz="2400" b="1" dirty="0">
                <a:solidFill>
                  <a:schemeClr val="tx2"/>
                </a:solidFill>
                <a:latin typeface="MentorStd-Light"/>
              </a:rPr>
              <a:t>SQL join operation</a:t>
            </a:r>
            <a:r>
              <a:rPr lang="en-US" sz="2400" dirty="0">
                <a:solidFill>
                  <a:srgbClr val="000000"/>
                </a:solidFill>
                <a:latin typeface="MentorStd-Light"/>
              </a:rPr>
              <a:t>, the </a:t>
            </a:r>
            <a:r>
              <a:rPr lang="en-US" sz="2400" b="1" dirty="0">
                <a:solidFill>
                  <a:schemeClr val="tx2"/>
                </a:solidFill>
                <a:latin typeface="MentorStd-Light"/>
              </a:rPr>
              <a:t>SQL JOIN operator </a:t>
            </a:r>
            <a:r>
              <a:rPr lang="en-US" sz="2400" dirty="0">
                <a:solidFill>
                  <a:srgbClr val="000000"/>
                </a:solidFill>
                <a:latin typeface="MentorStd-Light"/>
              </a:rPr>
              <a:t>is used to combine parts or all of two or more tables.</a:t>
            </a:r>
          </a:p>
          <a:p>
            <a:pPr marL="800100" lvl="1" indent="-342900" fontAlgn="base">
              <a:spcBef>
                <a:spcPct val="0"/>
              </a:spcBef>
              <a:spcAft>
                <a:spcPct val="0"/>
              </a:spcAft>
            </a:pPr>
            <a:r>
              <a:rPr lang="en-US" b="1" dirty="0">
                <a:solidFill>
                  <a:schemeClr val="tx2"/>
                </a:solidFill>
                <a:latin typeface="MentorStd-Light"/>
              </a:rPr>
              <a:t>Explicit join </a:t>
            </a:r>
            <a:r>
              <a:rPr lang="en-US" dirty="0">
                <a:solidFill>
                  <a:srgbClr val="000000"/>
                </a:solidFill>
                <a:latin typeface="MentorStd-Light"/>
              </a:rPr>
              <a:t>─ the SQL JOIN operator is used as part of the SQL statement.</a:t>
            </a:r>
          </a:p>
          <a:p>
            <a:pPr marL="800100" lvl="1" indent="-342900" fontAlgn="base">
              <a:spcBef>
                <a:spcPct val="0"/>
              </a:spcBef>
              <a:spcAft>
                <a:spcPct val="0"/>
              </a:spcAft>
            </a:pPr>
            <a:r>
              <a:rPr lang="en-US" b="1" dirty="0">
                <a:solidFill>
                  <a:schemeClr val="tx2"/>
                </a:solidFill>
                <a:latin typeface="MentorStd-Light"/>
              </a:rPr>
              <a:t>Implicit join </a:t>
            </a:r>
            <a:r>
              <a:rPr lang="en-US" dirty="0">
                <a:solidFill>
                  <a:srgbClr val="000000"/>
                </a:solidFill>
                <a:latin typeface="MentorStd-Light"/>
              </a:rPr>
              <a:t>─ the SQL JOIN operator is </a:t>
            </a:r>
            <a:r>
              <a:rPr lang="en-US" b="1" i="1" dirty="0">
                <a:solidFill>
                  <a:schemeClr val="tx2"/>
                </a:solidFill>
                <a:latin typeface="MentorStd-Light"/>
              </a:rPr>
              <a:t>not</a:t>
            </a:r>
            <a:r>
              <a:rPr lang="en-US" dirty="0">
                <a:solidFill>
                  <a:srgbClr val="000000"/>
                </a:solidFill>
                <a:latin typeface="MentorStd-Light"/>
              </a:rPr>
              <a:t> used as part of the SQL statement.</a:t>
            </a:r>
          </a:p>
          <a:p>
            <a:endParaRPr lang="en-US" dirty="0"/>
          </a:p>
        </p:txBody>
      </p:sp>
    </p:spTree>
    <p:extLst>
      <p:ext uri="{BB962C8B-B14F-4D97-AF65-F5344CB8AC3E}">
        <p14:creationId xmlns:p14="http://schemas.microsoft.com/office/powerpoint/2010/main" val="4284423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(2 of 10)</a:t>
            </a:r>
            <a:br>
              <a:rPr lang="en-US" sz="3000" dirty="0"/>
            </a:br>
            <a:r>
              <a:rPr lang="en-US" sz="2600" dirty="0"/>
              <a:t>SQL CROSS JOIN</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indent="-342900" fontAlgn="base">
              <a:spcBef>
                <a:spcPct val="0"/>
              </a:spcBef>
              <a:spcAft>
                <a:spcPct val="0"/>
              </a:spcAft>
            </a:pPr>
            <a:r>
              <a:rPr lang="en-US" sz="2400" dirty="0">
                <a:solidFill>
                  <a:srgbClr val="000000"/>
                </a:solidFill>
                <a:latin typeface="MentorStd-Light"/>
              </a:rPr>
              <a:t>An </a:t>
            </a:r>
            <a:r>
              <a:rPr lang="en-US" sz="2400" b="1" dirty="0">
                <a:solidFill>
                  <a:schemeClr val="tx2"/>
                </a:solidFill>
                <a:latin typeface="MentorStd-Light"/>
              </a:rPr>
              <a:t>SQL CROSS JOIN</a:t>
            </a:r>
            <a:r>
              <a:rPr lang="en-US" sz="2400" dirty="0">
                <a:solidFill>
                  <a:schemeClr val="tx2"/>
                </a:solidFill>
                <a:latin typeface="MentorStd-Light"/>
              </a:rPr>
              <a:t> </a:t>
            </a:r>
            <a:r>
              <a:rPr lang="en-US" sz="2400" dirty="0">
                <a:solidFill>
                  <a:srgbClr val="000000"/>
                </a:solidFill>
                <a:latin typeface="MentorStd-Light"/>
              </a:rPr>
              <a:t>combines each row in one table with every row in another table.</a:t>
            </a:r>
          </a:p>
          <a:p>
            <a:pPr marL="182880" indent="-342900" fontAlgn="base">
              <a:spcBef>
                <a:spcPct val="0"/>
              </a:spcBef>
              <a:spcAft>
                <a:spcPct val="0"/>
              </a:spcAft>
            </a:pPr>
            <a:endParaRPr lang="en-US" sz="2400" dirty="0">
              <a:solidFill>
                <a:srgbClr val="000000"/>
              </a:solidFill>
              <a:latin typeface="MentorStd-Light"/>
            </a:endParaRPr>
          </a:p>
          <a:p>
            <a:pPr marL="101600" indent="0">
              <a:spcBef>
                <a:spcPts val="500"/>
              </a:spcBef>
              <a:buNone/>
            </a:pPr>
            <a:r>
              <a:rPr lang="en-US" b="1" dirty="0">
                <a:solidFill>
                  <a:srgbClr val="00ABBD"/>
                </a:solidFill>
                <a:latin typeface="Courier New" panose="02070309020205020404" pitchFamily="49" charset="0"/>
              </a:rPr>
              <a:t>	SELECT	*</a:t>
            </a:r>
          </a:p>
          <a:p>
            <a:pPr marL="101600" indent="0">
              <a:spcBef>
                <a:spcPts val="500"/>
              </a:spcBef>
              <a:buNone/>
            </a:pPr>
            <a:r>
              <a:rPr lang="en-US" b="1" dirty="0">
                <a:solidFill>
                  <a:srgbClr val="00ABBD"/>
                </a:solidFill>
                <a:latin typeface="Courier New" panose="02070309020205020404" pitchFamily="49" charset="0"/>
              </a:rPr>
              <a:t>	FROM	RETAIL_ORDER, ORDER_ITEM;</a:t>
            </a:r>
          </a:p>
          <a:p>
            <a:pPr marL="101600" indent="0">
              <a:spcBef>
                <a:spcPts val="500"/>
              </a:spcBef>
              <a:buNone/>
            </a:pPr>
            <a:endParaRPr lang="en-US" b="1" dirty="0">
              <a:solidFill>
                <a:srgbClr val="00ABBD"/>
              </a:solidFill>
              <a:latin typeface="Courier New" panose="02070309020205020404" pitchFamily="49" charset="0"/>
            </a:endParaRPr>
          </a:p>
          <a:p>
            <a:pPr marL="342900" indent="-342900" fontAlgn="base">
              <a:spcBef>
                <a:spcPct val="0"/>
              </a:spcBef>
              <a:spcAft>
                <a:spcPct val="0"/>
              </a:spcAft>
            </a:pPr>
            <a:r>
              <a:rPr lang="en-US" sz="2400" dirty="0">
                <a:solidFill>
                  <a:srgbClr val="000000"/>
                </a:solidFill>
                <a:latin typeface="MentorStd-Light"/>
              </a:rPr>
              <a:t>This is known mathematically as a </a:t>
            </a:r>
            <a:r>
              <a:rPr lang="en-US" sz="2400" b="1" dirty="0">
                <a:solidFill>
                  <a:schemeClr val="tx2"/>
                </a:solidFill>
                <a:latin typeface="MentorStd-Light"/>
              </a:rPr>
              <a:t>Cartesian product</a:t>
            </a:r>
            <a:r>
              <a:rPr lang="en-US" sz="2400" dirty="0">
                <a:solidFill>
                  <a:schemeClr val="tx2"/>
                </a:solidFill>
                <a:latin typeface="MentorStd-Light"/>
              </a:rPr>
              <a:t> </a:t>
            </a:r>
            <a:r>
              <a:rPr lang="en-US" sz="2400" dirty="0">
                <a:solidFill>
                  <a:srgbClr val="000000"/>
                </a:solidFill>
                <a:latin typeface="MentorStd-Light"/>
              </a:rPr>
              <a:t>of the rows in the tables.</a:t>
            </a:r>
          </a:p>
          <a:p>
            <a:pPr marL="342900" indent="-342900" fontAlgn="base">
              <a:spcBef>
                <a:spcPct val="0"/>
              </a:spcBef>
              <a:spcAft>
                <a:spcPct val="0"/>
              </a:spcAft>
            </a:pPr>
            <a:r>
              <a:rPr lang="en-US" sz="2400" dirty="0">
                <a:solidFill>
                  <a:srgbClr val="000000"/>
                </a:solidFill>
                <a:latin typeface="MentorStd-Light"/>
              </a:rPr>
              <a:t>This is </a:t>
            </a:r>
            <a:r>
              <a:rPr lang="en-US" sz="2400" b="1" dirty="0">
                <a:solidFill>
                  <a:schemeClr val="tx2"/>
                </a:solidFill>
                <a:latin typeface="MentorStd-Light"/>
              </a:rPr>
              <a:t>illogical in database work </a:t>
            </a:r>
            <a:r>
              <a:rPr lang="en-US" sz="2400" dirty="0">
                <a:solidFill>
                  <a:srgbClr val="000000"/>
                </a:solidFill>
                <a:latin typeface="MentorStd-Light"/>
              </a:rPr>
              <a:t>because we only need rows that somehow logically correspond in the two tables.</a:t>
            </a:r>
          </a:p>
          <a:p>
            <a:endParaRPr lang="en-US" dirty="0"/>
          </a:p>
        </p:txBody>
      </p:sp>
    </p:spTree>
    <p:extLst>
      <p:ext uri="{BB962C8B-B14F-4D97-AF65-F5344CB8AC3E}">
        <p14:creationId xmlns:p14="http://schemas.microsoft.com/office/powerpoint/2010/main" val="2184712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(3 of 10)</a:t>
            </a:r>
            <a:br>
              <a:rPr lang="en-US" sz="3000" dirty="0"/>
            </a:br>
            <a:r>
              <a:rPr lang="en-US" sz="2600" dirty="0"/>
              <a:t>Implicit SQL INNER JOIN</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indent="-342900" fontAlgn="base">
              <a:spcBef>
                <a:spcPct val="0"/>
              </a:spcBef>
              <a:spcAft>
                <a:spcPct val="0"/>
              </a:spcAft>
            </a:pPr>
            <a:r>
              <a:rPr lang="en-US" sz="2200" dirty="0">
                <a:solidFill>
                  <a:srgbClr val="000000"/>
                </a:solidFill>
                <a:latin typeface="MentorStd-Light"/>
              </a:rPr>
              <a:t>By selecting rows by matching by the primary key values of one table with the foreign key values of a second table, we produce an </a:t>
            </a:r>
            <a:r>
              <a:rPr lang="en-US" sz="2200" b="1" dirty="0">
                <a:solidFill>
                  <a:schemeClr val="tx2"/>
                </a:solidFill>
                <a:latin typeface="MentorStd-Light"/>
              </a:rPr>
              <a:t>SQL INNER JOIN</a:t>
            </a:r>
            <a:r>
              <a:rPr lang="en-US" sz="2200" dirty="0">
                <a:solidFill>
                  <a:srgbClr val="000000"/>
                </a:solidFill>
                <a:latin typeface="MentorStd-Light"/>
              </a:rPr>
              <a:t>.</a:t>
            </a:r>
          </a:p>
          <a:p>
            <a:pPr marL="342900" indent="-342900" fontAlgn="base">
              <a:spcBef>
                <a:spcPct val="0"/>
              </a:spcBef>
              <a:spcAft>
                <a:spcPct val="0"/>
              </a:spcAft>
            </a:pPr>
            <a:endParaRPr lang="en-US" sz="2200" dirty="0">
              <a:solidFill>
                <a:srgbClr val="000000"/>
              </a:solidFill>
              <a:latin typeface="MentorStd-Light"/>
            </a:endParaRPr>
          </a:p>
          <a:p>
            <a:pPr marL="342900" indent="-342900" fontAlgn="base">
              <a:spcBef>
                <a:spcPct val="0"/>
              </a:spcBef>
              <a:spcAft>
                <a:spcPct val="0"/>
              </a:spcAft>
            </a:pPr>
            <a:endParaRPr lang="en-US" sz="2200" dirty="0">
              <a:solidFill>
                <a:srgbClr val="000000"/>
              </a:solidFill>
              <a:latin typeface="MentorStd-Light"/>
            </a:endParaRPr>
          </a:p>
          <a:p>
            <a:pPr marL="342900" indent="-342900" fontAlgn="base">
              <a:spcBef>
                <a:spcPct val="0"/>
              </a:spcBef>
              <a:spcAft>
                <a:spcPct val="0"/>
              </a:spcAft>
            </a:pPr>
            <a:endParaRPr lang="en-US" sz="2200" dirty="0">
              <a:solidFill>
                <a:srgbClr val="000000"/>
              </a:solidFill>
              <a:latin typeface="MentorStd-Light"/>
            </a:endParaRPr>
          </a:p>
          <a:p>
            <a:pPr marL="342900" indent="-342900" fontAlgn="base">
              <a:spcBef>
                <a:spcPct val="0"/>
              </a:spcBef>
              <a:spcAft>
                <a:spcPct val="0"/>
              </a:spcAft>
            </a:pPr>
            <a:endParaRPr lang="en-US" sz="2200" dirty="0">
              <a:solidFill>
                <a:srgbClr val="000000"/>
              </a:solidFill>
              <a:latin typeface="MentorStd-Light"/>
            </a:endParaRPr>
          </a:p>
          <a:p>
            <a:pPr marL="342900" indent="-342900" fontAlgn="base">
              <a:spcBef>
                <a:spcPct val="0"/>
              </a:spcBef>
              <a:spcAft>
                <a:spcPct val="0"/>
              </a:spcAft>
            </a:pPr>
            <a:endParaRPr lang="en-US" sz="2200" dirty="0">
              <a:solidFill>
                <a:srgbClr val="000000"/>
              </a:solidFill>
              <a:latin typeface="MentorStd-Light"/>
            </a:endParaRPr>
          </a:p>
          <a:p>
            <a:pPr marL="342900" indent="-342900" fontAlgn="base">
              <a:spcBef>
                <a:spcPct val="0"/>
              </a:spcBef>
              <a:spcAft>
                <a:spcPct val="0"/>
              </a:spcAft>
            </a:pPr>
            <a:endParaRPr lang="en-US" sz="2200" dirty="0">
              <a:solidFill>
                <a:srgbClr val="000000"/>
              </a:solidFill>
              <a:latin typeface="MentorStd-Light"/>
            </a:endParaRPr>
          </a:p>
          <a:p>
            <a:pPr marL="342900" indent="-342900" fontAlgn="base">
              <a:spcBef>
                <a:spcPct val="0"/>
              </a:spcBef>
              <a:spcAft>
                <a:spcPct val="0"/>
              </a:spcAft>
            </a:pPr>
            <a:endParaRPr lang="en-US" sz="2200" dirty="0">
              <a:solidFill>
                <a:srgbClr val="000000"/>
              </a:solidFill>
              <a:latin typeface="MentorStd-Light"/>
            </a:endParaRPr>
          </a:p>
          <a:p>
            <a:pPr marL="342900" indent="-342900" fontAlgn="base">
              <a:spcBef>
                <a:spcPct val="0"/>
              </a:spcBef>
              <a:spcAft>
                <a:spcPct val="0"/>
              </a:spcAft>
            </a:pPr>
            <a:r>
              <a:rPr lang="en-US" sz="2400" dirty="0">
                <a:solidFill>
                  <a:srgbClr val="000000"/>
                </a:solidFill>
                <a:latin typeface="MentorStd-Light"/>
              </a:rPr>
              <a:t>Because the </a:t>
            </a:r>
            <a:r>
              <a:rPr lang="en-US" sz="2400" b="1" dirty="0">
                <a:solidFill>
                  <a:schemeClr val="tx2"/>
                </a:solidFill>
                <a:latin typeface="MentorStd-Light"/>
              </a:rPr>
              <a:t>SQL JOIN keyword </a:t>
            </a:r>
            <a:r>
              <a:rPr lang="en-US" sz="2400" dirty="0">
                <a:solidFill>
                  <a:srgbClr val="000000"/>
                </a:solidFill>
                <a:latin typeface="MentorStd-Light"/>
              </a:rPr>
              <a:t>does </a:t>
            </a:r>
            <a:r>
              <a:rPr lang="en-US" sz="2400" b="1" i="1" dirty="0">
                <a:solidFill>
                  <a:schemeClr val="tx2"/>
                </a:solidFill>
                <a:latin typeface="MentorStd-Light"/>
              </a:rPr>
              <a:t>not</a:t>
            </a:r>
            <a:r>
              <a:rPr lang="en-US" sz="2400" dirty="0">
                <a:solidFill>
                  <a:schemeClr val="tx2"/>
                </a:solidFill>
                <a:latin typeface="MentorStd-Light"/>
              </a:rPr>
              <a:t> </a:t>
            </a:r>
            <a:r>
              <a:rPr lang="en-US" sz="2400" dirty="0">
                <a:solidFill>
                  <a:srgbClr val="000000"/>
                </a:solidFill>
                <a:latin typeface="MentorStd-Light"/>
              </a:rPr>
              <a:t>appear in the SQL statement, this is an </a:t>
            </a:r>
            <a:r>
              <a:rPr lang="en-US" sz="2400" b="1" dirty="0">
                <a:solidFill>
                  <a:schemeClr val="tx2"/>
                </a:solidFill>
                <a:latin typeface="MentorStd-Light"/>
              </a:rPr>
              <a:t>implicit join</a:t>
            </a:r>
            <a:r>
              <a:rPr lang="en-US" sz="2400" dirty="0">
                <a:solidFill>
                  <a:srgbClr val="000000"/>
                </a:solidFill>
                <a:latin typeface="MentorStd-Light"/>
              </a:rPr>
              <a:t>.</a:t>
            </a:r>
          </a:p>
          <a:p>
            <a:pPr marL="0" indent="0" fontAlgn="base">
              <a:spcBef>
                <a:spcPct val="0"/>
              </a:spcBef>
              <a:spcAft>
                <a:spcPct val="0"/>
              </a:spcAft>
              <a:buNone/>
            </a:pPr>
            <a:endParaRPr lang="en-US" sz="2200" dirty="0">
              <a:solidFill>
                <a:srgbClr val="000000"/>
              </a:solidFill>
              <a:latin typeface="MentorStd-Light"/>
            </a:endParaRPr>
          </a:p>
          <a:p>
            <a:endParaRPr lang="en-US" dirty="0"/>
          </a:p>
        </p:txBody>
      </p:sp>
      <p:pic>
        <p:nvPicPr>
          <p:cNvPr id="6" name="Picture 5">
            <a:extLst>
              <a:ext uri="{FF2B5EF4-FFF2-40B4-BE49-F238E27FC236}">
                <a16:creationId xmlns:a16="http://schemas.microsoft.com/office/drawing/2014/main" id="{16E42029-4BB9-414F-97F9-5041585B007C}"/>
              </a:ext>
            </a:extLst>
          </p:cNvPr>
          <p:cNvPicPr>
            <a:picLocks noChangeAspect="1"/>
          </p:cNvPicPr>
          <p:nvPr/>
        </p:nvPicPr>
        <p:blipFill>
          <a:blip r:embed="rId2"/>
          <a:stretch>
            <a:fillRect/>
          </a:stretch>
        </p:blipFill>
        <p:spPr>
          <a:xfrm>
            <a:off x="2673234" y="2862072"/>
            <a:ext cx="6846990" cy="1876183"/>
          </a:xfrm>
          <a:prstGeom prst="rect">
            <a:avLst/>
          </a:prstGeom>
        </p:spPr>
      </p:pic>
    </p:spTree>
    <p:extLst>
      <p:ext uri="{BB962C8B-B14F-4D97-AF65-F5344CB8AC3E}">
        <p14:creationId xmlns:p14="http://schemas.microsoft.com/office/powerpoint/2010/main" val="3087969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(4 of 10)</a:t>
            </a:r>
            <a:br>
              <a:rPr lang="en-US" sz="3000" dirty="0"/>
            </a:br>
            <a:r>
              <a:rPr lang="en-US" sz="2600" dirty="0"/>
              <a:t>Implicit SQL INNER JOIN</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RETAIL_ORDER, ORDER_ITEM</a:t>
            </a:r>
          </a:p>
          <a:p>
            <a:pPr marL="588518" lvl="1" indent="0">
              <a:buNone/>
            </a:pPr>
            <a:r>
              <a:rPr lang="en-US" b="1" dirty="0">
                <a:solidFill>
                  <a:srgbClr val="00ABBD"/>
                </a:solidFill>
                <a:latin typeface="Courier New" panose="02070309020205020404" pitchFamily="49" charset="0"/>
              </a:rPr>
              <a:t>WHERE	RETAIL_ORDER.OrderNumber = ORDER_ITEM.OrderNumber;</a:t>
            </a:r>
          </a:p>
          <a:p>
            <a:endParaRPr lang="en-US" dirty="0"/>
          </a:p>
        </p:txBody>
      </p:sp>
      <p:pic>
        <p:nvPicPr>
          <p:cNvPr id="9" name="Picture 8">
            <a:extLst>
              <a:ext uri="{FF2B5EF4-FFF2-40B4-BE49-F238E27FC236}">
                <a16:creationId xmlns:a16="http://schemas.microsoft.com/office/drawing/2014/main" id="{2CBF8BE2-C6FB-4810-8F19-0957E36D677B}"/>
              </a:ext>
            </a:extLst>
          </p:cNvPr>
          <p:cNvPicPr>
            <a:picLocks noChangeAspect="1"/>
          </p:cNvPicPr>
          <p:nvPr/>
        </p:nvPicPr>
        <p:blipFill>
          <a:blip r:embed="rId2"/>
          <a:stretch>
            <a:fillRect/>
          </a:stretch>
        </p:blipFill>
        <p:spPr>
          <a:xfrm>
            <a:off x="2521956" y="3233769"/>
            <a:ext cx="7148089" cy="1421358"/>
          </a:xfrm>
          <a:prstGeom prst="rect">
            <a:avLst/>
          </a:prstGeom>
        </p:spPr>
      </p:pic>
    </p:spTree>
    <p:extLst>
      <p:ext uri="{BB962C8B-B14F-4D97-AF65-F5344CB8AC3E}">
        <p14:creationId xmlns:p14="http://schemas.microsoft.com/office/powerpoint/2010/main" val="2023894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(5 of 10)</a:t>
            </a:r>
            <a:br>
              <a:rPr lang="en-US" sz="3000" dirty="0"/>
            </a:br>
            <a:r>
              <a:rPr lang="en-US" sz="2600" dirty="0"/>
              <a:t>Implicit SQL INNER JOIN</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a:xfrm>
            <a:off x="1981200" y="1325881"/>
            <a:ext cx="8229600" cy="4525963"/>
          </a:xfrm>
        </p:spPr>
        <p:txBody>
          <a:bodyPr/>
          <a:lstStyle/>
          <a:p>
            <a:r>
              <a:rPr lang="en-US" sz="2200" dirty="0">
                <a:solidFill>
                  <a:srgbClr val="000000"/>
                </a:solidFill>
                <a:latin typeface="MentorStd-Light"/>
              </a:rPr>
              <a:t>With an </a:t>
            </a:r>
            <a:r>
              <a:rPr lang="en-US" sz="2200" b="1" dirty="0">
                <a:solidFill>
                  <a:schemeClr val="tx2"/>
                </a:solidFill>
                <a:latin typeface="MentorStd-Light"/>
              </a:rPr>
              <a:t>SQL ORDER BY clause </a:t>
            </a:r>
            <a:r>
              <a:rPr lang="en-US" sz="2200" dirty="0">
                <a:solidFill>
                  <a:srgbClr val="000000"/>
                </a:solidFill>
                <a:latin typeface="MentorStd-Light"/>
              </a:rPr>
              <a:t>for easier reading by OrderNumber:</a:t>
            </a:r>
          </a:p>
          <a:p>
            <a:pPr marL="101600" indent="0">
              <a:buNone/>
            </a:pPr>
            <a:endParaRPr lang="en-US" sz="2200" dirty="0">
              <a:solidFill>
                <a:srgbClr val="000000"/>
              </a:solidFill>
              <a:latin typeface="MentorStd-Light"/>
            </a:endParaRPr>
          </a:p>
          <a:p>
            <a:pPr marL="588518" lvl="1" indent="0">
              <a:buNone/>
            </a:pPr>
            <a:r>
              <a:rPr lang="en-US" b="1" dirty="0">
                <a:solidFill>
                  <a:srgbClr val="00ABBD"/>
                </a:solidFill>
                <a:latin typeface="Courier New" panose="02070309020205020404" pitchFamily="49" charset="0"/>
              </a:rPr>
              <a:t>SELECT	*</a:t>
            </a:r>
          </a:p>
          <a:p>
            <a:pPr marL="588518" lvl="1" indent="0">
              <a:buNone/>
            </a:pPr>
            <a:r>
              <a:rPr lang="en-US" b="1" dirty="0">
                <a:solidFill>
                  <a:srgbClr val="00ABBD"/>
                </a:solidFill>
                <a:latin typeface="Courier New" panose="02070309020205020404" pitchFamily="49" charset="0"/>
              </a:rPr>
              <a:t>FROM	RETAIL_ORDER, ORDER_ITEM</a:t>
            </a:r>
          </a:p>
          <a:p>
            <a:pPr marL="588518" marR="2260" lvl="1" indent="0">
              <a:buNone/>
            </a:pPr>
            <a:r>
              <a:rPr lang="en-US" b="1" dirty="0">
                <a:solidFill>
                  <a:srgbClr val="00ABBD"/>
                </a:solidFill>
                <a:latin typeface="Courier New" panose="02070309020205020404" pitchFamily="49" charset="0"/>
              </a:rPr>
              <a:t>WHERE	RETAIL_ORDER.OrderNumber = ORDER_ITEM.OrderNumber ORDER BY	RETAIL_ORDER.OrderNumber, ORDER_ITEM.SKU;</a:t>
            </a:r>
          </a:p>
          <a:p>
            <a:endParaRPr lang="en-US" dirty="0"/>
          </a:p>
        </p:txBody>
      </p:sp>
      <p:pic>
        <p:nvPicPr>
          <p:cNvPr id="5" name="Picture 4">
            <a:extLst>
              <a:ext uri="{FF2B5EF4-FFF2-40B4-BE49-F238E27FC236}">
                <a16:creationId xmlns:a16="http://schemas.microsoft.com/office/drawing/2014/main" id="{3355C873-2F26-4FF7-89BF-17C417B90709}"/>
              </a:ext>
            </a:extLst>
          </p:cNvPr>
          <p:cNvPicPr>
            <a:picLocks noChangeAspect="1"/>
          </p:cNvPicPr>
          <p:nvPr/>
        </p:nvPicPr>
        <p:blipFill>
          <a:blip r:embed="rId2"/>
          <a:stretch>
            <a:fillRect/>
          </a:stretch>
        </p:blipFill>
        <p:spPr>
          <a:xfrm>
            <a:off x="2396939" y="4264706"/>
            <a:ext cx="7398123" cy="1471076"/>
          </a:xfrm>
          <a:prstGeom prst="rect">
            <a:avLst/>
          </a:prstGeom>
        </p:spPr>
      </p:pic>
    </p:spTree>
    <p:extLst>
      <p:ext uri="{BB962C8B-B14F-4D97-AF65-F5344CB8AC3E}">
        <p14:creationId xmlns:p14="http://schemas.microsoft.com/office/powerpoint/2010/main" val="9486333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(6 of 10)</a:t>
            </a:r>
            <a:br>
              <a:rPr lang="en-US" sz="3000" dirty="0"/>
            </a:br>
            <a:r>
              <a:rPr lang="en-US" sz="2600" dirty="0"/>
              <a:t>EQUIJOIN</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indent="-342900" fontAlgn="base">
              <a:spcBef>
                <a:spcPct val="0"/>
              </a:spcBef>
              <a:spcAft>
                <a:spcPct val="0"/>
              </a:spcAft>
            </a:pPr>
            <a:r>
              <a:rPr lang="en-US" sz="2400" dirty="0">
                <a:solidFill>
                  <a:srgbClr val="000000"/>
                </a:solidFill>
                <a:latin typeface="MentorStd-Light"/>
              </a:rPr>
              <a:t>The process of using an </a:t>
            </a:r>
            <a:r>
              <a:rPr lang="en-US" sz="2400" b="1" dirty="0">
                <a:solidFill>
                  <a:schemeClr val="tx2"/>
                </a:solidFill>
                <a:latin typeface="MentorStd-Light"/>
              </a:rPr>
              <a:t>SQL JOIN operation </a:t>
            </a:r>
            <a:r>
              <a:rPr lang="en-US" sz="2400" dirty="0">
                <a:solidFill>
                  <a:srgbClr val="000000"/>
                </a:solidFill>
                <a:latin typeface="MentorStd-Light"/>
              </a:rPr>
              <a:t>to join two tables is called </a:t>
            </a:r>
            <a:r>
              <a:rPr lang="en-US" sz="2400" b="1" dirty="0">
                <a:solidFill>
                  <a:schemeClr val="tx2"/>
                </a:solidFill>
                <a:latin typeface="MentorStd-Light"/>
              </a:rPr>
              <a:t>joining the two tables</a:t>
            </a:r>
            <a:r>
              <a:rPr lang="en-US" sz="2400" dirty="0">
                <a:solidFill>
                  <a:srgbClr val="000000"/>
                </a:solidFill>
                <a:latin typeface="MentorStd-Light"/>
              </a:rPr>
              <a:t>.</a:t>
            </a:r>
          </a:p>
          <a:p>
            <a:pPr marL="342900" indent="-342900" fontAlgn="base">
              <a:spcBef>
                <a:spcPct val="0"/>
              </a:spcBef>
              <a:spcAft>
                <a:spcPct val="0"/>
              </a:spcAft>
            </a:pPr>
            <a:r>
              <a:rPr lang="en-US" sz="2400" dirty="0">
                <a:solidFill>
                  <a:srgbClr val="000000"/>
                </a:solidFill>
                <a:latin typeface="MentorStd-Light"/>
              </a:rPr>
              <a:t>When tables are joined using an </a:t>
            </a:r>
            <a:r>
              <a:rPr lang="en-US" sz="2400" b="1" dirty="0">
                <a:solidFill>
                  <a:schemeClr val="tx2"/>
                </a:solidFill>
                <a:latin typeface="MentorStd-Light"/>
              </a:rPr>
              <a:t>equal to</a:t>
            </a:r>
            <a:r>
              <a:rPr lang="en-US" sz="2400" dirty="0">
                <a:solidFill>
                  <a:schemeClr val="tx2"/>
                </a:solidFill>
                <a:latin typeface="MentorStd-Light"/>
              </a:rPr>
              <a:t> </a:t>
            </a:r>
            <a:r>
              <a:rPr lang="en-US" sz="2400" dirty="0">
                <a:solidFill>
                  <a:srgbClr val="000000"/>
                </a:solidFill>
                <a:latin typeface="MentorStd-Light"/>
              </a:rPr>
              <a:t>condition as in the example above, the join is called an </a:t>
            </a:r>
            <a:r>
              <a:rPr lang="en-US" sz="2400" b="1" dirty="0">
                <a:solidFill>
                  <a:schemeClr val="tx2"/>
                </a:solidFill>
                <a:latin typeface="MentorStd-Light"/>
              </a:rPr>
              <a:t>equijoin</a:t>
            </a:r>
            <a:r>
              <a:rPr lang="en-US" sz="2400" dirty="0">
                <a:solidFill>
                  <a:srgbClr val="000000"/>
                </a:solidFill>
                <a:latin typeface="MentorStd-Light"/>
              </a:rPr>
              <a:t>.</a:t>
            </a:r>
          </a:p>
          <a:p>
            <a:pPr marL="342900" indent="-342900" fontAlgn="base">
              <a:spcBef>
                <a:spcPct val="0"/>
              </a:spcBef>
              <a:spcAft>
                <a:spcPct val="0"/>
              </a:spcAft>
            </a:pPr>
            <a:r>
              <a:rPr lang="en-US" sz="2400" dirty="0">
                <a:solidFill>
                  <a:srgbClr val="000000"/>
                </a:solidFill>
                <a:latin typeface="MentorStd-Light"/>
              </a:rPr>
              <a:t>When people say “</a:t>
            </a:r>
            <a:r>
              <a:rPr lang="en-US" sz="2400" b="1" i="1" dirty="0">
                <a:solidFill>
                  <a:schemeClr val="tx2"/>
                </a:solidFill>
                <a:latin typeface="MentorStd-Light"/>
              </a:rPr>
              <a:t>join</a:t>
            </a:r>
            <a:r>
              <a:rPr lang="en-US" sz="2400" dirty="0">
                <a:solidFill>
                  <a:srgbClr val="000000"/>
                </a:solidFill>
                <a:latin typeface="MentorStd-Light"/>
              </a:rPr>
              <a:t>,” 99.99999 percent of the time they mean </a:t>
            </a:r>
            <a:r>
              <a:rPr lang="en-US" sz="2400" b="1" i="1" dirty="0">
                <a:solidFill>
                  <a:schemeClr val="tx2"/>
                </a:solidFill>
                <a:latin typeface="MentorStd-Light"/>
              </a:rPr>
              <a:t>equijoin</a:t>
            </a:r>
            <a:r>
              <a:rPr lang="en-US" sz="2400" dirty="0">
                <a:solidFill>
                  <a:srgbClr val="000000"/>
                </a:solidFill>
                <a:latin typeface="MentorStd-Light"/>
              </a:rPr>
              <a:t>.</a:t>
            </a:r>
          </a:p>
          <a:p>
            <a:pPr marL="342900" indent="-342900" fontAlgn="base">
              <a:spcBef>
                <a:spcPct val="0"/>
              </a:spcBef>
              <a:spcAft>
                <a:spcPct val="0"/>
              </a:spcAft>
            </a:pPr>
            <a:r>
              <a:rPr lang="en-US" sz="2400" dirty="0">
                <a:solidFill>
                  <a:srgbClr val="000000"/>
                </a:solidFill>
                <a:latin typeface="MentorStd-Light"/>
              </a:rPr>
              <a:t>Multiple joins can be used to process three or even more tables.</a:t>
            </a:r>
          </a:p>
          <a:p>
            <a:pPr marL="342900" indent="-342900" fontAlgn="base">
              <a:spcBef>
                <a:spcPct val="0"/>
              </a:spcBef>
              <a:spcAft>
                <a:spcPct val="0"/>
              </a:spcAft>
            </a:pPr>
            <a:r>
              <a:rPr lang="en-US" sz="2400" dirty="0">
                <a:solidFill>
                  <a:srgbClr val="000000"/>
                </a:solidFill>
                <a:latin typeface="MentorStd-Light"/>
              </a:rPr>
              <a:t>All parts of the SQL SELECT statement syntax can be applied to the table displaying the results of an SQL query using joins.</a:t>
            </a:r>
          </a:p>
          <a:p>
            <a:endParaRPr lang="en-US" dirty="0"/>
          </a:p>
        </p:txBody>
      </p:sp>
    </p:spTree>
    <p:extLst>
      <p:ext uri="{BB962C8B-B14F-4D97-AF65-F5344CB8AC3E}">
        <p14:creationId xmlns:p14="http://schemas.microsoft.com/office/powerpoint/2010/main" val="14789030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(7 of 10)</a:t>
            </a:r>
            <a:br>
              <a:rPr lang="en-US" sz="3000" dirty="0"/>
            </a:br>
            <a:r>
              <a:rPr lang="en-US" sz="2600" dirty="0"/>
              <a:t>The Logic of Joins</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558800" lvl="1" indent="0">
              <a:buNone/>
            </a:pPr>
            <a:r>
              <a:rPr lang="en-US" b="1" dirty="0">
                <a:solidFill>
                  <a:srgbClr val="00ABBD"/>
                </a:solidFill>
                <a:latin typeface="Courier New" panose="02070309020205020404" pitchFamily="49" charset="0"/>
              </a:rPr>
              <a:t>SELECT	Buyer, SKU_DATA.SKU, SKU_Description,</a:t>
            </a:r>
          </a:p>
          <a:p>
            <a:pPr marL="558800" lvl="1" indent="0">
              <a:buNone/>
            </a:pPr>
            <a:r>
              <a:rPr lang="en-US" b="1" dirty="0">
                <a:solidFill>
                  <a:srgbClr val="00ABBD"/>
                </a:solidFill>
                <a:latin typeface="Courier New" panose="02070309020205020404" pitchFamily="49" charset="0"/>
              </a:rPr>
              <a:t>		SUM(ExtendedPrice) AS BuyerSKURevenue</a:t>
            </a:r>
          </a:p>
          <a:p>
            <a:pPr marL="558800" marR="32470" lvl="1" indent="0">
              <a:buNone/>
            </a:pPr>
            <a:r>
              <a:rPr lang="en-US" b="1" dirty="0">
                <a:solidFill>
                  <a:srgbClr val="00ABBD"/>
                </a:solidFill>
                <a:latin typeface="Courier New" panose="02070309020205020404" pitchFamily="49" charset="0"/>
              </a:rPr>
              <a:t>FROM	SKU_DATA, ORDER_ITEM</a:t>
            </a:r>
          </a:p>
          <a:p>
            <a:pPr marL="558800" lvl="1" indent="0">
              <a:buNone/>
            </a:pPr>
            <a:r>
              <a:rPr lang="en-US" b="1" dirty="0">
                <a:solidFill>
                  <a:srgbClr val="00ABBD"/>
                </a:solidFill>
                <a:latin typeface="Courier New" panose="02070309020205020404" pitchFamily="49" charset="0"/>
              </a:rPr>
              <a:t>WHERE	SKU_DATA.SKU = ORDER_ITEM.SKU</a:t>
            </a:r>
          </a:p>
          <a:p>
            <a:pPr marL="558800" lvl="1" indent="0">
              <a:buNone/>
            </a:pPr>
            <a:r>
              <a:rPr lang="en-US" b="1" dirty="0">
                <a:solidFill>
                  <a:srgbClr val="00ABBD"/>
                </a:solidFill>
                <a:latin typeface="Courier New" panose="02070309020205020404" pitchFamily="49" charset="0"/>
              </a:rPr>
              <a:t>GROUP BY	Buyer, SKU_DATA.SKU, SKU_Description</a:t>
            </a:r>
          </a:p>
          <a:p>
            <a:pPr marL="558800" lvl="1" indent="0">
              <a:buNone/>
            </a:pPr>
            <a:r>
              <a:rPr lang="en-US" b="1" dirty="0">
                <a:solidFill>
                  <a:srgbClr val="00ABBD"/>
                </a:solidFill>
                <a:latin typeface="Courier New" panose="02070309020205020404" pitchFamily="49" charset="0"/>
              </a:rPr>
              <a:t>ORDER BY	BuyerSKURevenue DESC;</a:t>
            </a:r>
          </a:p>
          <a:p>
            <a:endParaRPr lang="en-US" dirty="0"/>
          </a:p>
        </p:txBody>
      </p:sp>
      <p:pic>
        <p:nvPicPr>
          <p:cNvPr id="5" name="Picture 4">
            <a:extLst>
              <a:ext uri="{FF2B5EF4-FFF2-40B4-BE49-F238E27FC236}">
                <a16:creationId xmlns:a16="http://schemas.microsoft.com/office/drawing/2014/main" id="{13D82808-B3EC-43BD-9082-EA3E4B82F0F4}"/>
              </a:ext>
            </a:extLst>
          </p:cNvPr>
          <p:cNvPicPr>
            <a:picLocks noChangeAspect="1"/>
          </p:cNvPicPr>
          <p:nvPr/>
        </p:nvPicPr>
        <p:blipFill>
          <a:blip r:embed="rId2"/>
          <a:stretch>
            <a:fillRect/>
          </a:stretch>
        </p:blipFill>
        <p:spPr>
          <a:xfrm>
            <a:off x="3444147" y="4280916"/>
            <a:ext cx="5303707" cy="1434084"/>
          </a:xfrm>
          <a:prstGeom prst="rect">
            <a:avLst/>
          </a:prstGeom>
        </p:spPr>
      </p:pic>
    </p:spTree>
    <p:extLst>
      <p:ext uri="{BB962C8B-B14F-4D97-AF65-F5344CB8AC3E}">
        <p14:creationId xmlns:p14="http://schemas.microsoft.com/office/powerpoint/2010/main" val="5262400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(8 of 10)</a:t>
            </a:r>
            <a:br>
              <a:rPr lang="en-US" sz="3000" dirty="0"/>
            </a:br>
            <a:r>
              <a:rPr lang="en-US" sz="2600" dirty="0"/>
              <a:t>Explicit SQL INNER JOIN</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indent="-342900" fontAlgn="base">
              <a:spcBef>
                <a:spcPct val="0"/>
              </a:spcBef>
              <a:spcAft>
                <a:spcPct val="0"/>
              </a:spcAft>
            </a:pPr>
            <a:r>
              <a:rPr lang="en-US" sz="2400" dirty="0">
                <a:solidFill>
                  <a:srgbClr val="000000"/>
                </a:solidFill>
                <a:latin typeface="MentorStd-Light"/>
              </a:rPr>
              <a:t>Selecting rows by matching by the primary key values of one table with the foreign key values of a second table, we produce an </a:t>
            </a:r>
            <a:r>
              <a:rPr lang="en-US" sz="2400" b="1" dirty="0">
                <a:solidFill>
                  <a:schemeClr val="tx2"/>
                </a:solidFill>
                <a:latin typeface="MentorStd-Light"/>
              </a:rPr>
              <a:t>SQL INNER JOIN</a:t>
            </a:r>
            <a:r>
              <a:rPr lang="en-US" sz="2400" dirty="0">
                <a:solidFill>
                  <a:srgbClr val="000000"/>
                </a:solidFill>
                <a:latin typeface="MentorStd-Light"/>
              </a:rPr>
              <a:t>.</a:t>
            </a:r>
          </a:p>
          <a:p>
            <a:pPr marL="342900" indent="-342900" fontAlgn="base">
              <a:spcBef>
                <a:spcPct val="0"/>
              </a:spcBef>
              <a:spcAft>
                <a:spcPct val="0"/>
              </a:spcAft>
            </a:pPr>
            <a:endParaRPr lang="en-US" sz="2400" dirty="0">
              <a:solidFill>
                <a:srgbClr val="000000"/>
              </a:solidFill>
              <a:latin typeface="MentorStd-Light"/>
            </a:endParaRPr>
          </a:p>
          <a:p>
            <a:pPr marL="342900" indent="-342900" fontAlgn="base">
              <a:spcBef>
                <a:spcPct val="0"/>
              </a:spcBef>
              <a:spcAft>
                <a:spcPct val="0"/>
              </a:spcAft>
            </a:pPr>
            <a:endParaRPr lang="en-US" sz="2400" dirty="0">
              <a:solidFill>
                <a:srgbClr val="000000"/>
              </a:solidFill>
              <a:latin typeface="MentorStd-Light"/>
            </a:endParaRPr>
          </a:p>
          <a:p>
            <a:pPr marL="342900" indent="-342900" fontAlgn="base">
              <a:spcBef>
                <a:spcPct val="0"/>
              </a:spcBef>
              <a:spcAft>
                <a:spcPct val="0"/>
              </a:spcAft>
            </a:pPr>
            <a:endParaRPr lang="en-US" sz="2400" dirty="0">
              <a:solidFill>
                <a:srgbClr val="000000"/>
              </a:solidFill>
              <a:latin typeface="MentorStd-Light"/>
            </a:endParaRPr>
          </a:p>
          <a:p>
            <a:pPr marL="342900" indent="-342900" fontAlgn="base">
              <a:spcBef>
                <a:spcPct val="0"/>
              </a:spcBef>
              <a:spcAft>
                <a:spcPct val="0"/>
              </a:spcAft>
            </a:pPr>
            <a:endParaRPr lang="en-US" sz="2400" dirty="0">
              <a:solidFill>
                <a:srgbClr val="000000"/>
              </a:solidFill>
              <a:latin typeface="MentorStd-Light"/>
            </a:endParaRPr>
          </a:p>
          <a:p>
            <a:pPr marL="342900" indent="-342900" fontAlgn="base">
              <a:spcBef>
                <a:spcPct val="0"/>
              </a:spcBef>
              <a:spcAft>
                <a:spcPct val="0"/>
              </a:spcAft>
            </a:pPr>
            <a:endParaRPr lang="en-US" sz="2400" dirty="0">
              <a:solidFill>
                <a:srgbClr val="000000"/>
              </a:solidFill>
              <a:latin typeface="MentorStd-Light"/>
            </a:endParaRPr>
          </a:p>
          <a:p>
            <a:pPr marL="342900" indent="-342900" fontAlgn="base">
              <a:spcBef>
                <a:spcPct val="0"/>
              </a:spcBef>
              <a:spcAft>
                <a:spcPct val="0"/>
              </a:spcAft>
            </a:pPr>
            <a:endParaRPr lang="en-US" sz="2400" dirty="0">
              <a:solidFill>
                <a:srgbClr val="000000"/>
              </a:solidFill>
              <a:latin typeface="MentorStd-Light"/>
            </a:endParaRPr>
          </a:p>
          <a:p>
            <a:pPr marL="342900" indent="-342900" fontAlgn="base">
              <a:spcBef>
                <a:spcPct val="0"/>
              </a:spcBef>
              <a:spcAft>
                <a:spcPct val="0"/>
              </a:spcAft>
            </a:pPr>
            <a:endParaRPr lang="en-US" sz="2400" dirty="0">
              <a:solidFill>
                <a:srgbClr val="000000"/>
              </a:solidFill>
              <a:latin typeface="MentorStd-Light"/>
            </a:endParaRPr>
          </a:p>
          <a:p>
            <a:pPr marL="342900" indent="-342900" fontAlgn="base">
              <a:spcBef>
                <a:spcPct val="0"/>
              </a:spcBef>
              <a:spcAft>
                <a:spcPct val="0"/>
              </a:spcAft>
            </a:pPr>
            <a:r>
              <a:rPr lang="en-US" sz="2400" dirty="0">
                <a:solidFill>
                  <a:srgbClr val="000000"/>
                </a:solidFill>
                <a:latin typeface="MentorStd-Light"/>
              </a:rPr>
              <a:t>Because the </a:t>
            </a:r>
            <a:r>
              <a:rPr lang="en-US" sz="2400" b="1" dirty="0">
                <a:solidFill>
                  <a:schemeClr val="tx2"/>
                </a:solidFill>
                <a:latin typeface="MentorStd-Light"/>
              </a:rPr>
              <a:t>SQL JOIN keyword </a:t>
            </a:r>
            <a:r>
              <a:rPr lang="en-US" sz="2400" b="1" i="1" dirty="0">
                <a:solidFill>
                  <a:schemeClr val="tx2"/>
                </a:solidFill>
                <a:latin typeface="MentorStd-Light"/>
              </a:rPr>
              <a:t>does</a:t>
            </a:r>
            <a:r>
              <a:rPr lang="en-US" sz="2400" dirty="0">
                <a:solidFill>
                  <a:schemeClr val="tx2"/>
                </a:solidFill>
                <a:latin typeface="MentorStd-Light"/>
              </a:rPr>
              <a:t> </a:t>
            </a:r>
            <a:r>
              <a:rPr lang="en-US" sz="2400" dirty="0">
                <a:solidFill>
                  <a:srgbClr val="000000"/>
                </a:solidFill>
                <a:latin typeface="MentorStd-Light"/>
              </a:rPr>
              <a:t>appear in the SQL statement, this is an </a:t>
            </a:r>
            <a:r>
              <a:rPr lang="en-US" sz="2400" b="1" dirty="0">
                <a:solidFill>
                  <a:schemeClr val="tx2"/>
                </a:solidFill>
                <a:latin typeface="MentorStd-Light"/>
              </a:rPr>
              <a:t>explicit join</a:t>
            </a:r>
            <a:r>
              <a:rPr lang="en-US" sz="2400" dirty="0">
                <a:solidFill>
                  <a:srgbClr val="000000"/>
                </a:solidFill>
                <a:latin typeface="MentorStd-Light"/>
              </a:rPr>
              <a:t>.</a:t>
            </a:r>
          </a:p>
          <a:p>
            <a:pPr marL="342900" indent="-342900" fontAlgn="base">
              <a:spcBef>
                <a:spcPct val="0"/>
              </a:spcBef>
              <a:spcAft>
                <a:spcPct val="0"/>
              </a:spcAft>
            </a:pPr>
            <a:endParaRPr lang="en-US" sz="2400" dirty="0">
              <a:solidFill>
                <a:srgbClr val="000000"/>
              </a:solidFill>
              <a:latin typeface="MentorStd-Light"/>
            </a:endParaRPr>
          </a:p>
          <a:p>
            <a:endParaRPr lang="en-US" dirty="0"/>
          </a:p>
        </p:txBody>
      </p:sp>
      <p:pic>
        <p:nvPicPr>
          <p:cNvPr id="7" name="Picture 6">
            <a:extLst>
              <a:ext uri="{FF2B5EF4-FFF2-40B4-BE49-F238E27FC236}">
                <a16:creationId xmlns:a16="http://schemas.microsoft.com/office/drawing/2014/main" id="{DC950462-07E1-4ED5-92C0-0E60E1639403}"/>
              </a:ext>
            </a:extLst>
          </p:cNvPr>
          <p:cNvPicPr>
            <a:picLocks noChangeAspect="1"/>
          </p:cNvPicPr>
          <p:nvPr/>
        </p:nvPicPr>
        <p:blipFill>
          <a:blip r:embed="rId2"/>
          <a:stretch>
            <a:fillRect/>
          </a:stretch>
        </p:blipFill>
        <p:spPr>
          <a:xfrm>
            <a:off x="2926496" y="2965545"/>
            <a:ext cx="6339009" cy="1976536"/>
          </a:xfrm>
          <a:prstGeom prst="rect">
            <a:avLst/>
          </a:prstGeom>
        </p:spPr>
      </p:pic>
    </p:spTree>
    <p:extLst>
      <p:ext uri="{BB962C8B-B14F-4D97-AF65-F5344CB8AC3E}">
        <p14:creationId xmlns:p14="http://schemas.microsoft.com/office/powerpoint/2010/main" val="3124291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13957</Words>
  <Application>Microsoft Office PowerPoint</Application>
  <PresentationFormat>Widescreen</PresentationFormat>
  <Paragraphs>1975</Paragraphs>
  <Slides>276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276</vt:i4>
      </vt:variant>
    </vt:vector>
  </HeadingPairs>
  <TitlesOfParts>
    <vt:vector size="285" baseType="lpstr">
      <vt:lpstr>Arial</vt:lpstr>
      <vt:lpstr>Calibri</vt:lpstr>
      <vt:lpstr>Calibri Light</vt:lpstr>
      <vt:lpstr>Courier New</vt:lpstr>
      <vt:lpstr>MentorStd-Light</vt:lpstr>
      <vt:lpstr>Noto Sans Symbols</vt:lpstr>
      <vt:lpstr>Palatino Linotype</vt:lpstr>
      <vt:lpstr>Times New Roman</vt:lpstr>
      <vt:lpstr>Office Theme</vt:lpstr>
      <vt:lpstr>Database Processing: Fundamentals, Design, and Implementation</vt:lpstr>
      <vt:lpstr>How Did We Get Here? The Internet World I</vt:lpstr>
      <vt:lpstr>How Did We Get Here? The Internet World II</vt:lpstr>
      <vt:lpstr>How Did We Get Here? The Smartphone World</vt:lpstr>
      <vt:lpstr>The Internet and Mobile Device World</vt:lpstr>
      <vt:lpstr>Databases in the Internet and Mobile Device World</vt:lpstr>
      <vt:lpstr>The Characteristics of Databases</vt:lpstr>
      <vt:lpstr>The Components of a Database System</vt:lpstr>
      <vt:lpstr>The Components of a Database System with SQL</vt:lpstr>
      <vt:lpstr>Applications, the  DBMS, and SQL</vt:lpstr>
      <vt:lpstr>Functions of a DBMS</vt:lpstr>
      <vt:lpstr>The Database</vt:lpstr>
      <vt:lpstr>Typical Metadata Tables (1 of 2)</vt:lpstr>
      <vt:lpstr>Typical Metadata Tables (2 of 2)</vt:lpstr>
      <vt:lpstr>Components of an Enterprise-Class Database System</vt:lpstr>
      <vt:lpstr>Three Types of Database Design</vt:lpstr>
      <vt:lpstr>Databases Originating from Existing Data</vt:lpstr>
      <vt:lpstr>Database Originating from New Systems Development</vt:lpstr>
      <vt:lpstr>Databases Originating from Database Redesign</vt:lpstr>
      <vt:lpstr>Database History (1 of 2)</vt:lpstr>
      <vt:lpstr>Database History (2 of 2)</vt:lpstr>
      <vt:lpstr>The Relational Database Model</vt:lpstr>
      <vt:lpstr>The NoSQL Movement and Big Data</vt:lpstr>
      <vt:lpstr>Database Processing Fundamentals, Design, and Implementation (15th Edition)</vt:lpstr>
      <vt:lpstr>Database Processing: Fundamentals, Design, and Implementation</vt:lpstr>
      <vt:lpstr>Structured Query Language</vt:lpstr>
      <vt:lpstr>SQL As a Data Sublanguage</vt:lpstr>
      <vt:lpstr>SQL Categories</vt:lpstr>
      <vt:lpstr>SQL DDL</vt:lpstr>
      <vt:lpstr>SQL DML</vt:lpstr>
      <vt:lpstr>SQL SQL/PSM</vt:lpstr>
      <vt:lpstr>SQL TCL and DCL</vt:lpstr>
      <vt:lpstr> Data Tables Used in Examples (1 of 2)</vt:lpstr>
      <vt:lpstr>Data Tables Used in Examples (2 of 2)</vt:lpstr>
      <vt:lpstr>The SQL SELECT Statement</vt:lpstr>
      <vt:lpstr>Specific Columns from a Single Table</vt:lpstr>
      <vt:lpstr>Selecting All Columns: The SQL Asterisk (*) Wildcard Character</vt:lpstr>
      <vt:lpstr>Specifying Column Order I</vt:lpstr>
      <vt:lpstr>Specifying Column Order II</vt:lpstr>
      <vt:lpstr>Reading Specified Rows from a Single Table The SQL DISTINCT Keyword</vt:lpstr>
      <vt:lpstr>Controlling the Number of Rows from a Single Table I The SQL TOP {NumberOfRows} Function</vt:lpstr>
      <vt:lpstr>Controlling the Number of Rows from a Single Table II The SQL TOP {Percentage} PERCENT Function</vt:lpstr>
      <vt:lpstr>Controlling Specified Rows from a Single Table The SQL WHERE Clause: Character Strings</vt:lpstr>
      <vt:lpstr>SQL Comparison Operators</vt:lpstr>
      <vt:lpstr>Reading Specified Rows from a Single Table I The SQL WHERE Clause: Dates</vt:lpstr>
      <vt:lpstr>Reading Specified Rows from a Single Table II The SQL WHERE Clause: Numbers</vt:lpstr>
      <vt:lpstr>Reading Specified Columns and Rows from a Single Table I Column Names and the SQL WHERE Clause</vt:lpstr>
      <vt:lpstr>Reading Specified Columns and Rows from a Single Table II Column Names and the SQL WHERE Clause</vt:lpstr>
      <vt:lpstr>Database Processing Fundamentals, Design, and Implementation (15th Edition)</vt:lpstr>
      <vt:lpstr>Database Processing: Fundamentals, Design, and Implementation</vt:lpstr>
      <vt:lpstr>Sorting the SQL Query Results I The SQL ORDER BY Clause</vt:lpstr>
      <vt:lpstr>Sorting the SQL Query Results II Ascending and Descending Sort Order</vt:lpstr>
      <vt:lpstr>SQL Logical Operators</vt:lpstr>
      <vt:lpstr>SQL WHERE Clause Options II SQL AND Operator</vt:lpstr>
      <vt:lpstr>SQL WHERE Clause Options III SQL OR Operator</vt:lpstr>
      <vt:lpstr>SQL WHERE Clause Options IV SQL NOT Operator</vt:lpstr>
      <vt:lpstr>SQL WHERE Clause Options V Sets of Values: SQL IN Operator</vt:lpstr>
      <vt:lpstr>SQL WHERE Clause Options VI Sets of Values: SQL NOT IN Operator</vt:lpstr>
      <vt:lpstr>SQL WHERE Clause Options VII Ranges of Values: Using Math Symbols</vt:lpstr>
      <vt:lpstr>SQL WHERE Clause Options VIII Ranges of Values: SQL BETWEEN Operator</vt:lpstr>
      <vt:lpstr>SQL WHERE Clause Options IX Ranges of Values: SQL NOT BETWEEN Operator</vt:lpstr>
      <vt:lpstr>SQL WHERE Clause Options X Character String Patterns: SQL Wildcard Characters</vt:lpstr>
      <vt:lpstr>SQL WHERE Clause Options XI Character String Patterns: SQL Like Operator I</vt:lpstr>
      <vt:lpstr>SQL WHERE Clause Options XII Character String Patterns: SQL Like Operator II</vt:lpstr>
      <vt:lpstr>SQL WHERE Clause Options XIII Character String Patterns: SQL Like Operator III</vt:lpstr>
      <vt:lpstr>SQL WHERE Clause Options XIV Using NULL Values: SQL IS NULL Operator</vt:lpstr>
      <vt:lpstr>SQL WHERE Clause Options XV Using NULL Values: SQL IS NOT NULL Operator</vt:lpstr>
      <vt:lpstr>SQL Built-in Aggregate Functions</vt:lpstr>
      <vt:lpstr>Performing Calculations in SQL Queries Using SQL Built-in Aggregate Functions: SUM</vt:lpstr>
      <vt:lpstr>Performing Calculations in SQL Queries Using SQL Built-in Aggregate Functions: SUM, AVG, MIN AND MAX</vt:lpstr>
      <vt:lpstr>Performing Calculations in SQL Queries Using SQL Built-in Aggregate Functions: COUNT(*)</vt:lpstr>
      <vt:lpstr>Performing Calculations in SQL Queries Using SQL Built-in Aggregate Functions: COUNT({Name})</vt:lpstr>
      <vt:lpstr>Performing Calculations in SQL Queries SQL Expressions I</vt:lpstr>
      <vt:lpstr>Performing Calculations in SQL Queries SQL Expressions II</vt:lpstr>
      <vt:lpstr>Performing Calculations in SQL Queries Using SQL Expressions I</vt:lpstr>
      <vt:lpstr>Performing Calculations in SQL Queries Using SQL Expressions II</vt:lpstr>
      <vt:lpstr>Performing Calculations in SQL Queries Using SQL Expressions with String Functions: Concatenation</vt:lpstr>
      <vt:lpstr>Performing Calculations in SQL Queries Using SQL Expressions with String Functions: Concatenation</vt:lpstr>
      <vt:lpstr>Grouping Rows in SQL Queries The SQL GROUP BY Clause</vt:lpstr>
      <vt:lpstr>Grouping Rows in SQL Queries The SQL HAVING Clause</vt:lpstr>
      <vt:lpstr>Grouping Rows in SQL Queries</vt:lpstr>
      <vt:lpstr>Grouping Rows in SQL Queries Grouping by More Than One Column</vt:lpstr>
      <vt:lpstr>Grouping Rows in SQL Queries Using the SQL ORDER BY Clause with Groupings</vt:lpstr>
      <vt:lpstr>Database Processing Fundamentals, Design, and Implementation (15th Edition)</vt:lpstr>
      <vt:lpstr>Database Processing: Fundamentals, Design, and Implementation</vt:lpstr>
      <vt:lpstr>Querying Two or More Tables with SQL</vt:lpstr>
      <vt:lpstr>Querying Multiple Tables with SQL Subqueries (1 of 5) The Logic of Subqueries</vt:lpstr>
      <vt:lpstr>Querying Multiple Tables with SQL Subqueries (2 of 5) The Logic of Subqueries</vt:lpstr>
      <vt:lpstr>Querying Multiple Tables with SQL Subqueries (3 of 5) The Logic of Subqueries</vt:lpstr>
      <vt:lpstr>Querying Multiple Tables with SQL Subqueries (4 of 5) The Logic of Subqueries</vt:lpstr>
      <vt:lpstr>Querying Multiple Tables with SQL Subqueries (5 of 5) The Logic of Subqueries</vt:lpstr>
      <vt:lpstr>Querying Multiple Tables with SQL Joins (1 of 10) The Logic of Joins</vt:lpstr>
      <vt:lpstr>Querying Multiple Tables with SQL Joins (2 of 10) SQL CROSS JOIN</vt:lpstr>
      <vt:lpstr>Querying Multiple Tables with SQL Joins (3 of 10) Implicit SQL INNER JOIN</vt:lpstr>
      <vt:lpstr>Querying Multiple Tables with SQL Joins (4 of 10) Implicit SQL INNER JOIN</vt:lpstr>
      <vt:lpstr>Querying Multiple Tables with SQL Joins (5 of 10) Implicit SQL INNER JOIN</vt:lpstr>
      <vt:lpstr>Querying Multiple Tables with SQL Joins (6 of 10) EQUIJOIN</vt:lpstr>
      <vt:lpstr>Querying Multiple Tables with SQL Joins (7 of 10) The Logic of Joins</vt:lpstr>
      <vt:lpstr>Querying Multiple Tables with SQL Joins (8 of 10) Explicit SQL INNER JOIN</vt:lpstr>
      <vt:lpstr>Querying Multiple Tables with SQL Joins (9 of 10) SQL JOIN ON Syntax</vt:lpstr>
      <vt:lpstr>Querying Multiple Tables with SQL Joins (10 of 10) The Logic of Joins</vt:lpstr>
      <vt:lpstr>Database Processing Fundamentals, Design, and Implementation (15th Edition)</vt:lpstr>
      <vt:lpstr>Database Processing: Fundamentals, Design, and Implementation</vt:lpstr>
      <vt:lpstr>SQL Subqueries versus SQL Joins</vt:lpstr>
      <vt:lpstr>SQL Queries on Recursive Relationships (1 of 3)</vt:lpstr>
      <vt:lpstr>SQL Queries on Recursive Relationships (2 of 3)</vt:lpstr>
      <vt:lpstr>SQL Queries on Recursive Relationships (3 of 3)</vt:lpstr>
      <vt:lpstr>The Logic of Outer Joins – Example Tables</vt:lpstr>
      <vt:lpstr>INNER JOIN (STUDENT and LOCKER Tables)</vt:lpstr>
      <vt:lpstr>LEFT OUTER JOIN (STUDENT and LOCKER Tables)</vt:lpstr>
      <vt:lpstr>RIGHT OUTER JOIN (STUDENT and LOCKER Tables)</vt:lpstr>
      <vt:lpstr>SQL RIGHT OUTER JOIN Example</vt:lpstr>
      <vt:lpstr>Mathematical Set Theory</vt:lpstr>
      <vt:lpstr>Venn Diagrams (1 of 2)</vt:lpstr>
      <vt:lpstr>Venn Diagrams (2 of 2)</vt:lpstr>
      <vt:lpstr>SQL Set Operators</vt:lpstr>
      <vt:lpstr>SQL UNION Operator</vt:lpstr>
      <vt:lpstr>SQL ALL Keyword</vt:lpstr>
      <vt:lpstr>SQL INTERSECT Operator</vt:lpstr>
      <vt:lpstr>SQL EXCEPT Operator</vt:lpstr>
      <vt:lpstr>Database Processing Fundamentals, Design, and Implementation (15th Edition)</vt:lpstr>
      <vt:lpstr>Database Processing: Fundamentals, Design, and Implementation</vt:lpstr>
      <vt:lpstr>SQL Categories</vt:lpstr>
      <vt:lpstr>SQL DDL and SQL DML</vt:lpstr>
      <vt:lpstr>View Ridge Gallery (VRG) Database Design</vt:lpstr>
      <vt:lpstr>The SQL CREATE TABLE Statement</vt:lpstr>
      <vt:lpstr>Column and Table Constraints</vt:lpstr>
      <vt:lpstr>Column Characteristics for the VRG ARTIST Table</vt:lpstr>
      <vt:lpstr>Column Characteristics for the VRG WORK Table</vt:lpstr>
      <vt:lpstr>SQL Statement to Create the VRG ARTIST Table</vt:lpstr>
      <vt:lpstr>SQL Statement to Create the VRG ARTIST-to-WORK 1:N Relationship</vt:lpstr>
      <vt:lpstr>Default Values and Data Constraints for the VRG Database</vt:lpstr>
      <vt:lpstr>SQL Statement to Create the ARTIST and WORK tables with Constraints</vt:lpstr>
      <vt:lpstr>SQL Statements to Create the VRG CUSTOMER Table</vt:lpstr>
      <vt:lpstr>SQL Statements to Create the VRG TRANS Table</vt:lpstr>
      <vt:lpstr>SQL Statements to Create the VRG CUSTOMER_ARTIST_INT Table</vt:lpstr>
      <vt:lpstr>The SQL ALTER TABLE Statement</vt:lpstr>
      <vt:lpstr>Adding and Dropping Columns</vt:lpstr>
      <vt:lpstr>Adding and Dropping Constraints</vt:lpstr>
      <vt:lpstr>Removing Tables</vt:lpstr>
      <vt:lpstr>Dropping the CUSTOMER Table (1 of 2)</vt:lpstr>
      <vt:lpstr>Dropping the CUSTOMER Table (2 of 2)</vt:lpstr>
      <vt:lpstr>The SQL TRUNCATE TABLE Statement</vt:lpstr>
      <vt:lpstr>The SQL INSERT Statement</vt:lpstr>
      <vt:lpstr>Using the Bulk INSERT</vt:lpstr>
      <vt:lpstr>The SQL UPDATE Statement</vt:lpstr>
      <vt:lpstr>The Bulk UPDATE (1 of 2)</vt:lpstr>
      <vt:lpstr>The Bulk UPDATE (2 of 2)</vt:lpstr>
      <vt:lpstr>The SQL MERGE Statement (1 of 2)</vt:lpstr>
      <vt:lpstr>The SQL MERGE Statement (2 of 2)</vt:lpstr>
      <vt:lpstr>The SQL DELETE Statement</vt:lpstr>
      <vt:lpstr>Using SQL Views</vt:lpstr>
      <vt:lpstr>SQL CREATE VIEW Statement (1 of 2)</vt:lpstr>
      <vt:lpstr>SQL CREATE VIEW Statement (2 of 2)</vt:lpstr>
      <vt:lpstr>The SQL ALTER VIEW Statement</vt:lpstr>
      <vt:lpstr>Database Processing Fundamentals, Design, and Implementation (15th Edition)</vt:lpstr>
      <vt:lpstr>Database Processing: Fundamentals, Design, and Implementation</vt:lpstr>
      <vt:lpstr>The Relational Model</vt:lpstr>
      <vt:lpstr>Entity</vt:lpstr>
      <vt:lpstr>Relation</vt:lpstr>
      <vt:lpstr>The Domain Integrity Constraint</vt:lpstr>
      <vt:lpstr>A Sample EMPLOYEE Relation</vt:lpstr>
      <vt:lpstr>Tables That are Not Relations: Multiple Entries per Cell</vt:lpstr>
      <vt:lpstr>Tables That Are Not Relations Table with Required Row Order</vt:lpstr>
      <vt:lpstr>A Relation with Values of Varying Length</vt:lpstr>
      <vt:lpstr>Functional Dependencies</vt:lpstr>
      <vt:lpstr>Composite Determinants</vt:lpstr>
      <vt:lpstr>Functional Dependency Rules</vt:lpstr>
      <vt:lpstr>What Makes Determinant Values Unique?</vt:lpstr>
      <vt:lpstr>Keys</vt:lpstr>
      <vt:lpstr>Candidate and Primary Keys</vt:lpstr>
      <vt:lpstr>The Entity Integrity Constraint</vt:lpstr>
      <vt:lpstr>Surrogate Keys (1 of 2)</vt:lpstr>
      <vt:lpstr>Surrogate Keys (2 of 2)</vt:lpstr>
      <vt:lpstr>Foreign Keys (1 of 2)</vt:lpstr>
      <vt:lpstr>Foreign Keys (2 of 2)</vt:lpstr>
      <vt:lpstr>Foreign Key with a Referential Integrity Constraint</vt:lpstr>
      <vt:lpstr>Database Integrity</vt:lpstr>
      <vt:lpstr>Types of Modification Anomalies (Compromising Integrity Constraints)</vt:lpstr>
      <vt:lpstr>Normalization Theory</vt:lpstr>
      <vt:lpstr>Eliminating Anomalies from Functional Dependencies with BCNF</vt:lpstr>
      <vt:lpstr>Multivalued Dependencies</vt:lpstr>
      <vt:lpstr>Examples of Multivalued Dependencies</vt:lpstr>
      <vt:lpstr>Fourth Normal Form (4NF) Eliminating Multivalued Anomalies</vt:lpstr>
      <vt:lpstr>Database Processing Fundamentals, Design, and Implementation (15th Edition)</vt:lpstr>
      <vt:lpstr>Database Processing: Fundamentals, Design, and Implementation</vt:lpstr>
      <vt:lpstr>The Database Design</vt:lpstr>
      <vt:lpstr>Database Design = Logical Design + Some Physical Design</vt:lpstr>
      <vt:lpstr>Steps for Transforming a Data Model into a Database Design (1 of 3)</vt:lpstr>
      <vt:lpstr>Steps for Transforming a Data Model into a Database Design (2 of 3)</vt:lpstr>
      <vt:lpstr>Steps for Transforming a Data Model into a Database Design (3 of 3)</vt:lpstr>
      <vt:lpstr>Create a Table for Each Entity</vt:lpstr>
      <vt:lpstr>Selecting the Primary Key</vt:lpstr>
      <vt:lpstr>Specify Alternate (Candidate) Keys</vt:lpstr>
      <vt:lpstr>Representing Alternate Keys</vt:lpstr>
      <vt:lpstr>Specify Column Properties: Null Status</vt:lpstr>
      <vt:lpstr>Specify Column Properties: Data Types</vt:lpstr>
      <vt:lpstr>Specify Column Properties:  Date Type and Null Status</vt:lpstr>
      <vt:lpstr>Specify Column Properties: Default Values</vt:lpstr>
      <vt:lpstr>Specify Column Properties: Data Constraints</vt:lpstr>
      <vt:lpstr>Verify Normalization</vt:lpstr>
      <vt:lpstr>Create Relationships: 1:1 Strong Entity Relationship (1 of 2)</vt:lpstr>
      <vt:lpstr>Create Relationships: 1:1 Strong Entity Relationship (2 of 2)</vt:lpstr>
      <vt:lpstr>Create Relationships: 1-N Strong Entity Relationships (1 of 2)</vt:lpstr>
      <vt:lpstr>Create Relationships: 1-N Strong Entity Relationships (2 of 2)</vt:lpstr>
      <vt:lpstr>Create Relationships: N:M Strong Entity Relationships (1 of 2)</vt:lpstr>
      <vt:lpstr>Create Relationships: N:M Strong Entity Relationships (2 of 2)</vt:lpstr>
      <vt:lpstr>Supertype/Subtype Entities</vt:lpstr>
      <vt:lpstr>Database Processing Fundamentals, Design, and Implementation (15th Edition)</vt:lpstr>
      <vt:lpstr>Database Processing: Fundamentals, Design, and Implementation</vt:lpstr>
      <vt:lpstr>First Normal Form (1NF)</vt:lpstr>
      <vt:lpstr>Second Normal Form (2NF)</vt:lpstr>
      <vt:lpstr>Third Normal Form (3NF)</vt:lpstr>
      <vt:lpstr>Boyce-Codd Normal Form (BCNF)</vt:lpstr>
      <vt:lpstr>Putting the SKU_DATA Table into BCNF (Step-by-Step) - 1NF</vt:lpstr>
      <vt:lpstr>Putting the SKU_DATA Table into BCNF (Step-by-Step) - 2NF</vt:lpstr>
      <vt:lpstr>Putting the SKU_DATA Table into BCNF (Step-by-Step) - 3NF (1 of 2)</vt:lpstr>
      <vt:lpstr>Putting the SKU_DATA Table into BCNF (Step-by-Step) - 3NF (2 of 2)</vt:lpstr>
      <vt:lpstr>Putting the SKU_DATA Table into BCNF (Step-by-Step) - BCNF</vt:lpstr>
      <vt:lpstr>The Results of the Step-by-Step to BCNF</vt:lpstr>
      <vt:lpstr>Advantages and Disadvantages of Normalization</vt:lpstr>
      <vt:lpstr>Multivalued Dependencies</vt:lpstr>
      <vt:lpstr>Denormalization</vt:lpstr>
      <vt:lpstr>Normalized Relations</vt:lpstr>
      <vt:lpstr>Denormalizing the Data</vt:lpstr>
      <vt:lpstr>Customized Tables </vt:lpstr>
      <vt:lpstr>Common Design Problems</vt:lpstr>
      <vt:lpstr>The Multivalue, Multicolumn Problem</vt:lpstr>
      <vt:lpstr>Inconsistent Values</vt:lpstr>
      <vt:lpstr>Missing Values</vt:lpstr>
      <vt:lpstr>Null Values</vt:lpstr>
      <vt:lpstr>The General-Purpose Remarks Column</vt:lpstr>
      <vt:lpstr>Database Processing Fundamentals, Design, and Implementation (15th Edition)</vt:lpstr>
      <vt:lpstr>Database Processing: Fundamentals, Design, and Implementation</vt:lpstr>
      <vt:lpstr>The Data Model</vt:lpstr>
      <vt:lpstr>Data Model = Conceptual Design</vt:lpstr>
      <vt:lpstr>The Entity-Relationship (E-R) Model</vt:lpstr>
      <vt:lpstr>Entities</vt:lpstr>
      <vt:lpstr>CUSTOMER Entity and Two Entity Instances</vt:lpstr>
      <vt:lpstr>Attributes</vt:lpstr>
      <vt:lpstr>Identifiers</vt:lpstr>
      <vt:lpstr>Entity Attribute Display in Data Models</vt:lpstr>
      <vt:lpstr>Relationships</vt:lpstr>
      <vt:lpstr>Degree of the Relationship</vt:lpstr>
      <vt:lpstr>Binary Versus Ternary Relationships</vt:lpstr>
      <vt:lpstr>Entities and Tables</vt:lpstr>
      <vt:lpstr>Cardinality</vt:lpstr>
      <vt:lpstr>Maximum Cardinality</vt:lpstr>
      <vt:lpstr>Minimum Cardinality</vt:lpstr>
      <vt:lpstr>Parent and Child Entities</vt:lpstr>
      <vt:lpstr>ID-Dependent Entities</vt:lpstr>
      <vt:lpstr>Crow’s Foot Notation</vt:lpstr>
      <vt:lpstr>Examples of ID-Dependent Entities</vt:lpstr>
      <vt:lpstr>Non-ID-Dependent Weak Entities</vt:lpstr>
      <vt:lpstr>Example of a non-ID-Dependent Weak Entity</vt:lpstr>
      <vt:lpstr>Subtype Entities</vt:lpstr>
      <vt:lpstr>Subtypes: Exclusive or Inclusive</vt:lpstr>
      <vt:lpstr>Examples of Subtype Entities</vt:lpstr>
      <vt:lpstr>Strong Entity Relationship Patterns</vt:lpstr>
      <vt:lpstr>Data Model for the 1:1 Strong Relationship </vt:lpstr>
      <vt:lpstr>Data Model for the 1:M Strong Relationship</vt:lpstr>
      <vt:lpstr>Data Model for the N:M Strong Relationship</vt:lpstr>
      <vt:lpstr>Database Processing Fundamentals, Design, and Implementation (15th Edition)</vt:lpstr>
      <vt:lpstr>Database Processing: Fundamentals, Design, and Implementation</vt:lpstr>
      <vt:lpstr>SQL/Persistent Stored Modules (SQL/PSM)</vt:lpstr>
      <vt:lpstr>User-Defined Functions Logical Process Flow</vt:lpstr>
      <vt:lpstr>User Defined Function to Concatenate LastName and FirstName</vt:lpstr>
      <vt:lpstr>Using the NameConcatenation Function</vt:lpstr>
      <vt:lpstr>The Advantage of Having a User-Defined Function</vt:lpstr>
      <vt:lpstr>Uses for SQL Triggers</vt:lpstr>
      <vt:lpstr>Using SQL Triggers</vt:lpstr>
      <vt:lpstr>Using Stored Procedures</vt:lpstr>
      <vt:lpstr>Figure 7-31  Advantages of Stored Procedures</vt:lpstr>
      <vt:lpstr>Figure 7-30  Triggers Versus Stored Procedures</vt:lpstr>
      <vt:lpstr>Figure 7-33  Comparison of User-Defined Functions, Triggers, and Stored Procedures</vt:lpstr>
      <vt:lpstr>Database Processing Fundamentals, Design, and Implementation (15th Edition)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Processing: Fundamentals, Design, and Implementation</dc:title>
  <dc:creator>Zahi Masarwa</dc:creator>
  <cp:lastModifiedBy>Zahi Masarwa</cp:lastModifiedBy>
  <cp:revision>1</cp:revision>
  <dcterms:created xsi:type="dcterms:W3CDTF">2021-04-12T01:52:37Z</dcterms:created>
  <dcterms:modified xsi:type="dcterms:W3CDTF">2021-04-12T01:58:29Z</dcterms:modified>
</cp:coreProperties>
</file>